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71" r:id="rId3"/>
    <p:sldId id="259" r:id="rId4"/>
    <p:sldId id="272" r:id="rId5"/>
    <p:sldId id="273" r:id="rId6"/>
    <p:sldId id="264" r:id="rId7"/>
    <p:sldId id="261" r:id="rId8"/>
    <p:sldId id="274" r:id="rId9"/>
    <p:sldId id="275" r:id="rId10"/>
    <p:sldId id="265" r:id="rId11"/>
    <p:sldId id="276" r:id="rId12"/>
    <p:sldId id="277" r:id="rId13"/>
    <p:sldId id="278" r:id="rId14"/>
    <p:sldId id="279" r:id="rId15"/>
    <p:sldId id="280" r:id="rId16"/>
    <p:sldId id="281" r:id="rId17"/>
    <p:sldId id="2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9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473D-2744-511D-E582-61688CEFBA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296ECF-D324-0F43-65AC-9FDA587C70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92ACBE-7B92-6743-7B57-0253733B664E}"/>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5" name="Footer Placeholder 4">
            <a:extLst>
              <a:ext uri="{FF2B5EF4-FFF2-40B4-BE49-F238E27FC236}">
                <a16:creationId xmlns:a16="http://schemas.microsoft.com/office/drawing/2014/main" id="{EB11AE07-B272-D7D2-80AB-4C2B2776F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04B43F-5164-7C5B-2EBA-0B76B8D0572E}"/>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91617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EC96-B385-CAF7-06AE-9A488BCBC6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B003DA-BC52-6E4E-434D-8C3D2B685E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11EE8-37EB-E06C-6A71-F8656061598C}"/>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5" name="Footer Placeholder 4">
            <a:extLst>
              <a:ext uri="{FF2B5EF4-FFF2-40B4-BE49-F238E27FC236}">
                <a16:creationId xmlns:a16="http://schemas.microsoft.com/office/drawing/2014/main" id="{6712F297-4E84-458E-7A36-42FAA4F5C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966A8-D130-0233-293D-61644C5B34A8}"/>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9887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648F2B-7ABC-A937-ED6A-202AF6071B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AC6FE6-476C-11D8-049A-4A36E027C6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9DC67D-F823-484B-B2D8-7EBCA0D6E507}"/>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5" name="Footer Placeholder 4">
            <a:extLst>
              <a:ext uri="{FF2B5EF4-FFF2-40B4-BE49-F238E27FC236}">
                <a16:creationId xmlns:a16="http://schemas.microsoft.com/office/drawing/2014/main" id="{E4712B80-3403-1A27-05EE-70510EF75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C14B1-A040-959C-4D16-DE6581775ED0}"/>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77875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08CF-D6A7-13F4-837D-1CF7882E0D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DB9EA-DD95-5152-0C75-9445EB1636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A11E4-94D6-3DE2-F930-ECC8C37526A3}"/>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5" name="Footer Placeholder 4">
            <a:extLst>
              <a:ext uri="{FF2B5EF4-FFF2-40B4-BE49-F238E27FC236}">
                <a16:creationId xmlns:a16="http://schemas.microsoft.com/office/drawing/2014/main" id="{737CD6B6-D2C4-9876-872A-57CA5F04AB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0EAF6A-614E-8C57-EEBE-934DD886D61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58001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8219-BE40-89F2-B6CE-5D95F87AF2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4AA95D-4A18-934E-2A0B-8BB7E94195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4057DD-05F0-81BE-2B0F-F63AA3C60460}"/>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5" name="Footer Placeholder 4">
            <a:extLst>
              <a:ext uri="{FF2B5EF4-FFF2-40B4-BE49-F238E27FC236}">
                <a16:creationId xmlns:a16="http://schemas.microsoft.com/office/drawing/2014/main" id="{A8E9795D-2C0F-A6EF-0F91-C292C517A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AB644-8433-F09D-7ADF-C906254CA225}"/>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04192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077F8-A2EF-AA2E-D31A-3108609530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01C0A4-B6E1-2B14-D1E3-E2CCB04CF4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F6D6BD-7BB5-571B-9588-00BBD3136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FC861A-395E-D0C7-5898-3ECB9AEB5181}"/>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6" name="Footer Placeholder 5">
            <a:extLst>
              <a:ext uri="{FF2B5EF4-FFF2-40B4-BE49-F238E27FC236}">
                <a16:creationId xmlns:a16="http://schemas.microsoft.com/office/drawing/2014/main" id="{42EF980A-69B1-26C1-2277-0BC18B1A7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BD4F3-C59A-BE0F-04E6-2DDAB136700C}"/>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5697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C64E-BDDA-00FE-710E-4C9988C90D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75336-3049-8479-1BD3-6B72E1D11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563ADF-7ABE-BBC7-74A8-63824EF5D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990996-4819-F929-14FB-501AB8BC8B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0DA28E-8089-274C-E089-46947DEE7F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AB6517-DCCD-5ECD-A1AF-2FBD49A8A349}"/>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8" name="Footer Placeholder 7">
            <a:extLst>
              <a:ext uri="{FF2B5EF4-FFF2-40B4-BE49-F238E27FC236}">
                <a16:creationId xmlns:a16="http://schemas.microsoft.com/office/drawing/2014/main" id="{061042F1-9E9D-AA38-8CED-D23262573B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8611D3-3799-DFA9-FA8A-755CDD2D894B}"/>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79983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5601-AA21-FCAF-74AB-9604E0AE15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3429ED-8410-3BE2-5521-FEAA26D084CD}"/>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4" name="Footer Placeholder 3">
            <a:extLst>
              <a:ext uri="{FF2B5EF4-FFF2-40B4-BE49-F238E27FC236}">
                <a16:creationId xmlns:a16="http://schemas.microsoft.com/office/drawing/2014/main" id="{300309E8-53FB-4AB3-9C50-7DD15CD8C2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986E0E-1473-A8A5-216B-BBF58AAA3F0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36554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F2DAE6-2AD2-7F5E-5A02-4FD006A35280}"/>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3" name="Footer Placeholder 2">
            <a:extLst>
              <a:ext uri="{FF2B5EF4-FFF2-40B4-BE49-F238E27FC236}">
                <a16:creationId xmlns:a16="http://schemas.microsoft.com/office/drawing/2014/main" id="{9F010359-DA9F-96C5-ABAF-FCFC6CEF9F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11A75-402A-7EC1-ABA0-7FC3247AD7A3}"/>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11447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9D5F-872C-5525-834B-7CBF64769F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721142-7021-0634-564B-3664E9501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1630D0-9526-3048-3ADF-12D2C63594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9A200A-89A4-2C2C-2A50-60F505157920}"/>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6" name="Footer Placeholder 5">
            <a:extLst>
              <a:ext uri="{FF2B5EF4-FFF2-40B4-BE49-F238E27FC236}">
                <a16:creationId xmlns:a16="http://schemas.microsoft.com/office/drawing/2014/main" id="{A9FD0D41-90CF-2275-34DD-830FBBCF4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3AAF43-14A5-3B22-59EB-787232A2323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7041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0B79-7AD4-DF10-F118-9E8AD37DAF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A2011A-DF5C-BE5E-6251-980926F0C8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07187-A828-69CF-8EDF-5DDBD90F3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9ECA40-6838-596A-DBCC-7DDD57FD7C05}"/>
              </a:ext>
            </a:extLst>
          </p:cNvPr>
          <p:cNvSpPr>
            <a:spLocks noGrp="1"/>
          </p:cNvSpPr>
          <p:nvPr>
            <p:ph type="dt" sz="half" idx="10"/>
          </p:nvPr>
        </p:nvSpPr>
        <p:spPr/>
        <p:txBody>
          <a:bodyPr/>
          <a:lstStyle/>
          <a:p>
            <a:fld id="{E2A44CD8-B252-4CFF-8C02-17F851F6104A}" type="datetimeFigureOut">
              <a:rPr lang="en-US" smtClean="0"/>
              <a:t>7/24/2022</a:t>
            </a:fld>
            <a:endParaRPr lang="en-US"/>
          </a:p>
        </p:txBody>
      </p:sp>
      <p:sp>
        <p:nvSpPr>
          <p:cNvPr id="6" name="Footer Placeholder 5">
            <a:extLst>
              <a:ext uri="{FF2B5EF4-FFF2-40B4-BE49-F238E27FC236}">
                <a16:creationId xmlns:a16="http://schemas.microsoft.com/office/drawing/2014/main" id="{BF333E70-00F9-79BE-B86E-D123B18494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1AEDA-6F7C-D110-E847-F1D00A3A7F4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13993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B8ADE3-83EC-1E2B-36EA-109BF57CD7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2D4938-30A7-53A8-3313-AF51310964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4E961-8BFA-969D-2E2D-1364B6CEE1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44CD8-B252-4CFF-8C02-17F851F6104A}" type="datetimeFigureOut">
              <a:rPr lang="en-US" smtClean="0"/>
              <a:t>7/24/2022</a:t>
            </a:fld>
            <a:endParaRPr lang="en-US"/>
          </a:p>
        </p:txBody>
      </p:sp>
      <p:sp>
        <p:nvSpPr>
          <p:cNvPr id="5" name="Footer Placeholder 4">
            <a:extLst>
              <a:ext uri="{FF2B5EF4-FFF2-40B4-BE49-F238E27FC236}">
                <a16:creationId xmlns:a16="http://schemas.microsoft.com/office/drawing/2014/main" id="{713AA280-C2A5-295F-DA56-C9C71DAFE4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1059AE-E108-9687-FFE9-2645EC0DF2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9FDBE-D45D-4429-8AE0-593C9016BA8E}" type="slidenum">
              <a:rPr lang="en-US" smtClean="0"/>
              <a:t>‹#›</a:t>
            </a:fld>
            <a:endParaRPr lang="en-US"/>
          </a:p>
        </p:txBody>
      </p:sp>
    </p:spTree>
    <p:extLst>
      <p:ext uri="{BB962C8B-B14F-4D97-AF65-F5344CB8AC3E}">
        <p14:creationId xmlns:p14="http://schemas.microsoft.com/office/powerpoint/2010/main" val="506212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It’s not all Greek to you</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lstStyle/>
          <a:p>
            <a:pPr marL="0" indent="0" algn="ctr" rtl="0">
              <a:buNone/>
            </a:pPr>
            <a:r>
              <a:rPr lang="en-US" dirty="0">
                <a:latin typeface="Times New Roman" panose="02020603050405020304" pitchFamily="18" charset="0"/>
                <a:cs typeface="Times New Roman" panose="02020603050405020304" pitchFamily="18" charset="0"/>
              </a:rPr>
              <a:t>“Gospel” = </a:t>
            </a:r>
            <a:r>
              <a:rPr lang="en-US" i="1" dirty="0" err="1">
                <a:latin typeface="Times New Roman" panose="02020603050405020304" pitchFamily="18" charset="0"/>
                <a:cs typeface="Times New Roman" panose="02020603050405020304" pitchFamily="18" charset="0"/>
              </a:rPr>
              <a:t>euangelion</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Good News</a:t>
            </a:r>
            <a:r>
              <a:rPr lang="en-US" i="1" dirty="0">
                <a:latin typeface="Times New Roman" panose="02020603050405020304" pitchFamily="18" charset="0"/>
                <a:cs typeface="Times New Roman" panose="02020603050405020304" pitchFamily="18" charset="0"/>
              </a:rPr>
              <a:t>”</a:t>
            </a:r>
          </a:p>
          <a:p>
            <a:pPr marL="0" indent="0" algn="ctr" rtl="0">
              <a:buNone/>
            </a:pP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Evangelist</a:t>
            </a:r>
            <a:r>
              <a:rPr lang="en-US" i="1"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euangelistes</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Good News Giver</a:t>
            </a:r>
            <a:r>
              <a:rPr lang="en-US" i="1" dirty="0">
                <a:latin typeface="Times New Roman" panose="02020603050405020304" pitchFamily="18" charset="0"/>
                <a:cs typeface="Times New Roman" panose="02020603050405020304" pitchFamily="18" charset="0"/>
              </a:rPr>
              <a:t>”</a:t>
            </a:r>
          </a:p>
          <a:p>
            <a:pPr marL="0" indent="0" algn="ctr" rtl="0">
              <a:buNone/>
            </a:pP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evangelize</a:t>
            </a:r>
            <a:r>
              <a:rPr lang="en-US" i="1" dirty="0">
                <a:latin typeface="Times New Roman" panose="02020603050405020304" pitchFamily="18" charset="0"/>
                <a:cs typeface="Times New Roman" panose="02020603050405020304" pitchFamily="18" charset="0"/>
              </a:rPr>
              <a:t>” = ?</a:t>
            </a:r>
          </a:p>
          <a:p>
            <a:pPr marL="0" indent="0" algn="ctr" rtl="0">
              <a:buNone/>
            </a:pPr>
            <a:endParaRPr lang="en-US" i="1" dirty="0"/>
          </a:p>
          <a:p>
            <a:pPr marL="0" indent="0" algn="ctr" rtl="0">
              <a:buNone/>
            </a:pPr>
            <a:endParaRPr lang="en-US" i="1" dirty="0"/>
          </a:p>
        </p:txBody>
      </p:sp>
    </p:spTree>
    <p:extLst>
      <p:ext uri="{BB962C8B-B14F-4D97-AF65-F5344CB8AC3E}">
        <p14:creationId xmlns:p14="http://schemas.microsoft.com/office/powerpoint/2010/main" val="417392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chemeClr val="accent4">
                    <a:lumMod val="75000"/>
                  </a:schemeClr>
                </a:solidFill>
                <a:latin typeface="Bookman Old Style" panose="02050604050505020204" pitchFamily="18" charset="0"/>
              </a:rPr>
              <a:t>foretold</a:t>
            </a:r>
            <a:r>
              <a:rPr lang="en-US" sz="3200" dirty="0">
                <a:latin typeface="Bookman Old Style" panose="02050604050505020204" pitchFamily="18" charset="0"/>
              </a:rPr>
              <a:t> by God thru the OT </a:t>
            </a:r>
            <a:r>
              <a:rPr lang="en-US" sz="3200" u="sng" dirty="0">
                <a:solidFill>
                  <a:schemeClr val="accent4">
                    <a:lumMod val="75000"/>
                  </a:schemeClr>
                </a:solidFill>
                <a:latin typeface="Bookman Old Style" panose="02050604050505020204" pitchFamily="18" charset="0"/>
              </a:rPr>
              <a:t>prophets</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fontScale="92500" lnSpcReduction="20000"/>
          </a:bodyPr>
          <a:lstStyle/>
          <a:p>
            <a:pPr marL="514350" indent="-514350" algn="ctr" rtl="0">
              <a:buAutoNum type="arabicPeriod"/>
            </a:pPr>
            <a:r>
              <a:rPr lang="en-US" dirty="0">
                <a:latin typeface="Times New Roman" panose="02020603050405020304" pitchFamily="18" charset="0"/>
                <a:cs typeface="Times New Roman" panose="02020603050405020304" pitchFamily="18" charset="0"/>
              </a:rPr>
              <a:t>Through </a:t>
            </a:r>
            <a:r>
              <a:rPr lang="en-US" u="sng" dirty="0">
                <a:solidFill>
                  <a:schemeClr val="accent4">
                    <a:lumMod val="75000"/>
                  </a:schemeClr>
                </a:solidFill>
                <a:latin typeface="Times New Roman" panose="02020603050405020304" pitchFamily="18" charset="0"/>
                <a:cs typeface="Times New Roman" panose="02020603050405020304" pitchFamily="18" charset="0"/>
              </a:rPr>
              <a:t>Moses</a:t>
            </a:r>
          </a:p>
          <a:p>
            <a:pPr marL="0" indent="0" algn="ctr" rtl="0">
              <a:buNone/>
            </a:pPr>
            <a:endParaRPr lang="en-US" dirty="0"/>
          </a:p>
          <a:p>
            <a:pPr marL="0" indent="0" algn="l" rtl="0">
              <a:buNone/>
            </a:pPr>
            <a:r>
              <a:rPr lang="en-US" dirty="0">
                <a:solidFill>
                  <a:schemeClr val="accent4">
                    <a:lumMod val="75000"/>
                  </a:schemeClr>
                </a:solidFill>
                <a:latin typeface="Bookman Old Style" panose="02050604050505020204" pitchFamily="18" charset="0"/>
              </a:rPr>
              <a:t>“The Lord your God will raise up for you a prophet like me from among you, from your brothers—it is to him you shall listen</a:t>
            </a:r>
            <a:r>
              <a:rPr lang="en-US" dirty="0">
                <a:latin typeface="Bookman Old Style" panose="02050604050505020204" pitchFamily="18" charset="0"/>
              </a:rPr>
              <a:t>— just as you desired of the Lord your God at Horeb on the day of the assembly, when you said, ‘Let me not hear again the voice of the Lord my God or see this great fire any more, lest I die.’ And the Lord said to me, ‘They are right in what they have spoken. </a:t>
            </a:r>
            <a:r>
              <a:rPr lang="en-US" dirty="0">
                <a:solidFill>
                  <a:schemeClr val="accent4">
                    <a:lumMod val="75000"/>
                  </a:schemeClr>
                </a:solidFill>
                <a:latin typeface="Bookman Old Style" panose="02050604050505020204" pitchFamily="18" charset="0"/>
              </a:rPr>
              <a:t>I will raise up for them a prophet like you from among their brothers. And I will put my words in his mouth, and he shall speak to them all that I command him</a:t>
            </a:r>
            <a:r>
              <a:rPr lang="en-US" dirty="0">
                <a:latin typeface="Bookman Old Style" panose="02050604050505020204" pitchFamily="18" charset="0"/>
              </a:rPr>
              <a:t>. And whoever will not listen to my words that he shall speak in my name, I myself will require it of him.” (</a:t>
            </a:r>
            <a:r>
              <a:rPr lang="en-US" sz="2200" dirty="0" err="1">
                <a:latin typeface="Bookman Old Style" panose="02050604050505020204" pitchFamily="18" charset="0"/>
              </a:rPr>
              <a:t>Deut</a:t>
            </a:r>
            <a:r>
              <a:rPr lang="en-US" sz="2200" dirty="0">
                <a:latin typeface="Bookman Old Style" panose="02050604050505020204" pitchFamily="18" charset="0"/>
              </a:rPr>
              <a:t> 18:15-19</a:t>
            </a:r>
            <a:r>
              <a:rPr lang="en-US" dirty="0">
                <a:latin typeface="Bookman Old Style" panose="02050604050505020204" pitchFamily="18" charset="0"/>
              </a:rPr>
              <a:t>)</a:t>
            </a:r>
          </a:p>
          <a:p>
            <a:pPr marL="0" indent="0" algn="ctr" rtl="0">
              <a:buNone/>
            </a:pPr>
            <a:endParaRPr lang="en-US" dirty="0"/>
          </a:p>
        </p:txBody>
      </p:sp>
    </p:spTree>
    <p:extLst>
      <p:ext uri="{BB962C8B-B14F-4D97-AF65-F5344CB8AC3E}">
        <p14:creationId xmlns:p14="http://schemas.microsoft.com/office/powerpoint/2010/main" val="39952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chemeClr val="accent4">
                    <a:lumMod val="75000"/>
                  </a:schemeClr>
                </a:solidFill>
                <a:latin typeface="Bookman Old Style" panose="02050604050505020204" pitchFamily="18" charset="0"/>
              </a:rPr>
              <a:t>foretold</a:t>
            </a:r>
            <a:r>
              <a:rPr lang="en-US" sz="3200" dirty="0">
                <a:latin typeface="Bookman Old Style" panose="02050604050505020204" pitchFamily="18" charset="0"/>
              </a:rPr>
              <a:t> by God thru the OT </a:t>
            </a:r>
            <a:r>
              <a:rPr lang="en-US" sz="3200" u="sng" dirty="0">
                <a:solidFill>
                  <a:schemeClr val="accent4">
                    <a:lumMod val="75000"/>
                  </a:schemeClr>
                </a:solidFill>
                <a:latin typeface="Bookman Old Style" panose="02050604050505020204" pitchFamily="18" charset="0"/>
              </a:rPr>
              <a:t>prophets</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fontScale="92500" lnSpcReduction="10000"/>
          </a:bodyPr>
          <a:lstStyle/>
          <a:p>
            <a:pPr marL="514350" indent="-514350" algn="ctr" rtl="0">
              <a:buAutoNum type="arabicPeriod"/>
            </a:pPr>
            <a:r>
              <a:rPr lang="en-US" dirty="0">
                <a:latin typeface="Times New Roman" panose="02020603050405020304" pitchFamily="18" charset="0"/>
                <a:cs typeface="Times New Roman" panose="02020603050405020304" pitchFamily="18" charset="0"/>
              </a:rPr>
              <a:t>Through Moses</a:t>
            </a:r>
          </a:p>
          <a:p>
            <a:pPr marL="0" indent="0" algn="l" rtl="0">
              <a:buNone/>
            </a:pPr>
            <a:endParaRPr lang="en-US" dirty="0"/>
          </a:p>
          <a:p>
            <a:pPr marL="0" indent="0" algn="l" rtl="0">
              <a:buNone/>
            </a:pPr>
            <a:r>
              <a:rPr lang="en-US" sz="2600" dirty="0">
                <a:latin typeface="Bookman Old Style" panose="02050604050505020204" pitchFamily="18" charset="0"/>
              </a:rPr>
              <a:t>“Therefore, holy brothers, you who share in a heavenly calling, consider Jesus, the apostle and high priest of our confession, who was faithful to him who appointed him, just as Moses also was faithful in all God’s house. </a:t>
            </a:r>
            <a:r>
              <a:rPr lang="en-US" sz="2600" dirty="0">
                <a:solidFill>
                  <a:schemeClr val="accent4">
                    <a:lumMod val="75000"/>
                  </a:schemeClr>
                </a:solidFill>
                <a:latin typeface="Bookman Old Style" panose="02050604050505020204" pitchFamily="18" charset="0"/>
              </a:rPr>
              <a:t>For Jesus has been counted worthy of more glory than Moses</a:t>
            </a:r>
            <a:r>
              <a:rPr lang="en-US" sz="2600" dirty="0">
                <a:latin typeface="Bookman Old Style" panose="02050604050505020204" pitchFamily="18" charset="0"/>
              </a:rPr>
              <a:t>—as much more glory as the builder of a house has more honor than the house itself. (For every house is built by someone, but the builder of all things is God.) Now Moses was faithful in all God’s house as a servant, to testify to the things that were to be spoken later, but Christ is faithful over God’s house as a son. And we are his house, if indeed we hold fast our confidence and our boasting in our </a:t>
            </a:r>
            <a:r>
              <a:rPr lang="en-US" sz="2600" dirty="0">
                <a:solidFill>
                  <a:schemeClr val="accent4">
                    <a:lumMod val="75000"/>
                  </a:schemeClr>
                </a:solidFill>
                <a:latin typeface="Bookman Old Style" panose="02050604050505020204" pitchFamily="18" charset="0"/>
              </a:rPr>
              <a:t>hope</a:t>
            </a:r>
            <a:r>
              <a:rPr lang="en-US" sz="2600" dirty="0">
                <a:latin typeface="Bookman Old Style" panose="02050604050505020204" pitchFamily="18" charset="0"/>
              </a:rPr>
              <a:t>.” (</a:t>
            </a:r>
            <a:r>
              <a:rPr lang="en-US" sz="1900" dirty="0">
                <a:latin typeface="Bookman Old Style" panose="02050604050505020204" pitchFamily="18" charset="0"/>
              </a:rPr>
              <a:t>Heb 3:1-6</a:t>
            </a:r>
            <a:r>
              <a:rPr lang="en-US" sz="2600" dirty="0">
                <a:latin typeface="Bookman Old Style" panose="02050604050505020204" pitchFamily="18" charset="0"/>
              </a:rPr>
              <a:t>)</a:t>
            </a:r>
          </a:p>
          <a:p>
            <a:pPr marL="0" indent="0" algn="ctr" rtl="0">
              <a:buNone/>
            </a:pPr>
            <a:endParaRPr lang="en-US" dirty="0"/>
          </a:p>
        </p:txBody>
      </p:sp>
    </p:spTree>
    <p:extLst>
      <p:ext uri="{BB962C8B-B14F-4D97-AF65-F5344CB8AC3E}">
        <p14:creationId xmlns:p14="http://schemas.microsoft.com/office/powerpoint/2010/main" val="125055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chemeClr val="accent4">
                    <a:lumMod val="75000"/>
                  </a:schemeClr>
                </a:solidFill>
                <a:latin typeface="Bookman Old Style" panose="02050604050505020204" pitchFamily="18" charset="0"/>
              </a:rPr>
              <a:t>foretold</a:t>
            </a:r>
            <a:r>
              <a:rPr lang="en-US" sz="3200" dirty="0">
                <a:latin typeface="Bookman Old Style" panose="02050604050505020204" pitchFamily="18" charset="0"/>
              </a:rPr>
              <a:t> by God thru the OT </a:t>
            </a:r>
            <a:r>
              <a:rPr lang="en-US" sz="3200" u="sng" dirty="0">
                <a:solidFill>
                  <a:schemeClr val="accent4">
                    <a:lumMod val="75000"/>
                  </a:schemeClr>
                </a:solidFill>
                <a:latin typeface="Bookman Old Style" panose="02050604050505020204" pitchFamily="18" charset="0"/>
              </a:rPr>
              <a:t>prophets</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rtl="0">
              <a:buAutoNum type="arabicPeriod"/>
            </a:pPr>
            <a:r>
              <a:rPr lang="en-US" dirty="0">
                <a:latin typeface="Times New Roman" panose="02020603050405020304" pitchFamily="18" charset="0"/>
                <a:cs typeface="Times New Roman" panose="02020603050405020304" pitchFamily="18" charset="0"/>
              </a:rPr>
              <a:t>Through Moses</a:t>
            </a:r>
          </a:p>
          <a:p>
            <a:pPr marL="0" indent="0" algn="ctr" rtl="0">
              <a:buNone/>
            </a:pPr>
            <a:endParaRPr lang="en-US" u="sng" dirty="0"/>
          </a:p>
          <a:p>
            <a:pPr marL="0" indent="0" algn="ctr" rtl="0">
              <a:buNone/>
            </a:pPr>
            <a:r>
              <a:rPr lang="en-US" u="sng" dirty="0"/>
              <a:t>Jesus: Prophet or Messiah?</a:t>
            </a:r>
          </a:p>
          <a:p>
            <a:pPr marL="0" indent="0" algn="ctr" rtl="0">
              <a:buNone/>
            </a:pPr>
            <a:r>
              <a:rPr lang="en-US" sz="2400" dirty="0">
                <a:latin typeface="Bookman Old Style" panose="02050604050505020204" pitchFamily="18" charset="0"/>
              </a:rPr>
              <a:t>“And this is the testimony of John, when the Jews sent priests and Levites from Jerusalem to ask him, “Who are you?” He confessed, and did not deny, but confessed, “</a:t>
            </a:r>
            <a:r>
              <a:rPr lang="en-US" sz="2400" dirty="0">
                <a:solidFill>
                  <a:schemeClr val="accent4">
                    <a:lumMod val="75000"/>
                  </a:schemeClr>
                </a:solidFill>
                <a:latin typeface="Bookman Old Style" panose="02050604050505020204" pitchFamily="18" charset="0"/>
              </a:rPr>
              <a:t>I am not the Christ</a:t>
            </a:r>
            <a:r>
              <a:rPr lang="en-US" sz="2400" dirty="0">
                <a:latin typeface="Bookman Old Style" panose="02050604050505020204" pitchFamily="18" charset="0"/>
              </a:rPr>
              <a:t>.” And they asked him, “What then? Are you Elijah?” He said, “I am not.” </a:t>
            </a:r>
            <a:r>
              <a:rPr lang="en-US" sz="2400" dirty="0">
                <a:solidFill>
                  <a:schemeClr val="accent4">
                    <a:lumMod val="75000"/>
                  </a:schemeClr>
                </a:solidFill>
                <a:latin typeface="Bookman Old Style" panose="02050604050505020204" pitchFamily="18" charset="0"/>
              </a:rPr>
              <a:t>“Are you the Prophet?” </a:t>
            </a:r>
            <a:r>
              <a:rPr lang="en-US" sz="2400" dirty="0">
                <a:latin typeface="Bookman Old Style" panose="02050604050505020204" pitchFamily="18" charset="0"/>
              </a:rPr>
              <a:t>And he answered, “No.”” (</a:t>
            </a:r>
            <a:r>
              <a:rPr lang="en-US" sz="1800" dirty="0">
                <a:latin typeface="Bookman Old Style" panose="02050604050505020204" pitchFamily="18" charset="0"/>
              </a:rPr>
              <a:t>John 1:19-21</a:t>
            </a:r>
            <a:r>
              <a:rPr lang="en-US" sz="2400" dirty="0">
                <a:latin typeface="Bookman Old Style" panose="02050604050505020204" pitchFamily="18" charset="0"/>
              </a:rPr>
              <a:t>)</a:t>
            </a:r>
          </a:p>
          <a:p>
            <a:pPr marL="0" indent="0" algn="ctr" rtl="0">
              <a:buNone/>
            </a:pPr>
            <a:endParaRPr lang="en-US" dirty="0"/>
          </a:p>
        </p:txBody>
      </p:sp>
    </p:spTree>
    <p:extLst>
      <p:ext uri="{BB962C8B-B14F-4D97-AF65-F5344CB8AC3E}">
        <p14:creationId xmlns:p14="http://schemas.microsoft.com/office/powerpoint/2010/main" val="175323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chemeClr val="accent4">
                    <a:lumMod val="75000"/>
                  </a:schemeClr>
                </a:solidFill>
                <a:latin typeface="Bookman Old Style" panose="02050604050505020204" pitchFamily="18" charset="0"/>
              </a:rPr>
              <a:t>foretold</a:t>
            </a:r>
            <a:r>
              <a:rPr lang="en-US" sz="3200" dirty="0">
                <a:latin typeface="Bookman Old Style" panose="02050604050505020204" pitchFamily="18" charset="0"/>
              </a:rPr>
              <a:t> by God thru the OT </a:t>
            </a:r>
            <a:r>
              <a:rPr lang="en-US" sz="3200" u="sng" dirty="0">
                <a:solidFill>
                  <a:schemeClr val="accent4">
                    <a:lumMod val="75000"/>
                  </a:schemeClr>
                </a:solidFill>
                <a:latin typeface="Bookman Old Style" panose="02050604050505020204" pitchFamily="18" charset="0"/>
              </a:rPr>
              <a:t>prophets</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rtl="0">
              <a:buAutoNum type="arabicPeriod"/>
            </a:pPr>
            <a:r>
              <a:rPr lang="en-US" dirty="0">
                <a:latin typeface="Times New Roman" panose="02020603050405020304" pitchFamily="18" charset="0"/>
                <a:cs typeface="Times New Roman" panose="02020603050405020304" pitchFamily="18" charset="0"/>
              </a:rPr>
              <a:t>Through Moses</a:t>
            </a:r>
          </a:p>
          <a:p>
            <a:pPr marL="0" indent="0" algn="ctr" rtl="0">
              <a:buNone/>
            </a:pPr>
            <a:r>
              <a:rPr lang="en-US" dirty="0"/>
              <a:t>2. Through </a:t>
            </a:r>
            <a:r>
              <a:rPr lang="en-US" u="sng" dirty="0">
                <a:solidFill>
                  <a:schemeClr val="accent4">
                    <a:lumMod val="75000"/>
                  </a:schemeClr>
                </a:solidFill>
              </a:rPr>
              <a:t>Samuel</a:t>
            </a:r>
            <a:r>
              <a:rPr lang="en-US" dirty="0"/>
              <a:t> and the </a:t>
            </a:r>
            <a:r>
              <a:rPr lang="en-US" u="sng" dirty="0">
                <a:solidFill>
                  <a:schemeClr val="accent4">
                    <a:lumMod val="75000"/>
                  </a:schemeClr>
                </a:solidFill>
              </a:rPr>
              <a:t>prophets</a:t>
            </a:r>
            <a:r>
              <a:rPr lang="en-US" dirty="0"/>
              <a:t> after him</a:t>
            </a:r>
          </a:p>
          <a:p>
            <a:pPr marL="0" indent="0" algn="ctr" rtl="0">
              <a:buNone/>
            </a:pPr>
            <a:endParaRPr lang="en-US" dirty="0"/>
          </a:p>
          <a:p>
            <a:pPr marL="0" indent="0" algn="ctr" rtl="0">
              <a:buNone/>
            </a:pPr>
            <a:r>
              <a:rPr lang="en-US" sz="2000" dirty="0">
                <a:latin typeface="Bookman Old Style" panose="02050604050505020204" pitchFamily="18" charset="0"/>
              </a:rPr>
              <a:t>“And </a:t>
            </a:r>
            <a:r>
              <a:rPr lang="en-US" sz="2000" b="1" dirty="0">
                <a:latin typeface="Bookman Old Style" panose="02050604050505020204" pitchFamily="18" charset="0"/>
              </a:rPr>
              <a:t>all Israel </a:t>
            </a:r>
            <a:r>
              <a:rPr lang="en-US" sz="2000" dirty="0">
                <a:latin typeface="Bookman Old Style" panose="02050604050505020204" pitchFamily="18" charset="0"/>
              </a:rPr>
              <a:t>from Dan to Beersheba </a:t>
            </a:r>
            <a:r>
              <a:rPr lang="en-US" sz="2000" b="1" dirty="0">
                <a:latin typeface="Bookman Old Style" panose="02050604050505020204" pitchFamily="18" charset="0"/>
              </a:rPr>
              <a:t>knew that Samuel was established as a </a:t>
            </a:r>
            <a:r>
              <a:rPr lang="en-US" sz="2000" b="1" dirty="0">
                <a:solidFill>
                  <a:schemeClr val="accent4">
                    <a:lumMod val="75000"/>
                  </a:schemeClr>
                </a:solidFill>
                <a:latin typeface="Bookman Old Style" panose="02050604050505020204" pitchFamily="18" charset="0"/>
              </a:rPr>
              <a:t>prophet</a:t>
            </a:r>
            <a:r>
              <a:rPr lang="en-US" sz="2000" b="1" dirty="0">
                <a:latin typeface="Bookman Old Style" panose="02050604050505020204" pitchFamily="18" charset="0"/>
              </a:rPr>
              <a:t> of the Lord</a:t>
            </a:r>
            <a:r>
              <a:rPr lang="en-US" sz="2000" dirty="0">
                <a:latin typeface="Bookman Old Style" panose="02050604050505020204" pitchFamily="18" charset="0"/>
              </a:rPr>
              <a:t>.” (</a:t>
            </a:r>
            <a:r>
              <a:rPr lang="en-US" sz="1600" dirty="0">
                <a:latin typeface="Bookman Old Style" panose="02050604050505020204" pitchFamily="18" charset="0"/>
              </a:rPr>
              <a:t>1 Samuel 3:20</a:t>
            </a:r>
            <a:r>
              <a:rPr lang="en-US" sz="2000" dirty="0">
                <a:latin typeface="Bookman Old Style" panose="02050604050505020204" pitchFamily="18" charset="0"/>
              </a:rPr>
              <a:t>)</a:t>
            </a:r>
          </a:p>
          <a:p>
            <a:pPr marL="0" indent="0" algn="ctr" rtl="0">
              <a:buNone/>
            </a:pPr>
            <a:endParaRPr lang="en-US" sz="2000" dirty="0">
              <a:latin typeface="Bookman Old Style" panose="02050604050505020204" pitchFamily="18" charset="0"/>
            </a:endParaRPr>
          </a:p>
          <a:p>
            <a:pPr marL="0" indent="0" algn="ctr">
              <a:buNone/>
            </a:pPr>
            <a:r>
              <a:rPr lang="en-US" sz="2000" dirty="0">
                <a:latin typeface="Bookman Old Style" panose="02050604050505020204" pitchFamily="18" charset="0"/>
              </a:rPr>
              <a:t>Then Saul sent messengers to take David, and when they saw the </a:t>
            </a:r>
            <a:r>
              <a:rPr lang="en-US" sz="2000" dirty="0">
                <a:solidFill>
                  <a:schemeClr val="accent4">
                    <a:lumMod val="75000"/>
                  </a:schemeClr>
                </a:solidFill>
                <a:latin typeface="Bookman Old Style" panose="02050604050505020204" pitchFamily="18" charset="0"/>
              </a:rPr>
              <a:t>company of the prophets prophesying, and </a:t>
            </a:r>
            <a:r>
              <a:rPr lang="en-US" sz="2000" b="1" dirty="0">
                <a:solidFill>
                  <a:schemeClr val="accent4">
                    <a:lumMod val="75000"/>
                  </a:schemeClr>
                </a:solidFill>
                <a:latin typeface="Bookman Old Style" panose="02050604050505020204" pitchFamily="18" charset="0"/>
              </a:rPr>
              <a:t>Samuel</a:t>
            </a:r>
            <a:r>
              <a:rPr lang="en-US" sz="2000" dirty="0">
                <a:solidFill>
                  <a:schemeClr val="accent4">
                    <a:lumMod val="75000"/>
                  </a:schemeClr>
                </a:solidFill>
                <a:latin typeface="Bookman Old Style" panose="02050604050505020204" pitchFamily="18" charset="0"/>
              </a:rPr>
              <a:t> standing as </a:t>
            </a:r>
            <a:r>
              <a:rPr lang="en-US" sz="2000" b="1" dirty="0">
                <a:solidFill>
                  <a:schemeClr val="accent4">
                    <a:lumMod val="75000"/>
                  </a:schemeClr>
                </a:solidFill>
                <a:latin typeface="Bookman Old Style" panose="02050604050505020204" pitchFamily="18" charset="0"/>
              </a:rPr>
              <a:t>head</a:t>
            </a:r>
            <a:r>
              <a:rPr lang="en-US" sz="2000" dirty="0">
                <a:solidFill>
                  <a:schemeClr val="accent4">
                    <a:lumMod val="75000"/>
                  </a:schemeClr>
                </a:solidFill>
                <a:latin typeface="Bookman Old Style" panose="02050604050505020204" pitchFamily="18" charset="0"/>
              </a:rPr>
              <a:t> over them</a:t>
            </a:r>
            <a:r>
              <a:rPr lang="en-US" sz="2000" dirty="0">
                <a:latin typeface="Bookman Old Style" panose="02050604050505020204" pitchFamily="18" charset="0"/>
              </a:rPr>
              <a:t>, the Spirit of God came upon the messengers of Saul, and they also prophesied. (</a:t>
            </a:r>
            <a:r>
              <a:rPr lang="en-US" sz="1600" dirty="0">
                <a:latin typeface="Bookman Old Style" panose="02050604050505020204" pitchFamily="18" charset="0"/>
              </a:rPr>
              <a:t>1 Samuel 19:20</a:t>
            </a:r>
            <a:r>
              <a:rPr lang="en-US" sz="2000" dirty="0">
                <a:latin typeface="Bookman Old Style" panose="02050604050505020204" pitchFamily="18" charset="0"/>
              </a:rPr>
              <a:t>)</a:t>
            </a:r>
          </a:p>
          <a:p>
            <a:pPr marL="0" indent="0" algn="ctr" rtl="0">
              <a:buNone/>
            </a:pPr>
            <a:endParaRPr lang="en-US" dirty="0"/>
          </a:p>
          <a:p>
            <a:pPr marL="0" indent="0" algn="ctr" rtl="0">
              <a:buNone/>
            </a:pPr>
            <a:endParaRPr lang="en-US" dirty="0"/>
          </a:p>
        </p:txBody>
      </p:sp>
    </p:spTree>
    <p:extLst>
      <p:ext uri="{BB962C8B-B14F-4D97-AF65-F5344CB8AC3E}">
        <p14:creationId xmlns:p14="http://schemas.microsoft.com/office/powerpoint/2010/main" val="9199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rgbClr val="00B050"/>
                </a:solidFill>
                <a:latin typeface="Bookman Old Style" panose="02050604050505020204" pitchFamily="18" charset="0"/>
              </a:rPr>
              <a:t>guaranteed</a:t>
            </a:r>
            <a:r>
              <a:rPr lang="en-US" sz="3200" dirty="0">
                <a:latin typeface="Bookman Old Style" panose="02050604050505020204" pitchFamily="18" charset="0"/>
              </a:rPr>
              <a:t> to occur.</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endParaRPr lang="en-US" sz="1800" dirty="0">
              <a:latin typeface="Bookman Old Style" panose="02050604050505020204" pitchFamily="18" charset="0"/>
            </a:endParaRPr>
          </a:p>
          <a:p>
            <a:pPr marL="0" indent="0" algn="ctr">
              <a:buNone/>
            </a:pPr>
            <a:r>
              <a:rPr lang="en-US" sz="1800" dirty="0">
                <a:latin typeface="Bookman Old Style" panose="02050604050505020204" pitchFamily="18" charset="0"/>
              </a:rPr>
              <a:t>Now the Lord said to Abram, “Go from your country and your kindred and your father’s house to the land that I will show you. And I will make of you a great nation, and </a:t>
            </a:r>
            <a:r>
              <a:rPr lang="en-US" sz="1800" dirty="0">
                <a:solidFill>
                  <a:srgbClr val="00B050"/>
                </a:solidFill>
                <a:latin typeface="Bookman Old Style" panose="02050604050505020204" pitchFamily="18" charset="0"/>
              </a:rPr>
              <a:t>I will bless you </a:t>
            </a:r>
            <a:r>
              <a:rPr lang="en-US" sz="1800" dirty="0">
                <a:latin typeface="Bookman Old Style" panose="02050604050505020204" pitchFamily="18" charset="0"/>
              </a:rPr>
              <a:t>and make your name great, so that </a:t>
            </a:r>
            <a:r>
              <a:rPr lang="en-US" sz="1800" dirty="0">
                <a:solidFill>
                  <a:srgbClr val="00B050"/>
                </a:solidFill>
                <a:latin typeface="Bookman Old Style" panose="02050604050505020204" pitchFamily="18" charset="0"/>
              </a:rPr>
              <a:t>you will be a blessing</a:t>
            </a:r>
            <a:r>
              <a:rPr lang="en-US" sz="1800" dirty="0">
                <a:latin typeface="Bookman Old Style" panose="02050604050505020204" pitchFamily="18" charset="0"/>
              </a:rPr>
              <a:t>. </a:t>
            </a:r>
            <a:r>
              <a:rPr lang="en-US" sz="1800" dirty="0">
                <a:solidFill>
                  <a:srgbClr val="00B050"/>
                </a:solidFill>
                <a:latin typeface="Bookman Old Style" panose="02050604050505020204" pitchFamily="18" charset="0"/>
              </a:rPr>
              <a:t>I will bless those who bless you</a:t>
            </a:r>
            <a:r>
              <a:rPr lang="en-US" sz="1800" dirty="0">
                <a:latin typeface="Bookman Old Style" panose="02050604050505020204" pitchFamily="18" charset="0"/>
              </a:rPr>
              <a:t>, and him who dishonors you I will curse, and in you </a:t>
            </a:r>
            <a:r>
              <a:rPr lang="en-US" sz="1800" b="1" dirty="0">
                <a:latin typeface="Bookman Old Style" panose="02050604050505020204" pitchFamily="18" charset="0"/>
              </a:rPr>
              <a:t>all</a:t>
            </a:r>
            <a:r>
              <a:rPr lang="en-US" sz="1800" dirty="0">
                <a:latin typeface="Bookman Old Style" panose="02050604050505020204" pitchFamily="18" charset="0"/>
              </a:rPr>
              <a:t> the families of the earth </a:t>
            </a:r>
            <a:r>
              <a:rPr lang="en-US" sz="1800" dirty="0">
                <a:solidFill>
                  <a:srgbClr val="00B050"/>
                </a:solidFill>
                <a:latin typeface="Bookman Old Style" panose="02050604050505020204" pitchFamily="18" charset="0"/>
              </a:rPr>
              <a:t>shall be blessed</a:t>
            </a:r>
            <a:r>
              <a:rPr lang="en-US" sz="1800" dirty="0">
                <a:latin typeface="Bookman Old Style" panose="02050604050505020204" pitchFamily="18" charset="0"/>
              </a:rPr>
              <a:t>.” (</a:t>
            </a:r>
            <a:r>
              <a:rPr lang="en-US" sz="1400" dirty="0">
                <a:latin typeface="Bookman Old Style" panose="02050604050505020204" pitchFamily="18" charset="0"/>
              </a:rPr>
              <a:t>Gen 12:1-3</a:t>
            </a:r>
            <a:r>
              <a:rPr lang="en-US" sz="1800" dirty="0">
                <a:latin typeface="Bookman Old Style" panose="02050604050505020204" pitchFamily="18" charset="0"/>
              </a:rPr>
              <a:t>)</a:t>
            </a:r>
          </a:p>
          <a:p>
            <a:pPr marL="0" indent="0" algn="ctr" rtl="0">
              <a:buNone/>
            </a:pPr>
            <a:endParaRPr lang="en-US" dirty="0"/>
          </a:p>
          <a:p>
            <a:pPr marL="0" indent="0" algn="ctr">
              <a:buNone/>
            </a:pPr>
            <a:r>
              <a:rPr lang="en-US" sz="1800" dirty="0">
                <a:latin typeface="Bookman Old Style" panose="02050604050505020204" pitchFamily="18" charset="0"/>
              </a:rPr>
              <a:t>and said, “</a:t>
            </a:r>
            <a:r>
              <a:rPr lang="en-US" sz="1800" b="1" dirty="0">
                <a:latin typeface="Bookman Old Style" panose="02050604050505020204" pitchFamily="18" charset="0"/>
              </a:rPr>
              <a:t>By myself I have sworn, declares the Lord</a:t>
            </a:r>
            <a:r>
              <a:rPr lang="en-US" sz="1800" dirty="0">
                <a:latin typeface="Bookman Old Style" panose="02050604050505020204" pitchFamily="18" charset="0"/>
              </a:rPr>
              <a:t>, because you have done this and have not withheld your son, your only son, </a:t>
            </a:r>
            <a:r>
              <a:rPr lang="en-US" sz="1800" dirty="0">
                <a:solidFill>
                  <a:srgbClr val="00B050"/>
                </a:solidFill>
                <a:latin typeface="Bookman Old Style" panose="02050604050505020204" pitchFamily="18" charset="0"/>
              </a:rPr>
              <a:t>I will surely bless you</a:t>
            </a:r>
            <a:r>
              <a:rPr lang="en-US" sz="1800" dirty="0">
                <a:latin typeface="Bookman Old Style" panose="02050604050505020204" pitchFamily="18" charset="0"/>
              </a:rPr>
              <a:t>, and </a:t>
            </a:r>
            <a:r>
              <a:rPr lang="en-US" sz="1800" dirty="0">
                <a:solidFill>
                  <a:srgbClr val="00B050"/>
                </a:solidFill>
                <a:latin typeface="Bookman Old Style" panose="02050604050505020204" pitchFamily="18" charset="0"/>
              </a:rPr>
              <a:t>I will surely multiply your offspring</a:t>
            </a:r>
            <a:r>
              <a:rPr lang="en-US" sz="1800" dirty="0">
                <a:latin typeface="Bookman Old Style" panose="02050604050505020204" pitchFamily="18" charset="0"/>
              </a:rPr>
              <a:t> as the stars of heaven and as the sand that is on the seashore. And your offspring shall possess the gate of his enemies, and </a:t>
            </a:r>
            <a:r>
              <a:rPr lang="en-US" sz="1800" dirty="0">
                <a:solidFill>
                  <a:srgbClr val="00B050"/>
                </a:solidFill>
                <a:latin typeface="Bookman Old Style" panose="02050604050505020204" pitchFamily="18" charset="0"/>
              </a:rPr>
              <a:t>in your offspring shall all the nations of the earth be blessed</a:t>
            </a:r>
            <a:r>
              <a:rPr lang="en-US" sz="1800" dirty="0">
                <a:latin typeface="Bookman Old Style" panose="02050604050505020204" pitchFamily="18" charset="0"/>
              </a:rPr>
              <a:t>, because you have obeyed my voice.” (</a:t>
            </a:r>
            <a:r>
              <a:rPr lang="en-US" sz="1400" dirty="0">
                <a:latin typeface="Bookman Old Style" panose="02050604050505020204" pitchFamily="18" charset="0"/>
              </a:rPr>
              <a:t>Gen 22:16-18</a:t>
            </a:r>
            <a:r>
              <a:rPr lang="en-US" sz="1800" dirty="0">
                <a:latin typeface="Bookman Old Style" panose="02050604050505020204" pitchFamily="18" charset="0"/>
              </a:rPr>
              <a:t>)</a:t>
            </a:r>
          </a:p>
          <a:p>
            <a:pPr marL="0" indent="0" algn="ctr" rtl="0">
              <a:buNone/>
            </a:pPr>
            <a:endParaRPr lang="en-US" dirty="0"/>
          </a:p>
        </p:txBody>
      </p:sp>
    </p:spTree>
    <p:extLst>
      <p:ext uri="{BB962C8B-B14F-4D97-AF65-F5344CB8AC3E}">
        <p14:creationId xmlns:p14="http://schemas.microsoft.com/office/powerpoint/2010/main" val="351029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rgbClr val="00B050"/>
                </a:solidFill>
                <a:latin typeface="Bookman Old Style" panose="02050604050505020204" pitchFamily="18" charset="0"/>
              </a:rPr>
              <a:t>guaranteed</a:t>
            </a:r>
            <a:r>
              <a:rPr lang="en-US" sz="3200" dirty="0">
                <a:latin typeface="Bookman Old Style" panose="02050604050505020204" pitchFamily="18" charset="0"/>
              </a:rPr>
              <a:t> to occur.</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endParaRPr lang="en-US" sz="1800" dirty="0">
              <a:latin typeface="Bookman Old Style" panose="02050604050505020204" pitchFamily="18" charset="0"/>
            </a:endParaRPr>
          </a:p>
          <a:p>
            <a:pPr marL="0" indent="0" algn="ctr" rtl="0">
              <a:buNone/>
            </a:pPr>
            <a:r>
              <a:rPr lang="en-US" dirty="0"/>
              <a:t>1. It is first to </a:t>
            </a:r>
            <a:r>
              <a:rPr lang="en-US" u="sng" dirty="0">
                <a:solidFill>
                  <a:srgbClr val="00B050"/>
                </a:solidFill>
              </a:rPr>
              <a:t>Israel.</a:t>
            </a:r>
          </a:p>
          <a:p>
            <a:pPr marL="0" indent="0" algn="ctr" rtl="0">
              <a:buNone/>
            </a:pPr>
            <a:r>
              <a:rPr lang="en-US" u="sng" dirty="0"/>
              <a:t>Related sidenote</a:t>
            </a:r>
          </a:p>
          <a:p>
            <a:pPr marL="0" indent="0" algn="ctr" rtl="0">
              <a:buNone/>
            </a:pPr>
            <a:r>
              <a:rPr lang="en-US" sz="2400" dirty="0">
                <a:latin typeface="Bookman Old Style" panose="02050604050505020204" pitchFamily="18" charset="0"/>
              </a:rPr>
              <a:t>“Now the promises were made to Abraham and to his offspring. It does not say, “And to offsprings,” referring to many, but referring to one, “And to your offspring,” who is Christ.” (</a:t>
            </a:r>
            <a:r>
              <a:rPr lang="en-US" sz="1800" dirty="0">
                <a:latin typeface="Bookman Old Style" panose="02050604050505020204" pitchFamily="18" charset="0"/>
              </a:rPr>
              <a:t>Galatians 3:16</a:t>
            </a:r>
            <a:r>
              <a:rPr lang="en-US" sz="2400" dirty="0">
                <a:latin typeface="Bookman Old Style" panose="02050604050505020204" pitchFamily="18" charset="0"/>
              </a:rPr>
              <a:t>)</a:t>
            </a:r>
          </a:p>
          <a:p>
            <a:pPr marL="0" indent="0" algn="ctr" rtl="0">
              <a:buNone/>
            </a:pPr>
            <a:endParaRPr lang="en-US" u="sng" dirty="0"/>
          </a:p>
        </p:txBody>
      </p:sp>
    </p:spTree>
    <p:extLst>
      <p:ext uri="{BB962C8B-B14F-4D97-AF65-F5344CB8AC3E}">
        <p14:creationId xmlns:p14="http://schemas.microsoft.com/office/powerpoint/2010/main" val="71338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rgbClr val="00B050"/>
                </a:solidFill>
                <a:latin typeface="Bookman Old Style" panose="02050604050505020204" pitchFamily="18" charset="0"/>
              </a:rPr>
              <a:t>guaranteed</a:t>
            </a:r>
            <a:r>
              <a:rPr lang="en-US" sz="3200" dirty="0">
                <a:latin typeface="Bookman Old Style" panose="02050604050505020204" pitchFamily="18" charset="0"/>
              </a:rPr>
              <a:t> to occur.</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endParaRPr lang="en-US" sz="1800" dirty="0">
              <a:latin typeface="Bookman Old Style" panose="02050604050505020204" pitchFamily="18" charset="0"/>
            </a:endParaRPr>
          </a:p>
          <a:p>
            <a:pPr marL="514350" indent="-514350" algn="ctr" rtl="0">
              <a:buAutoNum type="arabicPeriod"/>
            </a:pPr>
            <a:r>
              <a:rPr lang="en-US" dirty="0"/>
              <a:t>It is first to Israel.</a:t>
            </a:r>
          </a:p>
          <a:p>
            <a:pPr marL="514350" indent="-514350" algn="ctr" rtl="0">
              <a:buAutoNum type="arabicPeriod"/>
            </a:pPr>
            <a:r>
              <a:rPr lang="en-US" dirty="0"/>
              <a:t>And then to </a:t>
            </a:r>
            <a:r>
              <a:rPr lang="en-US" u="sng" dirty="0">
                <a:solidFill>
                  <a:srgbClr val="00B050"/>
                </a:solidFill>
              </a:rPr>
              <a:t>everyone else </a:t>
            </a:r>
            <a:r>
              <a:rPr lang="en-US" dirty="0"/>
              <a:t>who repents and turns to Christ in faith</a:t>
            </a:r>
          </a:p>
          <a:p>
            <a:pPr marL="0" indent="0" algn="ctr" rtl="0">
              <a:buNone/>
            </a:pPr>
            <a:endParaRPr lang="en-US" dirty="0"/>
          </a:p>
          <a:p>
            <a:pPr marL="0" indent="0" algn="ctr" rtl="0">
              <a:buNone/>
            </a:pPr>
            <a:r>
              <a:rPr lang="en-US" sz="2000" dirty="0">
                <a:latin typeface="Bookman Old Style" panose="02050604050505020204" pitchFamily="18" charset="0"/>
              </a:rPr>
              <a:t>“For I am not ashamed of the gospel, for it is the power of God for salvation to everyone who believes, </a:t>
            </a:r>
            <a:r>
              <a:rPr lang="en-US" sz="2000" dirty="0">
                <a:solidFill>
                  <a:srgbClr val="00B050"/>
                </a:solidFill>
                <a:latin typeface="Bookman Old Style" panose="02050604050505020204" pitchFamily="18" charset="0"/>
              </a:rPr>
              <a:t>to the Jew first and also to the Greek</a:t>
            </a:r>
            <a:r>
              <a:rPr lang="en-US" sz="2000" dirty="0">
                <a:latin typeface="Bookman Old Style" panose="02050604050505020204" pitchFamily="18" charset="0"/>
              </a:rPr>
              <a:t>.” (</a:t>
            </a:r>
            <a:r>
              <a:rPr lang="en-US" sz="1600" dirty="0">
                <a:latin typeface="Bookman Old Style" panose="02050604050505020204" pitchFamily="18" charset="0"/>
              </a:rPr>
              <a:t>Romans 1:16</a:t>
            </a:r>
            <a:r>
              <a:rPr lang="en-US" sz="2000" dirty="0">
                <a:latin typeface="Bookman Old Style" panose="02050604050505020204" pitchFamily="18" charset="0"/>
              </a:rPr>
              <a:t>)</a:t>
            </a:r>
          </a:p>
          <a:p>
            <a:pPr marL="0" indent="0" algn="ctr" rtl="0">
              <a:buNone/>
            </a:pPr>
            <a:endParaRPr lang="en-US" dirty="0"/>
          </a:p>
          <a:p>
            <a:pPr marL="0" indent="0" algn="ctr" rtl="0">
              <a:buNone/>
            </a:pPr>
            <a:endParaRPr lang="en-US" u="sng" dirty="0"/>
          </a:p>
        </p:txBody>
      </p:sp>
    </p:spTree>
    <p:extLst>
      <p:ext uri="{BB962C8B-B14F-4D97-AF65-F5344CB8AC3E}">
        <p14:creationId xmlns:p14="http://schemas.microsoft.com/office/powerpoint/2010/main" val="2114059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latin typeface="Bookman Old Style" panose="02050604050505020204" pitchFamily="18" charset="0"/>
              </a:rPr>
              <a:t>The ‘TOR’ are </a:t>
            </a:r>
            <a:r>
              <a:rPr lang="en-US" sz="3200" u="sng" dirty="0">
                <a:solidFill>
                  <a:srgbClr val="00B050"/>
                </a:solidFill>
                <a:latin typeface="Bookman Old Style" panose="02050604050505020204" pitchFamily="18" charset="0"/>
              </a:rPr>
              <a:t>guaranteed</a:t>
            </a:r>
            <a:r>
              <a:rPr lang="en-US" sz="3200" dirty="0">
                <a:latin typeface="Bookman Old Style" panose="02050604050505020204" pitchFamily="18" charset="0"/>
              </a:rPr>
              <a:t> to occur.</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lnSpcReduction="10000"/>
          </a:bodyPr>
          <a:lstStyle/>
          <a:p>
            <a:pPr marL="0" indent="0" algn="ctr">
              <a:buNone/>
            </a:pPr>
            <a:endParaRPr lang="en-US" sz="1800" dirty="0">
              <a:latin typeface="Bookman Old Style" panose="02050604050505020204" pitchFamily="18" charset="0"/>
            </a:endParaRPr>
          </a:p>
          <a:p>
            <a:pPr marL="514350" indent="-514350" algn="ctr" rtl="0">
              <a:buAutoNum type="arabicPeriod"/>
            </a:pPr>
            <a:r>
              <a:rPr lang="en-US" dirty="0"/>
              <a:t>It is first to Israel.</a:t>
            </a:r>
          </a:p>
          <a:p>
            <a:pPr marL="514350" indent="-514350" algn="ctr" rtl="0">
              <a:buAutoNum type="arabicPeriod"/>
            </a:pPr>
            <a:r>
              <a:rPr lang="en-US" dirty="0"/>
              <a:t>And then to </a:t>
            </a:r>
            <a:r>
              <a:rPr lang="en-US" u="sng" dirty="0">
                <a:solidFill>
                  <a:srgbClr val="00B050"/>
                </a:solidFill>
              </a:rPr>
              <a:t>everyone else </a:t>
            </a:r>
            <a:r>
              <a:rPr lang="en-US" dirty="0"/>
              <a:t>who repents and turns to Christ in faith</a:t>
            </a:r>
          </a:p>
          <a:p>
            <a:pPr marL="0" indent="0" algn="ctr" rtl="0">
              <a:buNone/>
            </a:pPr>
            <a:r>
              <a:rPr lang="en-US" sz="1700" dirty="0">
                <a:latin typeface="Bookman Old Style" panose="02050604050505020204" pitchFamily="18" charset="0"/>
              </a:rPr>
              <a:t>I ask, then, </a:t>
            </a:r>
            <a:r>
              <a:rPr lang="en-US" sz="1700" dirty="0">
                <a:solidFill>
                  <a:srgbClr val="00B050"/>
                </a:solidFill>
                <a:latin typeface="Bookman Old Style" panose="02050604050505020204" pitchFamily="18" charset="0"/>
              </a:rPr>
              <a:t>has God rejected his people? By no means! </a:t>
            </a:r>
            <a:r>
              <a:rPr lang="en-US" sz="1700" dirty="0">
                <a:latin typeface="Bookman Old Style" panose="02050604050505020204" pitchFamily="18" charset="0"/>
              </a:rPr>
              <a:t>… So I ask, did they stumble in order that they might fall? By no means! Rather, through their trespass salvation has come to the </a:t>
            </a:r>
            <a:r>
              <a:rPr lang="en-US" sz="1700" dirty="0">
                <a:solidFill>
                  <a:srgbClr val="00B050"/>
                </a:solidFill>
                <a:latin typeface="Bookman Old Style" panose="02050604050505020204" pitchFamily="18" charset="0"/>
              </a:rPr>
              <a:t>Gentiles</a:t>
            </a:r>
            <a:r>
              <a:rPr lang="en-US" sz="1700" dirty="0">
                <a:latin typeface="Bookman Old Style" panose="02050604050505020204" pitchFamily="18" charset="0"/>
              </a:rPr>
              <a:t>, so as to make </a:t>
            </a:r>
            <a:r>
              <a:rPr lang="en-US" sz="1700" dirty="0">
                <a:solidFill>
                  <a:srgbClr val="00B050"/>
                </a:solidFill>
                <a:latin typeface="Bookman Old Style" panose="02050604050505020204" pitchFamily="18" charset="0"/>
              </a:rPr>
              <a:t>Israel</a:t>
            </a:r>
            <a:r>
              <a:rPr lang="en-US" sz="1700" dirty="0">
                <a:latin typeface="Bookman Old Style" panose="02050604050505020204" pitchFamily="18" charset="0"/>
              </a:rPr>
              <a:t> jealous … For if </a:t>
            </a:r>
            <a:r>
              <a:rPr lang="en-US" sz="1700" dirty="0">
                <a:solidFill>
                  <a:srgbClr val="00B050"/>
                </a:solidFill>
                <a:latin typeface="Bookman Old Style" panose="02050604050505020204" pitchFamily="18" charset="0"/>
              </a:rPr>
              <a:t>their rejection means the reconciliation of the world</a:t>
            </a:r>
            <a:r>
              <a:rPr lang="en-US" sz="1700" dirty="0">
                <a:latin typeface="Bookman Old Style" panose="02050604050505020204" pitchFamily="18" charset="0"/>
              </a:rPr>
              <a:t>, what will their acceptance mean but life from the dead? If the dough offered as firstfruits is holy, so is the whole lump, and if the root is holy, so are the branches. But </a:t>
            </a:r>
            <a:r>
              <a:rPr lang="en-US" sz="1700" dirty="0">
                <a:solidFill>
                  <a:srgbClr val="00B050"/>
                </a:solidFill>
                <a:latin typeface="Bookman Old Style" panose="02050604050505020204" pitchFamily="18" charset="0"/>
              </a:rPr>
              <a:t>if some of the branches were broken off, and you, although a wild olive shoot, were grafted in among the others and now share in the nourishing root of the olive tree</a:t>
            </a:r>
            <a:r>
              <a:rPr lang="en-US" sz="1700" dirty="0">
                <a:latin typeface="Bookman Old Style" panose="02050604050505020204" pitchFamily="18" charset="0"/>
              </a:rPr>
              <a:t>, </a:t>
            </a:r>
            <a:r>
              <a:rPr lang="en-US" sz="1700" dirty="0">
                <a:solidFill>
                  <a:srgbClr val="FF0000"/>
                </a:solidFill>
                <a:latin typeface="Bookman Old Style" panose="02050604050505020204" pitchFamily="18" charset="0"/>
              </a:rPr>
              <a:t>do not be arrogant toward the branches</a:t>
            </a:r>
            <a:r>
              <a:rPr lang="en-US" sz="1700" dirty="0">
                <a:latin typeface="Bookman Old Style" panose="02050604050505020204" pitchFamily="18" charset="0"/>
              </a:rPr>
              <a:t>. If you are, remember it is not you who support the root, but the root that supports you … For if you were cut from what is by nature a wild olive tree, and grafted, contrary to nature, into a cultivated olive tree, </a:t>
            </a:r>
            <a:r>
              <a:rPr lang="en-US" sz="1700" dirty="0">
                <a:solidFill>
                  <a:srgbClr val="00B050"/>
                </a:solidFill>
                <a:latin typeface="Bookman Old Style" panose="02050604050505020204" pitchFamily="18" charset="0"/>
              </a:rPr>
              <a:t>how much more will these, the natural branches, be grafted back into their own olive tree</a:t>
            </a:r>
            <a:r>
              <a:rPr lang="en-US" sz="1700" dirty="0">
                <a:latin typeface="Bookman Old Style" panose="02050604050505020204" pitchFamily="18" charset="0"/>
              </a:rPr>
              <a:t>. Lest you be wise in your own sight, I do not want you to be unaware of this mystery, brothers: a </a:t>
            </a:r>
            <a:r>
              <a:rPr lang="en-US" sz="1700" dirty="0">
                <a:solidFill>
                  <a:srgbClr val="00B050"/>
                </a:solidFill>
                <a:latin typeface="Bookman Old Style" panose="02050604050505020204" pitchFamily="18" charset="0"/>
              </a:rPr>
              <a:t>partial hardening has come upon Israel, until the fullness of the Gentiles has come in</a:t>
            </a:r>
            <a:r>
              <a:rPr lang="en-US" sz="1700" dirty="0">
                <a:latin typeface="Bookman Old Style" panose="02050604050505020204" pitchFamily="18" charset="0"/>
              </a:rPr>
              <a:t>. And in this way all Israel will be saved (</a:t>
            </a:r>
            <a:r>
              <a:rPr lang="en-US" sz="1300" dirty="0">
                <a:latin typeface="Bookman Old Style" panose="02050604050505020204" pitchFamily="18" charset="0"/>
              </a:rPr>
              <a:t>selections from Romans 11</a:t>
            </a:r>
            <a:r>
              <a:rPr lang="en-US" sz="1700" dirty="0">
                <a:latin typeface="Bookman Old Style" panose="02050604050505020204" pitchFamily="18" charset="0"/>
              </a:rPr>
              <a:t>)</a:t>
            </a:r>
            <a:endParaRPr lang="en-US" sz="1800" dirty="0">
              <a:latin typeface="Bookman Old Style" panose="02050604050505020204" pitchFamily="18" charset="0"/>
            </a:endParaRPr>
          </a:p>
          <a:p>
            <a:pPr marL="0" indent="0" algn="l" rtl="0">
              <a:buNone/>
            </a:pPr>
            <a:endParaRPr lang="en-US" sz="1800" dirty="0">
              <a:latin typeface="Bookman Old Style" panose="02050604050505020204" pitchFamily="18" charset="0"/>
            </a:endParaRPr>
          </a:p>
          <a:p>
            <a:pPr marL="0" indent="0" algn="l" rtl="0">
              <a:buNone/>
            </a:pPr>
            <a:endParaRPr lang="en-US" sz="1800" dirty="0">
              <a:latin typeface="Bookman Old Style" panose="02050604050505020204" pitchFamily="18" charset="0"/>
            </a:endParaRPr>
          </a:p>
          <a:p>
            <a:pPr marL="0" indent="0" algn="l" rtl="0">
              <a:buNone/>
            </a:pPr>
            <a:endParaRPr lang="en-US" sz="1800" dirty="0">
              <a:latin typeface="Bookman Old Style" panose="02050604050505020204" pitchFamily="18" charset="0"/>
            </a:endParaRPr>
          </a:p>
          <a:p>
            <a:pPr marL="0" indent="0" algn="ctr" rtl="0">
              <a:buNone/>
            </a:pPr>
            <a:endParaRPr lang="en-US" dirty="0"/>
          </a:p>
          <a:p>
            <a:pPr marL="0" indent="0" algn="ctr" rtl="0">
              <a:buNone/>
            </a:pPr>
            <a:endParaRPr lang="en-US" u="sng" dirty="0"/>
          </a:p>
        </p:txBody>
      </p:sp>
    </p:spTree>
    <p:extLst>
      <p:ext uri="{BB962C8B-B14F-4D97-AF65-F5344CB8AC3E}">
        <p14:creationId xmlns:p14="http://schemas.microsoft.com/office/powerpoint/2010/main" val="129324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It’s not all Greek to you</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lstStyle/>
          <a:p>
            <a:pPr marL="0" indent="0" algn="ctr" rtl="0">
              <a:buNone/>
            </a:pPr>
            <a:r>
              <a:rPr lang="en-US" dirty="0">
                <a:latin typeface="Times New Roman" panose="02020603050405020304" pitchFamily="18" charset="0"/>
                <a:cs typeface="Times New Roman" panose="02020603050405020304" pitchFamily="18" charset="0"/>
              </a:rPr>
              <a:t>“Gospel” = </a:t>
            </a:r>
            <a:r>
              <a:rPr lang="en-US" i="1" dirty="0" err="1">
                <a:latin typeface="Times New Roman" panose="02020603050405020304" pitchFamily="18" charset="0"/>
                <a:cs typeface="Times New Roman" panose="02020603050405020304" pitchFamily="18" charset="0"/>
              </a:rPr>
              <a:t>euangelion</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Good News</a:t>
            </a:r>
            <a:r>
              <a:rPr lang="en-US" i="1" dirty="0">
                <a:latin typeface="Times New Roman" panose="02020603050405020304" pitchFamily="18" charset="0"/>
                <a:cs typeface="Times New Roman" panose="02020603050405020304" pitchFamily="18" charset="0"/>
              </a:rPr>
              <a:t>”</a:t>
            </a:r>
          </a:p>
          <a:p>
            <a:pPr marL="0" indent="0" algn="ctr" rtl="0">
              <a:buNone/>
            </a:pP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Evangelist</a:t>
            </a:r>
            <a:r>
              <a:rPr lang="en-US" i="1"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euangelistes</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Good News Giver</a:t>
            </a:r>
            <a:r>
              <a:rPr lang="en-US" i="1" dirty="0">
                <a:latin typeface="Times New Roman" panose="02020603050405020304" pitchFamily="18" charset="0"/>
                <a:cs typeface="Times New Roman" panose="02020603050405020304" pitchFamily="18" charset="0"/>
              </a:rPr>
              <a:t>”</a:t>
            </a:r>
          </a:p>
          <a:p>
            <a:pPr marL="0" indent="0" algn="ctr" rtl="0">
              <a:buNone/>
            </a:pP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evangelize</a:t>
            </a:r>
            <a:r>
              <a:rPr lang="en-US" i="1"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euangelizo</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preach the Gospel</a:t>
            </a:r>
            <a:r>
              <a:rPr lang="en-US" i="1" dirty="0">
                <a:latin typeface="Times New Roman" panose="02020603050405020304" pitchFamily="18" charset="0"/>
                <a:cs typeface="Times New Roman" panose="02020603050405020304" pitchFamily="18" charset="0"/>
              </a:rPr>
              <a:t>”</a:t>
            </a:r>
          </a:p>
          <a:p>
            <a:pPr marL="0" indent="0" algn="ctr" rtl="0">
              <a:buNone/>
            </a:pPr>
            <a:endParaRPr lang="en-US" i="1" dirty="0"/>
          </a:p>
          <a:p>
            <a:pPr marL="0" indent="0" algn="ctr" rtl="0">
              <a:buNone/>
            </a:pPr>
            <a:r>
              <a:rPr lang="en-US" i="1" dirty="0"/>
              <a:t>A </a:t>
            </a:r>
            <a:r>
              <a:rPr lang="en-US" i="1" dirty="0" err="1"/>
              <a:t>Euangelion</a:t>
            </a:r>
            <a:r>
              <a:rPr lang="en-US" i="1" dirty="0"/>
              <a:t> “</a:t>
            </a:r>
            <a:r>
              <a:rPr lang="en-US" i="1" dirty="0" err="1"/>
              <a:t>euangelistes</a:t>
            </a:r>
            <a:r>
              <a:rPr lang="en-US" i="1" dirty="0"/>
              <a:t>” </a:t>
            </a:r>
            <a:r>
              <a:rPr lang="en-US" i="1" dirty="0" err="1"/>
              <a:t>Euangelizo</a:t>
            </a:r>
            <a:r>
              <a:rPr lang="en-US" i="1" dirty="0"/>
              <a:t>.</a:t>
            </a:r>
          </a:p>
          <a:p>
            <a:pPr marL="0" indent="0" algn="ctr" rtl="0">
              <a:buNone/>
            </a:pPr>
            <a:endParaRPr lang="en-US" i="1" dirty="0"/>
          </a:p>
        </p:txBody>
      </p:sp>
    </p:spTree>
    <p:extLst>
      <p:ext uri="{BB962C8B-B14F-4D97-AF65-F5344CB8AC3E}">
        <p14:creationId xmlns:p14="http://schemas.microsoft.com/office/powerpoint/2010/main" val="172253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Why is the Gospel “Good News?”</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dirty="0">
                <a:latin typeface="Bookman Old Style" panose="02050604050505020204" pitchFamily="18" charset="0"/>
              </a:rPr>
              <a:t>Because the </a:t>
            </a:r>
            <a:r>
              <a:rPr lang="en-US" u="sng" dirty="0">
                <a:solidFill>
                  <a:srgbClr val="FF0000"/>
                </a:solidFill>
                <a:latin typeface="Bookman Old Style" panose="02050604050505020204" pitchFamily="18" charset="0"/>
              </a:rPr>
              <a:t>bad</a:t>
            </a:r>
            <a:r>
              <a:rPr lang="en-US" dirty="0">
                <a:latin typeface="Bookman Old Style" panose="02050604050505020204" pitchFamily="18" charset="0"/>
              </a:rPr>
              <a:t> news is so </a:t>
            </a:r>
            <a:r>
              <a:rPr lang="en-US" u="sng" dirty="0">
                <a:solidFill>
                  <a:srgbClr val="FF0000"/>
                </a:solidFill>
                <a:latin typeface="Bookman Old Style" panose="02050604050505020204" pitchFamily="18" charset="0"/>
              </a:rPr>
              <a:t>bad</a:t>
            </a:r>
            <a:r>
              <a:rPr lang="en-US" dirty="0">
                <a:latin typeface="Bookman Old Style" panose="02050604050505020204" pitchFamily="18" charset="0"/>
              </a:rPr>
              <a:t>.</a:t>
            </a:r>
          </a:p>
          <a:p>
            <a:pPr marL="0" indent="0" algn="ctr">
              <a:buNone/>
            </a:pPr>
            <a:endParaRPr lang="en-US" dirty="0">
              <a:latin typeface="Bookman Old Style" panose="02050604050505020204" pitchFamily="18" charset="0"/>
            </a:endParaRPr>
          </a:p>
          <a:p>
            <a:pPr marL="0" indent="0" algn="ctr">
              <a:buNone/>
            </a:pPr>
            <a:r>
              <a:rPr lang="en-US" sz="2400" dirty="0">
                <a:latin typeface="Bookman Old Style" panose="02050604050505020204" pitchFamily="18" charset="0"/>
              </a:rPr>
              <a:t>“</a:t>
            </a:r>
            <a:r>
              <a:rPr lang="en-US" sz="2400" b="1" dirty="0">
                <a:latin typeface="Bookman Old Style" panose="02050604050505020204" pitchFamily="18" charset="0"/>
              </a:rPr>
              <a:t>All</a:t>
            </a:r>
            <a:r>
              <a:rPr lang="en-US" sz="2400" dirty="0">
                <a:latin typeface="Bookman Old Style" panose="02050604050505020204" pitchFamily="18" charset="0"/>
              </a:rPr>
              <a:t> have </a:t>
            </a:r>
            <a:r>
              <a:rPr lang="en-US" sz="2400" dirty="0">
                <a:solidFill>
                  <a:srgbClr val="FF0000"/>
                </a:solidFill>
                <a:latin typeface="Bookman Old Style" panose="02050604050505020204" pitchFamily="18" charset="0"/>
              </a:rPr>
              <a:t>sinned</a:t>
            </a:r>
            <a:r>
              <a:rPr lang="en-US" sz="2400" dirty="0">
                <a:latin typeface="Bookman Old Style" panose="02050604050505020204" pitchFamily="18" charset="0"/>
              </a:rPr>
              <a:t> and fall short of the glory of God” (Rom 3:23)</a:t>
            </a:r>
          </a:p>
          <a:p>
            <a:pPr marL="0" indent="0" algn="ctr">
              <a:buNone/>
            </a:pPr>
            <a:endParaRPr lang="en-US" sz="2400" dirty="0">
              <a:latin typeface="Bookman Old Style" panose="02050604050505020204" pitchFamily="18" charset="0"/>
            </a:endParaRPr>
          </a:p>
          <a:p>
            <a:pPr marL="0" indent="0" algn="ctr">
              <a:buNone/>
            </a:pPr>
            <a:r>
              <a:rPr lang="en-US" sz="2400" dirty="0">
                <a:latin typeface="Bookman Old Style" panose="02050604050505020204" pitchFamily="18" charset="0"/>
              </a:rPr>
              <a:t>“The </a:t>
            </a:r>
            <a:r>
              <a:rPr lang="en-US" sz="2400" b="1" dirty="0">
                <a:latin typeface="Bookman Old Style" panose="02050604050505020204" pitchFamily="18" charset="0"/>
              </a:rPr>
              <a:t>wages</a:t>
            </a:r>
            <a:r>
              <a:rPr lang="en-US" sz="2400" dirty="0">
                <a:latin typeface="Bookman Old Style" panose="02050604050505020204" pitchFamily="18" charset="0"/>
              </a:rPr>
              <a:t> of </a:t>
            </a:r>
            <a:r>
              <a:rPr lang="en-US" sz="2400" dirty="0">
                <a:solidFill>
                  <a:srgbClr val="FF0000"/>
                </a:solidFill>
                <a:latin typeface="Bookman Old Style" panose="02050604050505020204" pitchFamily="18" charset="0"/>
              </a:rPr>
              <a:t>sin</a:t>
            </a:r>
            <a:r>
              <a:rPr lang="en-US" sz="2400" dirty="0">
                <a:latin typeface="Bookman Old Style" panose="02050604050505020204" pitchFamily="18" charset="0"/>
              </a:rPr>
              <a:t> is </a:t>
            </a:r>
            <a:r>
              <a:rPr lang="en-US" sz="2400" b="1" dirty="0">
                <a:latin typeface="Bookman Old Style" panose="02050604050505020204" pitchFamily="18" charset="0"/>
              </a:rPr>
              <a:t>death</a:t>
            </a:r>
            <a:r>
              <a:rPr lang="en-US" sz="2400" dirty="0">
                <a:solidFill>
                  <a:srgbClr val="FF0000"/>
                </a:solidFill>
                <a:latin typeface="Bookman Old Style" panose="02050604050505020204" pitchFamily="18" charset="0"/>
              </a:rPr>
              <a:t>” </a:t>
            </a:r>
            <a:r>
              <a:rPr lang="en-US" sz="2400" dirty="0">
                <a:latin typeface="Bookman Old Style" panose="02050604050505020204" pitchFamily="18" charset="0"/>
              </a:rPr>
              <a:t>(Rom 6:23)</a:t>
            </a:r>
          </a:p>
          <a:p>
            <a:pPr marL="0" indent="0" algn="ctr">
              <a:buNone/>
            </a:pPr>
            <a:endParaRPr lang="en-US" sz="2400" dirty="0">
              <a:latin typeface="Bookman Old Style" panose="02050604050505020204" pitchFamily="18" charset="0"/>
            </a:endParaRPr>
          </a:p>
          <a:p>
            <a:pPr marL="0" indent="0" algn="ctr">
              <a:buNone/>
            </a:pPr>
            <a:r>
              <a:rPr lang="en-US" sz="2400" dirty="0">
                <a:latin typeface="Bookman Old Style" panose="02050604050505020204" pitchFamily="18" charset="0"/>
              </a:rPr>
              <a:t>“As for the cowardly, the faithless, the detestable, as for murders, the sexually immoral, sorcerers, idolaters, and all liars, their portion will be in the lake that burns with fire and sulfur, which is the second </a:t>
            </a:r>
            <a:r>
              <a:rPr lang="en-US" sz="2400" b="1" dirty="0">
                <a:latin typeface="Bookman Old Style" panose="02050604050505020204" pitchFamily="18" charset="0"/>
              </a:rPr>
              <a:t>death</a:t>
            </a:r>
            <a:r>
              <a:rPr lang="en-US" sz="2400" dirty="0">
                <a:latin typeface="Bookman Old Style" panose="02050604050505020204" pitchFamily="18" charset="0"/>
              </a:rPr>
              <a:t>.” (Rev 21:8)</a:t>
            </a:r>
          </a:p>
        </p:txBody>
      </p:sp>
    </p:spTree>
    <p:extLst>
      <p:ext uri="{BB962C8B-B14F-4D97-AF65-F5344CB8AC3E}">
        <p14:creationId xmlns:p14="http://schemas.microsoft.com/office/powerpoint/2010/main" val="39760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Why is the Gospel “Good News?”</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dirty="0">
                <a:latin typeface="Bookman Old Style" panose="02050604050505020204" pitchFamily="18" charset="0"/>
              </a:rPr>
              <a:t>Because the bad news is so bad.</a:t>
            </a:r>
          </a:p>
          <a:p>
            <a:pPr marL="0" indent="0" algn="ctr">
              <a:buNone/>
            </a:pPr>
            <a:r>
              <a:rPr lang="en-US" dirty="0">
                <a:latin typeface="Bookman Old Style" panose="02050604050505020204" pitchFamily="18" charset="0"/>
              </a:rPr>
              <a:t>2. Because it offers </a:t>
            </a:r>
            <a:r>
              <a:rPr lang="en-US" u="sng" dirty="0">
                <a:solidFill>
                  <a:schemeClr val="accent6">
                    <a:lumMod val="50000"/>
                  </a:schemeClr>
                </a:solidFill>
                <a:latin typeface="Bookman Old Style" panose="02050604050505020204" pitchFamily="18" charset="0"/>
              </a:rPr>
              <a:t>hope</a:t>
            </a:r>
            <a:r>
              <a:rPr lang="en-US" dirty="0">
                <a:latin typeface="Bookman Old Style" panose="02050604050505020204" pitchFamily="18" charset="0"/>
              </a:rPr>
              <a:t> in this </a:t>
            </a:r>
            <a:r>
              <a:rPr lang="en-US" u="sng" dirty="0">
                <a:solidFill>
                  <a:schemeClr val="accent6">
                    <a:lumMod val="50000"/>
                  </a:schemeClr>
                </a:solidFill>
                <a:latin typeface="Bookman Old Style" panose="02050604050505020204" pitchFamily="18" charset="0"/>
              </a:rPr>
              <a:t>life</a:t>
            </a:r>
            <a:r>
              <a:rPr lang="en-US" dirty="0">
                <a:latin typeface="Bookman Old Style" panose="02050604050505020204" pitchFamily="18" charset="0"/>
              </a:rPr>
              <a:t>.</a:t>
            </a:r>
          </a:p>
          <a:p>
            <a:pPr marL="0" indent="0" algn="ctr">
              <a:buNone/>
            </a:pPr>
            <a:endParaRPr lang="en-US" dirty="0">
              <a:latin typeface="Bookman Old Style" panose="02050604050505020204" pitchFamily="18" charset="0"/>
            </a:endParaRPr>
          </a:p>
          <a:p>
            <a:pPr marL="0" indent="0" algn="ctr">
              <a:buNone/>
            </a:pPr>
            <a:r>
              <a:rPr lang="en-US" sz="2400" dirty="0"/>
              <a:t>“and </a:t>
            </a:r>
            <a:r>
              <a:rPr lang="en-US" sz="2400" dirty="0">
                <a:solidFill>
                  <a:schemeClr val="accent6">
                    <a:lumMod val="50000"/>
                  </a:schemeClr>
                </a:solidFill>
              </a:rPr>
              <a:t>hope</a:t>
            </a:r>
            <a:r>
              <a:rPr lang="en-US" sz="2400" dirty="0"/>
              <a:t> does not put us to shame, because God’s love has been </a:t>
            </a:r>
            <a:r>
              <a:rPr lang="en-US" sz="2400" dirty="0">
                <a:solidFill>
                  <a:schemeClr val="accent6">
                    <a:lumMod val="75000"/>
                  </a:schemeClr>
                </a:solidFill>
              </a:rPr>
              <a:t>poured into </a:t>
            </a:r>
            <a:r>
              <a:rPr lang="en-US" sz="2400" dirty="0"/>
              <a:t>our hearts through the Holy Spirit who has been given to us.” (Rom 5:5)</a:t>
            </a:r>
          </a:p>
          <a:p>
            <a:pPr marL="0" indent="0" algn="ctr">
              <a:buNone/>
            </a:pPr>
            <a:endParaRPr lang="en-US" dirty="0">
              <a:latin typeface="Bookman Old Style" panose="02050604050505020204" pitchFamily="18" charset="0"/>
            </a:endParaRPr>
          </a:p>
        </p:txBody>
      </p:sp>
    </p:spTree>
    <p:extLst>
      <p:ext uri="{BB962C8B-B14F-4D97-AF65-F5344CB8AC3E}">
        <p14:creationId xmlns:p14="http://schemas.microsoft.com/office/powerpoint/2010/main" val="95253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Why is the Gospel “Good News?”</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dirty="0">
                <a:latin typeface="Bookman Old Style" panose="02050604050505020204" pitchFamily="18" charset="0"/>
              </a:rPr>
              <a:t>Because the bad news is so bad.</a:t>
            </a:r>
          </a:p>
          <a:p>
            <a:pPr marL="0" indent="0" algn="ctr">
              <a:buNone/>
            </a:pPr>
            <a:r>
              <a:rPr lang="en-US" dirty="0">
                <a:latin typeface="Bookman Old Style" panose="02050604050505020204" pitchFamily="18" charset="0"/>
              </a:rPr>
              <a:t>2. Because it offers hope in this life.</a:t>
            </a:r>
          </a:p>
          <a:p>
            <a:pPr marL="0" indent="0" algn="ctr">
              <a:buNone/>
            </a:pPr>
            <a:r>
              <a:rPr lang="en-US" dirty="0">
                <a:latin typeface="Bookman Old Style" panose="02050604050505020204" pitchFamily="18" charset="0"/>
              </a:rPr>
              <a:t>3. Because it offers </a:t>
            </a:r>
            <a:r>
              <a:rPr lang="en-US" u="sng" dirty="0">
                <a:solidFill>
                  <a:schemeClr val="accent4">
                    <a:lumMod val="75000"/>
                  </a:schemeClr>
                </a:solidFill>
                <a:latin typeface="Bookman Old Style" panose="02050604050505020204" pitchFamily="18" charset="0"/>
              </a:rPr>
              <a:t>hope</a:t>
            </a:r>
            <a:r>
              <a:rPr lang="en-US" dirty="0">
                <a:latin typeface="Bookman Old Style" panose="02050604050505020204" pitchFamily="18" charset="0"/>
              </a:rPr>
              <a:t> for the </a:t>
            </a:r>
            <a:r>
              <a:rPr lang="en-US" u="sng" dirty="0">
                <a:solidFill>
                  <a:schemeClr val="accent4">
                    <a:lumMod val="75000"/>
                  </a:schemeClr>
                </a:solidFill>
                <a:latin typeface="Bookman Old Style" panose="02050604050505020204" pitchFamily="18" charset="0"/>
              </a:rPr>
              <a:t>next</a:t>
            </a:r>
            <a:r>
              <a:rPr lang="en-US" dirty="0">
                <a:latin typeface="Bookman Old Style" panose="02050604050505020204" pitchFamily="18" charset="0"/>
              </a:rPr>
              <a:t> life.</a:t>
            </a:r>
          </a:p>
          <a:p>
            <a:pPr marL="0" indent="0" algn="ctr">
              <a:buNone/>
            </a:pPr>
            <a:endParaRPr lang="en-US" dirty="0">
              <a:latin typeface="Bookman Old Style" panose="02050604050505020204" pitchFamily="18" charset="0"/>
            </a:endParaRPr>
          </a:p>
          <a:p>
            <a:pPr marL="0" indent="0" algn="ctr">
              <a:buNone/>
            </a:pPr>
            <a:r>
              <a:rPr lang="en-US" dirty="0">
                <a:latin typeface="Bookman Old Style" panose="02050604050505020204" pitchFamily="18" charset="0"/>
              </a:rPr>
              <a:t>“… but the free gift of God is </a:t>
            </a:r>
            <a:r>
              <a:rPr lang="en-US" dirty="0">
                <a:solidFill>
                  <a:schemeClr val="accent4">
                    <a:lumMod val="75000"/>
                  </a:schemeClr>
                </a:solidFill>
                <a:latin typeface="Bookman Old Style" panose="02050604050505020204" pitchFamily="18" charset="0"/>
              </a:rPr>
              <a:t>eternal life </a:t>
            </a:r>
            <a:r>
              <a:rPr lang="en-US" dirty="0">
                <a:latin typeface="Bookman Old Style" panose="02050604050505020204" pitchFamily="18" charset="0"/>
              </a:rPr>
              <a:t>in Christ Jesus our Lord.” (Rom 6:23b)</a:t>
            </a:r>
          </a:p>
          <a:p>
            <a:pPr marL="0" indent="0" algn="ctr">
              <a:buNone/>
            </a:pPr>
            <a:endParaRPr lang="en-US" dirty="0">
              <a:latin typeface="Bookman Old Style" panose="02050604050505020204" pitchFamily="18" charset="0"/>
            </a:endParaRPr>
          </a:p>
          <a:p>
            <a:pPr marL="0" indent="0" algn="ctr">
              <a:buNone/>
            </a:pPr>
            <a:r>
              <a:rPr lang="en-US" dirty="0">
                <a:latin typeface="Bookman Old Style" panose="02050604050505020204" pitchFamily="18" charset="0"/>
              </a:rPr>
              <a:t>“</a:t>
            </a:r>
            <a:r>
              <a:rPr lang="en-US" dirty="0">
                <a:solidFill>
                  <a:schemeClr val="accent4">
                    <a:lumMod val="75000"/>
                  </a:schemeClr>
                </a:solidFill>
                <a:latin typeface="Bookman Old Style" panose="02050604050505020204" pitchFamily="18" charset="0"/>
              </a:rPr>
              <a:t>set your hope </a:t>
            </a:r>
            <a:r>
              <a:rPr lang="en-US" dirty="0">
                <a:latin typeface="Bookman Old Style" panose="02050604050505020204" pitchFamily="18" charset="0"/>
              </a:rPr>
              <a:t>fully on the grace that will be brought to you at the revelation of Jesus Christ” (1 Pet 1:13)</a:t>
            </a:r>
          </a:p>
        </p:txBody>
      </p:sp>
    </p:spTree>
    <p:extLst>
      <p:ext uri="{BB962C8B-B14F-4D97-AF65-F5344CB8AC3E}">
        <p14:creationId xmlns:p14="http://schemas.microsoft.com/office/powerpoint/2010/main" val="2217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The ‘TOR’ await </a:t>
            </a:r>
            <a:r>
              <a:rPr lang="en-US" u="sng" dirty="0">
                <a:solidFill>
                  <a:schemeClr val="accent4">
                    <a:lumMod val="75000"/>
                  </a:schemeClr>
                </a:solidFill>
                <a:latin typeface="Bookman Old Style" panose="02050604050505020204" pitchFamily="18" charset="0"/>
              </a:rPr>
              <a:t>Messiah’s</a:t>
            </a:r>
            <a:r>
              <a:rPr lang="en-US" dirty="0">
                <a:latin typeface="Bookman Old Style" panose="02050604050505020204" pitchFamily="18" charset="0"/>
              </a:rPr>
              <a:t> return</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rtl="0">
              <a:buNone/>
            </a:pPr>
            <a:r>
              <a:rPr lang="en-US" sz="2400" i="1" dirty="0">
                <a:solidFill>
                  <a:schemeClr val="bg1">
                    <a:lumMod val="65000"/>
                  </a:schemeClr>
                </a:solidFill>
              </a:rPr>
              <a:t>“For as in Adam all die, so also in Christ shall all be made alive. But each in his own order: Christ the firstfruits, then at his coming those who belong to Christ. </a:t>
            </a:r>
            <a:r>
              <a:rPr lang="en-US" sz="2400" dirty="0"/>
              <a:t>Then comes the end, when he delivers the kingdom to God the Father after destroying </a:t>
            </a:r>
            <a:r>
              <a:rPr lang="en-US" sz="2400" b="1" dirty="0"/>
              <a:t>every</a:t>
            </a:r>
            <a:r>
              <a:rPr lang="en-US" sz="2400" dirty="0"/>
              <a:t> rule and </a:t>
            </a:r>
            <a:r>
              <a:rPr lang="en-US" sz="2400" b="1" dirty="0"/>
              <a:t>every</a:t>
            </a:r>
            <a:r>
              <a:rPr lang="en-US" sz="2400" dirty="0"/>
              <a:t> authority and power. For he must reign </a:t>
            </a:r>
            <a:r>
              <a:rPr lang="en-US" sz="2400" b="1" dirty="0">
                <a:solidFill>
                  <a:schemeClr val="accent4">
                    <a:lumMod val="75000"/>
                  </a:schemeClr>
                </a:solidFill>
              </a:rPr>
              <a:t>until</a:t>
            </a:r>
            <a:r>
              <a:rPr lang="en-US" sz="2400" dirty="0"/>
              <a:t> he has put </a:t>
            </a:r>
            <a:r>
              <a:rPr lang="en-US" sz="2400" b="1" dirty="0"/>
              <a:t>all</a:t>
            </a:r>
            <a:r>
              <a:rPr lang="en-US" sz="2400" dirty="0"/>
              <a:t> his enemies under his feet.” (1 Cor 15:22-25)</a:t>
            </a:r>
          </a:p>
        </p:txBody>
      </p:sp>
    </p:spTree>
    <p:extLst>
      <p:ext uri="{BB962C8B-B14F-4D97-AF65-F5344CB8AC3E}">
        <p14:creationId xmlns:p14="http://schemas.microsoft.com/office/powerpoint/2010/main" val="184300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The ‘TOR’ will be </a:t>
            </a:r>
            <a:r>
              <a:rPr lang="en-US" u="sng" dirty="0">
                <a:solidFill>
                  <a:srgbClr val="0070C0"/>
                </a:solidFill>
                <a:latin typeface="Bookman Old Style" panose="02050604050505020204" pitchFamily="18" charset="0"/>
              </a:rPr>
              <a:t>total</a:t>
            </a:r>
            <a:r>
              <a:rPr lang="en-US" dirty="0">
                <a:latin typeface="Bookman Old Style" panose="02050604050505020204" pitchFamily="18" charset="0"/>
              </a:rPr>
              <a:t> restoration</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fontScale="85000" lnSpcReduction="20000"/>
          </a:bodyPr>
          <a:lstStyle/>
          <a:p>
            <a:pPr marL="0" indent="0" algn="ctr" rtl="0">
              <a:buNone/>
            </a:pPr>
            <a:r>
              <a:rPr lang="en-US" dirty="0">
                <a:latin typeface="Bookman Old Style" panose="02050604050505020204" pitchFamily="18" charset="0"/>
                <a:cs typeface="Times New Roman" panose="02020603050405020304" pitchFamily="18" charset="0"/>
              </a:rPr>
              <a:t>“but with </a:t>
            </a:r>
            <a:r>
              <a:rPr lang="en-US" dirty="0">
                <a:solidFill>
                  <a:srgbClr val="0070C0"/>
                </a:solidFill>
                <a:latin typeface="Bookman Old Style" panose="02050604050505020204" pitchFamily="18" charset="0"/>
                <a:cs typeface="Times New Roman" panose="02020603050405020304" pitchFamily="18" charset="0"/>
              </a:rPr>
              <a:t>righteousness</a:t>
            </a:r>
            <a:r>
              <a:rPr lang="en-US" dirty="0">
                <a:latin typeface="Bookman Old Style" panose="02050604050505020204" pitchFamily="18" charset="0"/>
                <a:cs typeface="Times New Roman" panose="02020603050405020304" pitchFamily="18" charset="0"/>
              </a:rPr>
              <a:t> he shall judge the poor, and decide with equity for the meek of the earth; and he shall strike the earth with the rod of his mouth, and with the breath of his lips he shall kill the wicked. </a:t>
            </a:r>
            <a:r>
              <a:rPr lang="en-US" dirty="0">
                <a:solidFill>
                  <a:srgbClr val="0070C0"/>
                </a:solidFill>
                <a:latin typeface="Bookman Old Style" panose="02050604050505020204" pitchFamily="18" charset="0"/>
                <a:cs typeface="Times New Roman" panose="02020603050405020304" pitchFamily="18" charset="0"/>
              </a:rPr>
              <a:t>Righteousness</a:t>
            </a:r>
            <a:r>
              <a:rPr lang="en-US" dirty="0">
                <a:latin typeface="Bookman Old Style" panose="02050604050505020204" pitchFamily="18" charset="0"/>
                <a:cs typeface="Times New Roman" panose="02020603050405020304" pitchFamily="18" charset="0"/>
              </a:rPr>
              <a:t> shall be the belt of his waist, and </a:t>
            </a:r>
            <a:r>
              <a:rPr lang="en-US" dirty="0">
                <a:solidFill>
                  <a:srgbClr val="0070C0"/>
                </a:solidFill>
                <a:latin typeface="Bookman Old Style" panose="02050604050505020204" pitchFamily="18" charset="0"/>
                <a:cs typeface="Times New Roman" panose="02020603050405020304" pitchFamily="18" charset="0"/>
              </a:rPr>
              <a:t>faithfulness</a:t>
            </a:r>
            <a:r>
              <a:rPr lang="en-US" dirty="0">
                <a:latin typeface="Bookman Old Style" panose="02050604050505020204" pitchFamily="18" charset="0"/>
                <a:cs typeface="Times New Roman" panose="02020603050405020304" pitchFamily="18" charset="0"/>
              </a:rPr>
              <a:t> the belt of his loins. </a:t>
            </a:r>
            <a:r>
              <a:rPr lang="en-US" dirty="0">
                <a:solidFill>
                  <a:srgbClr val="FF0000"/>
                </a:solidFill>
                <a:latin typeface="Bookman Old Style" panose="02050604050505020204" pitchFamily="18" charset="0"/>
                <a:cs typeface="Times New Roman" panose="02020603050405020304" pitchFamily="18" charset="0"/>
              </a:rPr>
              <a:t>The wolf </a:t>
            </a:r>
            <a:r>
              <a:rPr lang="en-US" dirty="0">
                <a:latin typeface="Bookman Old Style" panose="02050604050505020204" pitchFamily="18" charset="0"/>
                <a:cs typeface="Times New Roman" panose="02020603050405020304" pitchFamily="18" charset="0"/>
              </a:rPr>
              <a:t>shall dwell with the lamb, and </a:t>
            </a:r>
            <a:r>
              <a:rPr lang="en-US" dirty="0">
                <a:solidFill>
                  <a:srgbClr val="FF0000"/>
                </a:solidFill>
                <a:latin typeface="Bookman Old Style" panose="02050604050505020204" pitchFamily="18" charset="0"/>
                <a:cs typeface="Times New Roman" panose="02020603050405020304" pitchFamily="18" charset="0"/>
              </a:rPr>
              <a:t>the leopard </a:t>
            </a:r>
            <a:r>
              <a:rPr lang="en-US" dirty="0">
                <a:latin typeface="Bookman Old Style" panose="02050604050505020204" pitchFamily="18" charset="0"/>
                <a:cs typeface="Times New Roman" panose="02020603050405020304" pitchFamily="18" charset="0"/>
              </a:rPr>
              <a:t>shall lie down with the young goat, and the calf and </a:t>
            </a:r>
            <a:r>
              <a:rPr lang="en-US" dirty="0">
                <a:solidFill>
                  <a:srgbClr val="FF0000"/>
                </a:solidFill>
                <a:latin typeface="Bookman Old Style" panose="02050604050505020204" pitchFamily="18" charset="0"/>
                <a:cs typeface="Times New Roman" panose="02020603050405020304" pitchFamily="18" charset="0"/>
              </a:rPr>
              <a:t>the lion </a:t>
            </a:r>
            <a:r>
              <a:rPr lang="en-US" dirty="0">
                <a:latin typeface="Bookman Old Style" panose="02050604050505020204" pitchFamily="18" charset="0"/>
                <a:cs typeface="Times New Roman" panose="02020603050405020304" pitchFamily="18" charset="0"/>
              </a:rPr>
              <a:t>and the fattened calf together; and </a:t>
            </a:r>
            <a:r>
              <a:rPr lang="en-US" dirty="0">
                <a:solidFill>
                  <a:srgbClr val="00B050"/>
                </a:solidFill>
                <a:latin typeface="Bookman Old Style" panose="02050604050505020204" pitchFamily="18" charset="0"/>
                <a:cs typeface="Times New Roman" panose="02020603050405020304" pitchFamily="18" charset="0"/>
              </a:rPr>
              <a:t>a little child </a:t>
            </a:r>
            <a:r>
              <a:rPr lang="en-US" dirty="0">
                <a:latin typeface="Bookman Old Style" panose="02050604050505020204" pitchFamily="18" charset="0"/>
                <a:cs typeface="Times New Roman" panose="02020603050405020304" pitchFamily="18" charset="0"/>
              </a:rPr>
              <a:t>shall lead them. The cow and </a:t>
            </a:r>
            <a:r>
              <a:rPr lang="en-US" dirty="0">
                <a:solidFill>
                  <a:srgbClr val="FF0000"/>
                </a:solidFill>
                <a:latin typeface="Bookman Old Style" panose="02050604050505020204" pitchFamily="18" charset="0"/>
                <a:cs typeface="Times New Roman" panose="02020603050405020304" pitchFamily="18" charset="0"/>
              </a:rPr>
              <a:t>the bear </a:t>
            </a:r>
            <a:r>
              <a:rPr lang="en-US" dirty="0">
                <a:latin typeface="Bookman Old Style" panose="02050604050505020204" pitchFamily="18" charset="0"/>
                <a:cs typeface="Times New Roman" panose="02020603050405020304" pitchFamily="18" charset="0"/>
              </a:rPr>
              <a:t>shall graze; their young shall lie down together; and </a:t>
            </a:r>
            <a:r>
              <a:rPr lang="en-US" dirty="0">
                <a:solidFill>
                  <a:srgbClr val="FF0000"/>
                </a:solidFill>
                <a:latin typeface="Bookman Old Style" panose="02050604050505020204" pitchFamily="18" charset="0"/>
                <a:cs typeface="Times New Roman" panose="02020603050405020304" pitchFamily="18" charset="0"/>
              </a:rPr>
              <a:t>the lion </a:t>
            </a:r>
            <a:r>
              <a:rPr lang="en-US" dirty="0">
                <a:latin typeface="Bookman Old Style" panose="02050604050505020204" pitchFamily="18" charset="0"/>
                <a:cs typeface="Times New Roman" panose="02020603050405020304" pitchFamily="18" charset="0"/>
              </a:rPr>
              <a:t>shall eat straw like the ox. The </a:t>
            </a:r>
            <a:r>
              <a:rPr lang="en-US" dirty="0">
                <a:solidFill>
                  <a:srgbClr val="00B050"/>
                </a:solidFill>
                <a:latin typeface="Bookman Old Style" panose="02050604050505020204" pitchFamily="18" charset="0"/>
                <a:cs typeface="Times New Roman" panose="02020603050405020304" pitchFamily="18" charset="0"/>
              </a:rPr>
              <a:t>nursing child </a:t>
            </a:r>
            <a:r>
              <a:rPr lang="en-US" dirty="0">
                <a:latin typeface="Bookman Old Style" panose="02050604050505020204" pitchFamily="18" charset="0"/>
                <a:cs typeface="Times New Roman" panose="02020603050405020304" pitchFamily="18" charset="0"/>
              </a:rPr>
              <a:t>shall play over the hole of the cobra, and the weaned child shall put his hand on the adder’s den. They shall not hurt or destroy in all my holy mountain; for the earth shall be full of the knowledge of the Lord as the waters cover the sea. In that day the root of Jesse, who shall stand as a signal for the peoples—of him shall the nations inquire, and his </a:t>
            </a:r>
            <a:r>
              <a:rPr lang="en-US" dirty="0">
                <a:solidFill>
                  <a:srgbClr val="0070C0"/>
                </a:solidFill>
                <a:latin typeface="Bookman Old Style" panose="02050604050505020204" pitchFamily="18" charset="0"/>
                <a:cs typeface="Times New Roman" panose="02020603050405020304" pitchFamily="18" charset="0"/>
              </a:rPr>
              <a:t>resting place </a:t>
            </a:r>
            <a:r>
              <a:rPr lang="en-US" dirty="0">
                <a:latin typeface="Bookman Old Style" panose="02050604050505020204" pitchFamily="18" charset="0"/>
                <a:cs typeface="Times New Roman" panose="02020603050405020304" pitchFamily="18" charset="0"/>
              </a:rPr>
              <a:t>shall be glorious.” (</a:t>
            </a:r>
            <a:r>
              <a:rPr lang="en-US" sz="2100" dirty="0">
                <a:latin typeface="Bookman Old Style" panose="02050604050505020204" pitchFamily="18" charset="0"/>
                <a:cs typeface="Times New Roman" panose="02020603050405020304" pitchFamily="18" charset="0"/>
              </a:rPr>
              <a:t>Isaiah 11:4-10</a:t>
            </a:r>
            <a:r>
              <a:rPr lang="en-US" dirty="0">
                <a:latin typeface="Bookman Old Style" panose="02050604050505020204" pitchFamily="18"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119403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The ‘TOR’ will be </a:t>
            </a:r>
            <a:r>
              <a:rPr lang="en-US" u="sng" dirty="0">
                <a:solidFill>
                  <a:srgbClr val="0070C0"/>
                </a:solidFill>
                <a:latin typeface="Bookman Old Style" panose="02050604050505020204" pitchFamily="18" charset="0"/>
              </a:rPr>
              <a:t>total</a:t>
            </a:r>
            <a:r>
              <a:rPr lang="en-US" dirty="0">
                <a:latin typeface="Bookman Old Style" panose="02050604050505020204" pitchFamily="18" charset="0"/>
              </a:rPr>
              <a:t> restoration</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fontScale="70000" lnSpcReduction="20000"/>
          </a:bodyPr>
          <a:lstStyle/>
          <a:p>
            <a:pPr marL="0" indent="0" algn="ctr">
              <a:buNone/>
            </a:pPr>
            <a:r>
              <a:rPr lang="en-US" sz="3400" dirty="0">
                <a:latin typeface="Bookman Old Style" panose="02050604050505020204" pitchFamily="18" charset="0"/>
              </a:rPr>
              <a:t>“Then the eyes of the </a:t>
            </a:r>
            <a:r>
              <a:rPr lang="en-US" sz="3400" dirty="0">
                <a:solidFill>
                  <a:srgbClr val="0070C0"/>
                </a:solidFill>
                <a:latin typeface="Bookman Old Style" panose="02050604050505020204" pitchFamily="18" charset="0"/>
              </a:rPr>
              <a:t>blind</a:t>
            </a:r>
            <a:r>
              <a:rPr lang="en-US" sz="3400" dirty="0">
                <a:latin typeface="Bookman Old Style" panose="02050604050505020204" pitchFamily="18" charset="0"/>
              </a:rPr>
              <a:t> shall be opened, and the ears of the </a:t>
            </a:r>
            <a:r>
              <a:rPr lang="en-US" sz="3400" dirty="0">
                <a:solidFill>
                  <a:srgbClr val="0070C0"/>
                </a:solidFill>
                <a:latin typeface="Bookman Old Style" panose="02050604050505020204" pitchFamily="18" charset="0"/>
              </a:rPr>
              <a:t>deaf</a:t>
            </a:r>
            <a:r>
              <a:rPr lang="en-US" sz="3400" dirty="0">
                <a:latin typeface="Bookman Old Style" panose="02050604050505020204" pitchFamily="18" charset="0"/>
              </a:rPr>
              <a:t> unstopped; then shall the </a:t>
            </a:r>
            <a:r>
              <a:rPr lang="en-US" sz="3400" dirty="0">
                <a:solidFill>
                  <a:srgbClr val="0070C0"/>
                </a:solidFill>
                <a:latin typeface="Bookman Old Style" panose="02050604050505020204" pitchFamily="18" charset="0"/>
              </a:rPr>
              <a:t>lame</a:t>
            </a:r>
            <a:r>
              <a:rPr lang="en-US" sz="3400" dirty="0">
                <a:latin typeface="Bookman Old Style" panose="02050604050505020204" pitchFamily="18" charset="0"/>
              </a:rPr>
              <a:t> man leap like a deer, and the tongue of the </a:t>
            </a:r>
            <a:r>
              <a:rPr lang="en-US" sz="3400" dirty="0">
                <a:solidFill>
                  <a:srgbClr val="0070C0"/>
                </a:solidFill>
                <a:latin typeface="Bookman Old Style" panose="02050604050505020204" pitchFamily="18" charset="0"/>
              </a:rPr>
              <a:t>mute</a:t>
            </a:r>
            <a:r>
              <a:rPr lang="en-US" sz="3400" dirty="0">
                <a:latin typeface="Bookman Old Style" panose="02050604050505020204" pitchFamily="18" charset="0"/>
              </a:rPr>
              <a:t> sing for joy. For waters break forth in the wilderness, and streams in the desert; </a:t>
            </a:r>
            <a:r>
              <a:rPr lang="en-US" sz="3400" dirty="0">
                <a:solidFill>
                  <a:srgbClr val="0070C0"/>
                </a:solidFill>
                <a:latin typeface="Bookman Old Style" panose="02050604050505020204" pitchFamily="18" charset="0"/>
              </a:rPr>
              <a:t>the burning sand shall become a pool</a:t>
            </a:r>
            <a:r>
              <a:rPr lang="en-US" sz="3400" dirty="0">
                <a:latin typeface="Bookman Old Style" panose="02050604050505020204" pitchFamily="18" charset="0"/>
              </a:rPr>
              <a:t>, and the </a:t>
            </a:r>
            <a:r>
              <a:rPr lang="en-US" sz="3400" dirty="0">
                <a:solidFill>
                  <a:srgbClr val="0070C0"/>
                </a:solidFill>
                <a:latin typeface="Bookman Old Style" panose="02050604050505020204" pitchFamily="18" charset="0"/>
              </a:rPr>
              <a:t>thirsty ground springs of water</a:t>
            </a:r>
            <a:r>
              <a:rPr lang="en-US" sz="3400" dirty="0">
                <a:latin typeface="Bookman Old Style" panose="02050604050505020204" pitchFamily="18" charset="0"/>
              </a:rPr>
              <a:t>; in the haunt of jackals, where they lie down, the grass shall become reeds and rushes. And a highway shall be there, and it shall be called the Way of Holiness; the unclean shall not pass over it. It shall belong to those who walk on the way; even if they are fools, they shall not go astray. No lion shall be there, nor shall any ravenous beast come up on it; they shall not be found there, but the redeemed shall walk there. And the ransomed of the LORD shall return and come to Zion with singing; everlasting joy shall be upon their heads; they shall obtain gladness and joy, </a:t>
            </a:r>
            <a:r>
              <a:rPr lang="en-US" sz="3400" dirty="0">
                <a:solidFill>
                  <a:srgbClr val="0070C0"/>
                </a:solidFill>
                <a:latin typeface="Bookman Old Style" panose="02050604050505020204" pitchFamily="18" charset="0"/>
              </a:rPr>
              <a:t>and sorrow and sighing shall flee away</a:t>
            </a:r>
            <a:r>
              <a:rPr lang="en-US" sz="3400" dirty="0">
                <a:latin typeface="Bookman Old Style" panose="02050604050505020204" pitchFamily="18" charset="0"/>
              </a:rPr>
              <a:t>.” (</a:t>
            </a:r>
            <a:r>
              <a:rPr lang="en-US" sz="2600" dirty="0">
                <a:latin typeface="Bookman Old Style" panose="02050604050505020204" pitchFamily="18" charset="0"/>
              </a:rPr>
              <a:t>Isaiah 35:5-10</a:t>
            </a:r>
            <a:r>
              <a:rPr lang="en-US" sz="3400" dirty="0">
                <a:latin typeface="Bookman Old Style" panose="02050604050505020204" pitchFamily="18" charset="0"/>
              </a:rPr>
              <a:t>)</a:t>
            </a:r>
          </a:p>
          <a:p>
            <a:pPr marL="0" indent="0">
              <a:buNone/>
            </a:pPr>
            <a:endParaRPr lang="en-US" dirty="0">
              <a:latin typeface="Bookman Old Style" panose="02050604050505020204" pitchFamily="18" charset="0"/>
            </a:endParaRPr>
          </a:p>
        </p:txBody>
      </p:sp>
    </p:spTree>
    <p:extLst>
      <p:ext uri="{BB962C8B-B14F-4D97-AF65-F5344CB8AC3E}">
        <p14:creationId xmlns:p14="http://schemas.microsoft.com/office/powerpoint/2010/main" val="551996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lstStyle/>
          <a:p>
            <a:pPr algn="ctr"/>
            <a:r>
              <a:rPr lang="en-US" dirty="0">
                <a:latin typeface="Bookman Old Style" panose="02050604050505020204" pitchFamily="18" charset="0"/>
              </a:rPr>
              <a:t>The ‘TOR’ will be </a:t>
            </a:r>
            <a:r>
              <a:rPr lang="en-US" u="sng" dirty="0">
                <a:solidFill>
                  <a:srgbClr val="0070C0"/>
                </a:solidFill>
                <a:latin typeface="Bookman Old Style" panose="02050604050505020204" pitchFamily="18" charset="0"/>
              </a:rPr>
              <a:t>total</a:t>
            </a:r>
            <a:r>
              <a:rPr lang="en-US" dirty="0">
                <a:latin typeface="Bookman Old Style" panose="02050604050505020204" pitchFamily="18" charset="0"/>
              </a:rPr>
              <a:t> restoration</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fontScale="92500" lnSpcReduction="10000"/>
          </a:bodyPr>
          <a:lstStyle/>
          <a:p>
            <a:pPr marL="0" indent="0" algn="ctr" rtl="0">
              <a:buNone/>
            </a:pPr>
            <a:r>
              <a:rPr lang="en-US" sz="2600" dirty="0">
                <a:latin typeface="Bookman Old Style" panose="02050604050505020204" pitchFamily="18" charset="0"/>
              </a:rPr>
              <a:t>“But be glad and rejoice forever in that which I create; for behold, I create Jerusalem to be a joy, and her people to be a gladness. I will rejoice in Jerusalem and be glad in my people; </a:t>
            </a:r>
            <a:r>
              <a:rPr lang="en-US" sz="2600" dirty="0">
                <a:solidFill>
                  <a:srgbClr val="0070C0"/>
                </a:solidFill>
                <a:latin typeface="Bookman Old Style" panose="02050604050505020204" pitchFamily="18" charset="0"/>
              </a:rPr>
              <a:t>no more shall be heard in it the sound of weeping and the cry of distress</a:t>
            </a:r>
            <a:r>
              <a:rPr lang="en-US" sz="2600" dirty="0">
                <a:latin typeface="Bookman Old Style" panose="02050604050505020204" pitchFamily="18" charset="0"/>
              </a:rPr>
              <a:t>. </a:t>
            </a:r>
            <a:r>
              <a:rPr lang="en-US" sz="2600" dirty="0">
                <a:solidFill>
                  <a:srgbClr val="0070C0"/>
                </a:solidFill>
                <a:latin typeface="Bookman Old Style" panose="02050604050505020204" pitchFamily="18" charset="0"/>
              </a:rPr>
              <a:t>No more shall there be in it an infant who lives but a few days, or an old man who does not fill out his days</a:t>
            </a:r>
            <a:r>
              <a:rPr lang="en-US" sz="2600" dirty="0">
                <a:latin typeface="Bookman Old Style" panose="02050604050505020204" pitchFamily="18" charset="0"/>
              </a:rPr>
              <a:t>, for the young man shall die a hundred years old, and the sinner a hundred years old shall be accursed. They shall build houses and inhabit them; they shall plant vineyards and eat their fruit. They shall not build and another inhabit; they shall not plant and another eat; for like the days of a tree shall the days of my people be, and </a:t>
            </a:r>
            <a:r>
              <a:rPr lang="en-US" sz="2600" dirty="0">
                <a:solidFill>
                  <a:srgbClr val="0070C0"/>
                </a:solidFill>
                <a:latin typeface="Bookman Old Style" panose="02050604050505020204" pitchFamily="18" charset="0"/>
              </a:rPr>
              <a:t>my chosen shall long enjoy the work of their hands</a:t>
            </a:r>
            <a:r>
              <a:rPr lang="en-US" sz="2600" dirty="0">
                <a:latin typeface="Bookman Old Style" panose="02050604050505020204" pitchFamily="18" charset="0"/>
              </a:rPr>
              <a:t>. </a:t>
            </a:r>
            <a:r>
              <a:rPr lang="en-US" sz="2600" dirty="0">
                <a:solidFill>
                  <a:srgbClr val="0070C0"/>
                </a:solidFill>
                <a:latin typeface="Bookman Old Style" panose="02050604050505020204" pitchFamily="18" charset="0"/>
              </a:rPr>
              <a:t>They shall not labor in vain or bear children for calamity</a:t>
            </a:r>
            <a:r>
              <a:rPr lang="en-US" sz="2600" dirty="0">
                <a:latin typeface="Bookman Old Style" panose="02050604050505020204" pitchFamily="18" charset="0"/>
              </a:rPr>
              <a:t>, for they shall be the offspring of the blessed of the Lord, and their descendants with them.” (</a:t>
            </a:r>
            <a:r>
              <a:rPr lang="en-US" sz="1900" dirty="0">
                <a:latin typeface="Bookman Old Style" panose="02050604050505020204" pitchFamily="18" charset="0"/>
              </a:rPr>
              <a:t>Isa 65:18-23</a:t>
            </a:r>
            <a:r>
              <a:rPr lang="en-US" sz="2600" dirty="0">
                <a:latin typeface="Bookman Old Style" panose="02050604050505020204" pitchFamily="18" charset="0"/>
              </a:rPr>
              <a:t>)</a:t>
            </a:r>
          </a:p>
          <a:p>
            <a:pPr marL="0" indent="0">
              <a:buNone/>
            </a:pPr>
            <a:endParaRPr lang="en-US" dirty="0">
              <a:latin typeface="Bookman Old Style" panose="02050604050505020204" pitchFamily="18" charset="0"/>
            </a:endParaRPr>
          </a:p>
        </p:txBody>
      </p:sp>
    </p:spTree>
    <p:extLst>
      <p:ext uri="{BB962C8B-B14F-4D97-AF65-F5344CB8AC3E}">
        <p14:creationId xmlns:p14="http://schemas.microsoft.com/office/powerpoint/2010/main" val="2974769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498</TotalTime>
  <Words>2229</Words>
  <Application>Microsoft Office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Bookman Old Style</vt:lpstr>
      <vt:lpstr>Calibri</vt:lpstr>
      <vt:lpstr>Calibri Light</vt:lpstr>
      <vt:lpstr>Times New Roman</vt:lpstr>
      <vt:lpstr>Office Theme</vt:lpstr>
      <vt:lpstr>It’s not all Greek to you</vt:lpstr>
      <vt:lpstr>It’s not all Greek to you</vt:lpstr>
      <vt:lpstr>Why is the Gospel “Good News?”</vt:lpstr>
      <vt:lpstr>Why is the Gospel “Good News?”</vt:lpstr>
      <vt:lpstr>Why is the Gospel “Good News?”</vt:lpstr>
      <vt:lpstr>The ‘TOR’ await Messiah’s return</vt:lpstr>
      <vt:lpstr>The ‘TOR’ will be total restoration</vt:lpstr>
      <vt:lpstr>The ‘TOR’ will be total restoration</vt:lpstr>
      <vt:lpstr>The ‘TOR’ will be total restoration</vt:lpstr>
      <vt:lpstr>The ‘TOR’ are foretold by God thru the OT prophets</vt:lpstr>
      <vt:lpstr>The ‘TOR’ are foretold by God thru the OT prophets</vt:lpstr>
      <vt:lpstr>The ‘TOR’ are foretold by God thru the OT prophets</vt:lpstr>
      <vt:lpstr>The ‘TOR’ are foretold by God thru the OT prophets</vt:lpstr>
      <vt:lpstr>The ‘TOR’ are guaranteed to occur.</vt:lpstr>
      <vt:lpstr>The ‘TOR’ are guaranteed to occur.</vt:lpstr>
      <vt:lpstr>The ‘TOR’ are guaranteed to occur.</vt:lpstr>
      <vt:lpstr>The ‘TOR’ are guaranteed to occur.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11</cp:revision>
  <dcterms:created xsi:type="dcterms:W3CDTF">2022-07-07T17:16:49Z</dcterms:created>
  <dcterms:modified xsi:type="dcterms:W3CDTF">2022-07-24T19:04:35Z</dcterms:modified>
</cp:coreProperties>
</file>