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71" r:id="rId3"/>
    <p:sldId id="259" r:id="rId4"/>
    <p:sldId id="272" r:id="rId5"/>
    <p:sldId id="273" r:id="rId6"/>
    <p:sldId id="285"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1" r:id="rId21"/>
    <p:sldId id="302" r:id="rId22"/>
    <p:sldId id="303" r:id="rId23"/>
    <p:sldId id="304" r:id="rId24"/>
    <p:sldId id="30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6473D-2744-511D-E582-61688CEFBA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296ECF-D324-0F43-65AC-9FDA587C70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92ACBE-7B92-6743-7B57-0253733B664E}"/>
              </a:ext>
            </a:extLst>
          </p:cNvPr>
          <p:cNvSpPr>
            <a:spLocks noGrp="1"/>
          </p:cNvSpPr>
          <p:nvPr>
            <p:ph type="dt" sz="half" idx="10"/>
          </p:nvPr>
        </p:nvSpPr>
        <p:spPr/>
        <p:txBody>
          <a:bodyPr/>
          <a:lstStyle/>
          <a:p>
            <a:fld id="{E2A44CD8-B252-4CFF-8C02-17F851F6104A}" type="datetimeFigureOut">
              <a:rPr lang="en-US" smtClean="0"/>
              <a:t>7/30/2022</a:t>
            </a:fld>
            <a:endParaRPr lang="en-US"/>
          </a:p>
        </p:txBody>
      </p:sp>
      <p:sp>
        <p:nvSpPr>
          <p:cNvPr id="5" name="Footer Placeholder 4">
            <a:extLst>
              <a:ext uri="{FF2B5EF4-FFF2-40B4-BE49-F238E27FC236}">
                <a16:creationId xmlns:a16="http://schemas.microsoft.com/office/drawing/2014/main" id="{EB11AE07-B272-D7D2-80AB-4C2B2776F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04B43F-5164-7C5B-2EBA-0B76B8D0572E}"/>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91617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EC96-B385-CAF7-06AE-9A488BCBC6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B003DA-BC52-6E4E-434D-8C3D2B685E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11EE8-37EB-E06C-6A71-F8656061598C}"/>
              </a:ext>
            </a:extLst>
          </p:cNvPr>
          <p:cNvSpPr>
            <a:spLocks noGrp="1"/>
          </p:cNvSpPr>
          <p:nvPr>
            <p:ph type="dt" sz="half" idx="10"/>
          </p:nvPr>
        </p:nvSpPr>
        <p:spPr/>
        <p:txBody>
          <a:bodyPr/>
          <a:lstStyle/>
          <a:p>
            <a:fld id="{E2A44CD8-B252-4CFF-8C02-17F851F6104A}" type="datetimeFigureOut">
              <a:rPr lang="en-US" smtClean="0"/>
              <a:t>7/30/2022</a:t>
            </a:fld>
            <a:endParaRPr lang="en-US"/>
          </a:p>
        </p:txBody>
      </p:sp>
      <p:sp>
        <p:nvSpPr>
          <p:cNvPr id="5" name="Footer Placeholder 4">
            <a:extLst>
              <a:ext uri="{FF2B5EF4-FFF2-40B4-BE49-F238E27FC236}">
                <a16:creationId xmlns:a16="http://schemas.microsoft.com/office/drawing/2014/main" id="{6712F297-4E84-458E-7A36-42FAA4F5CC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966A8-D130-0233-293D-61644C5B34A8}"/>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898879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648F2B-7ABC-A937-ED6A-202AF6071B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AC6FE6-476C-11D8-049A-4A36E027C6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9DC67D-F823-484B-B2D8-7EBCA0D6E507}"/>
              </a:ext>
            </a:extLst>
          </p:cNvPr>
          <p:cNvSpPr>
            <a:spLocks noGrp="1"/>
          </p:cNvSpPr>
          <p:nvPr>
            <p:ph type="dt" sz="half" idx="10"/>
          </p:nvPr>
        </p:nvSpPr>
        <p:spPr/>
        <p:txBody>
          <a:bodyPr/>
          <a:lstStyle/>
          <a:p>
            <a:fld id="{E2A44CD8-B252-4CFF-8C02-17F851F6104A}" type="datetimeFigureOut">
              <a:rPr lang="en-US" smtClean="0"/>
              <a:t>7/30/2022</a:t>
            </a:fld>
            <a:endParaRPr lang="en-US"/>
          </a:p>
        </p:txBody>
      </p:sp>
      <p:sp>
        <p:nvSpPr>
          <p:cNvPr id="5" name="Footer Placeholder 4">
            <a:extLst>
              <a:ext uri="{FF2B5EF4-FFF2-40B4-BE49-F238E27FC236}">
                <a16:creationId xmlns:a16="http://schemas.microsoft.com/office/drawing/2014/main" id="{E4712B80-3403-1A27-05EE-70510EF75C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4C14B1-A040-959C-4D16-DE6581775ED0}"/>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77875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108CF-D6A7-13F4-837D-1CF7882E0D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DB9EA-DD95-5152-0C75-9445EB1636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AA11E4-94D6-3DE2-F930-ECC8C37526A3}"/>
              </a:ext>
            </a:extLst>
          </p:cNvPr>
          <p:cNvSpPr>
            <a:spLocks noGrp="1"/>
          </p:cNvSpPr>
          <p:nvPr>
            <p:ph type="dt" sz="half" idx="10"/>
          </p:nvPr>
        </p:nvSpPr>
        <p:spPr/>
        <p:txBody>
          <a:bodyPr/>
          <a:lstStyle/>
          <a:p>
            <a:fld id="{E2A44CD8-B252-4CFF-8C02-17F851F6104A}" type="datetimeFigureOut">
              <a:rPr lang="en-US" smtClean="0"/>
              <a:t>7/30/2022</a:t>
            </a:fld>
            <a:endParaRPr lang="en-US"/>
          </a:p>
        </p:txBody>
      </p:sp>
      <p:sp>
        <p:nvSpPr>
          <p:cNvPr id="5" name="Footer Placeholder 4">
            <a:extLst>
              <a:ext uri="{FF2B5EF4-FFF2-40B4-BE49-F238E27FC236}">
                <a16:creationId xmlns:a16="http://schemas.microsoft.com/office/drawing/2014/main" id="{737CD6B6-D2C4-9876-872A-57CA5F04AB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0EAF6A-614E-8C57-EEBE-934DD886D61F}"/>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58001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28219-BE40-89F2-B6CE-5D95F87AF2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4AA95D-4A18-934E-2A0B-8BB7E94195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4057DD-05F0-81BE-2B0F-F63AA3C60460}"/>
              </a:ext>
            </a:extLst>
          </p:cNvPr>
          <p:cNvSpPr>
            <a:spLocks noGrp="1"/>
          </p:cNvSpPr>
          <p:nvPr>
            <p:ph type="dt" sz="half" idx="10"/>
          </p:nvPr>
        </p:nvSpPr>
        <p:spPr/>
        <p:txBody>
          <a:bodyPr/>
          <a:lstStyle/>
          <a:p>
            <a:fld id="{E2A44CD8-B252-4CFF-8C02-17F851F6104A}" type="datetimeFigureOut">
              <a:rPr lang="en-US" smtClean="0"/>
              <a:t>7/30/2022</a:t>
            </a:fld>
            <a:endParaRPr lang="en-US"/>
          </a:p>
        </p:txBody>
      </p:sp>
      <p:sp>
        <p:nvSpPr>
          <p:cNvPr id="5" name="Footer Placeholder 4">
            <a:extLst>
              <a:ext uri="{FF2B5EF4-FFF2-40B4-BE49-F238E27FC236}">
                <a16:creationId xmlns:a16="http://schemas.microsoft.com/office/drawing/2014/main" id="{A8E9795D-2C0F-A6EF-0F91-C292C517A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EAB644-8433-F09D-7ADF-C906254CA225}"/>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404192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077F8-A2EF-AA2E-D31A-3108609530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01C0A4-B6E1-2B14-D1E3-E2CCB04CF4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F6D6BD-7BB5-571B-9588-00BBD3136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FC861A-395E-D0C7-5898-3ECB9AEB5181}"/>
              </a:ext>
            </a:extLst>
          </p:cNvPr>
          <p:cNvSpPr>
            <a:spLocks noGrp="1"/>
          </p:cNvSpPr>
          <p:nvPr>
            <p:ph type="dt" sz="half" idx="10"/>
          </p:nvPr>
        </p:nvSpPr>
        <p:spPr/>
        <p:txBody>
          <a:bodyPr/>
          <a:lstStyle/>
          <a:p>
            <a:fld id="{E2A44CD8-B252-4CFF-8C02-17F851F6104A}" type="datetimeFigureOut">
              <a:rPr lang="en-US" smtClean="0"/>
              <a:t>7/30/2022</a:t>
            </a:fld>
            <a:endParaRPr lang="en-US"/>
          </a:p>
        </p:txBody>
      </p:sp>
      <p:sp>
        <p:nvSpPr>
          <p:cNvPr id="6" name="Footer Placeholder 5">
            <a:extLst>
              <a:ext uri="{FF2B5EF4-FFF2-40B4-BE49-F238E27FC236}">
                <a16:creationId xmlns:a16="http://schemas.microsoft.com/office/drawing/2014/main" id="{42EF980A-69B1-26C1-2277-0BC18B1A7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9BD4F3-C59A-BE0F-04E6-2DDAB136700C}"/>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856977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3C64E-BDDA-00FE-710E-4C9988C90D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375336-3049-8479-1BD3-6B72E1D117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563ADF-7ABE-BBC7-74A8-63824EF5DA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990996-4819-F929-14FB-501AB8BC8B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0DA28E-8089-274C-E089-46947DEE7F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AB6517-DCCD-5ECD-A1AF-2FBD49A8A349}"/>
              </a:ext>
            </a:extLst>
          </p:cNvPr>
          <p:cNvSpPr>
            <a:spLocks noGrp="1"/>
          </p:cNvSpPr>
          <p:nvPr>
            <p:ph type="dt" sz="half" idx="10"/>
          </p:nvPr>
        </p:nvSpPr>
        <p:spPr/>
        <p:txBody>
          <a:bodyPr/>
          <a:lstStyle/>
          <a:p>
            <a:fld id="{E2A44CD8-B252-4CFF-8C02-17F851F6104A}" type="datetimeFigureOut">
              <a:rPr lang="en-US" smtClean="0"/>
              <a:t>7/30/2022</a:t>
            </a:fld>
            <a:endParaRPr lang="en-US"/>
          </a:p>
        </p:txBody>
      </p:sp>
      <p:sp>
        <p:nvSpPr>
          <p:cNvPr id="8" name="Footer Placeholder 7">
            <a:extLst>
              <a:ext uri="{FF2B5EF4-FFF2-40B4-BE49-F238E27FC236}">
                <a16:creationId xmlns:a16="http://schemas.microsoft.com/office/drawing/2014/main" id="{061042F1-9E9D-AA38-8CED-D23262573B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8611D3-3799-DFA9-FA8A-755CDD2D894B}"/>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79983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95601-AA21-FCAF-74AB-9604E0AE15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3429ED-8410-3BE2-5521-FEAA26D084CD}"/>
              </a:ext>
            </a:extLst>
          </p:cNvPr>
          <p:cNvSpPr>
            <a:spLocks noGrp="1"/>
          </p:cNvSpPr>
          <p:nvPr>
            <p:ph type="dt" sz="half" idx="10"/>
          </p:nvPr>
        </p:nvSpPr>
        <p:spPr/>
        <p:txBody>
          <a:bodyPr/>
          <a:lstStyle/>
          <a:p>
            <a:fld id="{E2A44CD8-B252-4CFF-8C02-17F851F6104A}" type="datetimeFigureOut">
              <a:rPr lang="en-US" smtClean="0"/>
              <a:t>7/30/2022</a:t>
            </a:fld>
            <a:endParaRPr lang="en-US"/>
          </a:p>
        </p:txBody>
      </p:sp>
      <p:sp>
        <p:nvSpPr>
          <p:cNvPr id="4" name="Footer Placeholder 3">
            <a:extLst>
              <a:ext uri="{FF2B5EF4-FFF2-40B4-BE49-F238E27FC236}">
                <a16:creationId xmlns:a16="http://schemas.microsoft.com/office/drawing/2014/main" id="{300309E8-53FB-4AB3-9C50-7DD15CD8C2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986E0E-1473-A8A5-216B-BBF58AAA3F0F}"/>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365548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F2DAE6-2AD2-7F5E-5A02-4FD006A35280}"/>
              </a:ext>
            </a:extLst>
          </p:cNvPr>
          <p:cNvSpPr>
            <a:spLocks noGrp="1"/>
          </p:cNvSpPr>
          <p:nvPr>
            <p:ph type="dt" sz="half" idx="10"/>
          </p:nvPr>
        </p:nvSpPr>
        <p:spPr/>
        <p:txBody>
          <a:bodyPr/>
          <a:lstStyle/>
          <a:p>
            <a:fld id="{E2A44CD8-B252-4CFF-8C02-17F851F6104A}" type="datetimeFigureOut">
              <a:rPr lang="en-US" smtClean="0"/>
              <a:t>7/30/2022</a:t>
            </a:fld>
            <a:endParaRPr lang="en-US"/>
          </a:p>
        </p:txBody>
      </p:sp>
      <p:sp>
        <p:nvSpPr>
          <p:cNvPr id="3" name="Footer Placeholder 2">
            <a:extLst>
              <a:ext uri="{FF2B5EF4-FFF2-40B4-BE49-F238E27FC236}">
                <a16:creationId xmlns:a16="http://schemas.microsoft.com/office/drawing/2014/main" id="{9F010359-DA9F-96C5-ABAF-FCFC6CEF9F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11A75-402A-7EC1-ABA0-7FC3247AD7A3}"/>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114474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E9D5F-872C-5525-834B-7CBF64769F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721142-7021-0634-564B-3664E9501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1630D0-9526-3048-3ADF-12D2C63594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9A200A-89A4-2C2C-2A50-60F505157920}"/>
              </a:ext>
            </a:extLst>
          </p:cNvPr>
          <p:cNvSpPr>
            <a:spLocks noGrp="1"/>
          </p:cNvSpPr>
          <p:nvPr>
            <p:ph type="dt" sz="half" idx="10"/>
          </p:nvPr>
        </p:nvSpPr>
        <p:spPr/>
        <p:txBody>
          <a:bodyPr/>
          <a:lstStyle/>
          <a:p>
            <a:fld id="{E2A44CD8-B252-4CFF-8C02-17F851F6104A}" type="datetimeFigureOut">
              <a:rPr lang="en-US" smtClean="0"/>
              <a:t>7/30/2022</a:t>
            </a:fld>
            <a:endParaRPr lang="en-US"/>
          </a:p>
        </p:txBody>
      </p:sp>
      <p:sp>
        <p:nvSpPr>
          <p:cNvPr id="6" name="Footer Placeholder 5">
            <a:extLst>
              <a:ext uri="{FF2B5EF4-FFF2-40B4-BE49-F238E27FC236}">
                <a16:creationId xmlns:a16="http://schemas.microsoft.com/office/drawing/2014/main" id="{A9FD0D41-90CF-2275-34DD-830FBBCF48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3AAF43-14A5-3B22-59EB-787232A23232}"/>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70419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F0B79-7AD4-DF10-F118-9E8AD37DAF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A2011A-DF5C-BE5E-6251-980926F0C8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C07187-A828-69CF-8EDF-5DDBD90F39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9ECA40-6838-596A-DBCC-7DDD57FD7C05}"/>
              </a:ext>
            </a:extLst>
          </p:cNvPr>
          <p:cNvSpPr>
            <a:spLocks noGrp="1"/>
          </p:cNvSpPr>
          <p:nvPr>
            <p:ph type="dt" sz="half" idx="10"/>
          </p:nvPr>
        </p:nvSpPr>
        <p:spPr/>
        <p:txBody>
          <a:bodyPr/>
          <a:lstStyle/>
          <a:p>
            <a:fld id="{E2A44CD8-B252-4CFF-8C02-17F851F6104A}" type="datetimeFigureOut">
              <a:rPr lang="en-US" smtClean="0"/>
              <a:t>7/30/2022</a:t>
            </a:fld>
            <a:endParaRPr lang="en-US"/>
          </a:p>
        </p:txBody>
      </p:sp>
      <p:sp>
        <p:nvSpPr>
          <p:cNvPr id="6" name="Footer Placeholder 5">
            <a:extLst>
              <a:ext uri="{FF2B5EF4-FFF2-40B4-BE49-F238E27FC236}">
                <a16:creationId xmlns:a16="http://schemas.microsoft.com/office/drawing/2014/main" id="{BF333E70-00F9-79BE-B86E-D123B18494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1AEDA-6F7C-D110-E847-F1D00A3A7F42}"/>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413993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B8ADE3-83EC-1E2B-36EA-109BF57CD7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2D4938-30A7-53A8-3313-AF51310964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4E961-8BFA-969D-2E2D-1364B6CEE1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A44CD8-B252-4CFF-8C02-17F851F6104A}" type="datetimeFigureOut">
              <a:rPr lang="en-US" smtClean="0"/>
              <a:t>7/30/2022</a:t>
            </a:fld>
            <a:endParaRPr lang="en-US"/>
          </a:p>
        </p:txBody>
      </p:sp>
      <p:sp>
        <p:nvSpPr>
          <p:cNvPr id="5" name="Footer Placeholder 4">
            <a:extLst>
              <a:ext uri="{FF2B5EF4-FFF2-40B4-BE49-F238E27FC236}">
                <a16:creationId xmlns:a16="http://schemas.microsoft.com/office/drawing/2014/main" id="{713AA280-C2A5-295F-DA56-C9C71DAFE4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1059AE-E108-9687-FFE9-2645EC0DF2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9FDBE-D45D-4429-8AE0-593C9016BA8E}" type="slidenum">
              <a:rPr lang="en-US" smtClean="0"/>
              <a:t>‹#›</a:t>
            </a:fld>
            <a:endParaRPr lang="en-US"/>
          </a:p>
        </p:txBody>
      </p:sp>
    </p:spTree>
    <p:extLst>
      <p:ext uri="{BB962C8B-B14F-4D97-AF65-F5344CB8AC3E}">
        <p14:creationId xmlns:p14="http://schemas.microsoft.com/office/powerpoint/2010/main" val="506212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When witnessing for Jesus amidst opposition:</a:t>
            </a:r>
            <a:endParaRPr lang="en-US" sz="36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r>
              <a:rPr lang="en-US" sz="3600" dirty="0">
                <a:latin typeface="Times New Roman" panose="02020603050405020304" pitchFamily="18" charset="0"/>
                <a:cs typeface="Times New Roman" panose="02020603050405020304" pitchFamily="18" charset="0"/>
              </a:rPr>
              <a:t>1. Know that some will </a:t>
            </a:r>
            <a:r>
              <a:rPr lang="en-US" sz="3600" u="sng" dirty="0">
                <a:solidFill>
                  <a:srgbClr val="FFC000"/>
                </a:solidFill>
                <a:latin typeface="Times New Roman" panose="02020603050405020304" pitchFamily="18" charset="0"/>
                <a:cs typeface="Times New Roman" panose="02020603050405020304" pitchFamily="18" charset="0"/>
              </a:rPr>
              <a:t>vehemently</a:t>
            </a:r>
            <a:r>
              <a:rPr lang="en-US" sz="3600" dirty="0">
                <a:solidFill>
                  <a:srgbClr val="FFC000"/>
                </a:solidFill>
                <a:latin typeface="Times New Roman" panose="02020603050405020304" pitchFamily="18" charset="0"/>
                <a:cs typeface="Times New Roman" panose="02020603050405020304" pitchFamily="18" charset="0"/>
              </a:rPr>
              <a:t> </a:t>
            </a:r>
            <a:r>
              <a:rPr lang="en-US" sz="3600" u="sng" dirty="0">
                <a:solidFill>
                  <a:srgbClr val="FFC000"/>
                </a:solidFill>
                <a:latin typeface="Times New Roman" panose="02020603050405020304" pitchFamily="18" charset="0"/>
                <a:cs typeface="Times New Roman" panose="02020603050405020304" pitchFamily="18" charset="0"/>
              </a:rPr>
              <a:t>reject</a:t>
            </a:r>
            <a:r>
              <a:rPr lang="en-US" sz="3600" dirty="0">
                <a:solidFill>
                  <a:srgbClr val="FFC000"/>
                </a:solidFill>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Jesus and take it </a:t>
            </a:r>
            <a:r>
              <a:rPr lang="en-US" sz="3600" u="sng" dirty="0">
                <a:solidFill>
                  <a:srgbClr val="FFC000"/>
                </a:solidFill>
                <a:latin typeface="Times New Roman" panose="02020603050405020304" pitchFamily="18" charset="0"/>
                <a:cs typeface="Times New Roman" panose="02020603050405020304" pitchFamily="18" charset="0"/>
              </a:rPr>
              <a:t>out</a:t>
            </a:r>
            <a:r>
              <a:rPr lang="en-US" sz="3600" dirty="0">
                <a:latin typeface="Times New Roman" panose="02020603050405020304" pitchFamily="18" charset="0"/>
                <a:cs typeface="Times New Roman" panose="02020603050405020304" pitchFamily="18" charset="0"/>
              </a:rPr>
              <a:t> on </a:t>
            </a:r>
            <a:r>
              <a:rPr lang="en-US" sz="3600" u="sng" dirty="0">
                <a:solidFill>
                  <a:srgbClr val="FFC000"/>
                </a:solidFill>
                <a:latin typeface="Times New Roman" panose="02020603050405020304" pitchFamily="18" charset="0"/>
                <a:cs typeface="Times New Roman" panose="02020603050405020304" pitchFamily="18" charset="0"/>
              </a:rPr>
              <a:t>you.</a:t>
            </a:r>
            <a:endParaRPr lang="en-US" sz="3600" i="1" u="sng"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024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When witnessing for Jesus amidst opposition:</a:t>
            </a:r>
            <a:endParaRPr lang="en-US" sz="36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514350" indent="-514350" algn="ctr">
              <a:buAutoNum type="arabicPeriod"/>
            </a:pPr>
            <a:r>
              <a:rPr lang="en-US" sz="2400" i="1" dirty="0">
                <a:latin typeface="Times New Roman" panose="02020603050405020304" pitchFamily="18" charset="0"/>
                <a:cs typeface="Times New Roman" panose="02020603050405020304" pitchFamily="18" charset="0"/>
              </a:rPr>
              <a:t>Know that some will </a:t>
            </a:r>
            <a:r>
              <a:rPr lang="en-US" sz="2400" i="1" u="sng" dirty="0">
                <a:latin typeface="Times New Roman" panose="02020603050405020304" pitchFamily="18" charset="0"/>
                <a:cs typeface="Times New Roman" panose="02020603050405020304" pitchFamily="18" charset="0"/>
              </a:rPr>
              <a:t>vehemently</a:t>
            </a:r>
            <a:r>
              <a:rPr lang="en-US" sz="2400" i="1" dirty="0">
                <a:latin typeface="Times New Roman" panose="02020603050405020304" pitchFamily="18" charset="0"/>
                <a:cs typeface="Times New Roman" panose="02020603050405020304" pitchFamily="18" charset="0"/>
              </a:rPr>
              <a:t> </a:t>
            </a:r>
            <a:r>
              <a:rPr lang="en-US" sz="2400" i="1" u="sng" dirty="0">
                <a:latin typeface="Times New Roman" panose="02020603050405020304" pitchFamily="18" charset="0"/>
                <a:cs typeface="Times New Roman" panose="02020603050405020304" pitchFamily="18" charset="0"/>
              </a:rPr>
              <a:t>reject</a:t>
            </a:r>
            <a:r>
              <a:rPr lang="en-US" sz="2400" i="1" dirty="0">
                <a:latin typeface="Times New Roman" panose="02020603050405020304" pitchFamily="18" charset="0"/>
                <a:cs typeface="Times New Roman" panose="02020603050405020304" pitchFamily="18" charset="0"/>
              </a:rPr>
              <a:t> Jesus and take it </a:t>
            </a:r>
            <a:r>
              <a:rPr lang="en-US" sz="2400" i="1" u="sng" dirty="0">
                <a:latin typeface="Times New Roman" panose="02020603050405020304" pitchFamily="18" charset="0"/>
                <a:cs typeface="Times New Roman" panose="02020603050405020304" pitchFamily="18" charset="0"/>
              </a:rPr>
              <a:t>out</a:t>
            </a:r>
            <a:r>
              <a:rPr lang="en-US" sz="2400" i="1" dirty="0">
                <a:latin typeface="Times New Roman" panose="02020603050405020304" pitchFamily="18" charset="0"/>
                <a:cs typeface="Times New Roman" panose="02020603050405020304" pitchFamily="18" charset="0"/>
              </a:rPr>
              <a:t> on </a:t>
            </a:r>
            <a:r>
              <a:rPr lang="en-US" sz="2400" i="1" u="sng" dirty="0">
                <a:latin typeface="Times New Roman" panose="02020603050405020304" pitchFamily="18" charset="0"/>
                <a:cs typeface="Times New Roman" panose="02020603050405020304" pitchFamily="18" charset="0"/>
              </a:rPr>
              <a:t>you.</a:t>
            </a:r>
          </a:p>
          <a:p>
            <a:pPr marL="0" indent="0" algn="ctr">
              <a:buNone/>
            </a:pPr>
            <a:r>
              <a:rPr lang="en-US" sz="2400" i="1" dirty="0">
                <a:latin typeface="Times New Roman" panose="02020603050405020304" pitchFamily="18" charset="0"/>
                <a:cs typeface="Times New Roman" panose="02020603050405020304" pitchFamily="18" charset="0"/>
              </a:rPr>
              <a:t>2. Know that others will </a:t>
            </a:r>
            <a:r>
              <a:rPr lang="en-US" sz="2400" i="1" u="sng" dirty="0">
                <a:latin typeface="Times New Roman" panose="02020603050405020304" pitchFamily="18" charset="0"/>
                <a:cs typeface="Times New Roman" panose="02020603050405020304" pitchFamily="18" charset="0"/>
              </a:rPr>
              <a:t>accept</a:t>
            </a:r>
            <a:r>
              <a:rPr lang="en-US" sz="2400" i="1" dirty="0">
                <a:latin typeface="Times New Roman" panose="02020603050405020304" pitchFamily="18" charset="0"/>
                <a:cs typeface="Times New Roman" panose="02020603050405020304" pitchFamily="18" charset="0"/>
              </a:rPr>
              <a:t> Jesus and will be </a:t>
            </a:r>
            <a:r>
              <a:rPr lang="en-US" sz="2400" i="1" u="sng" dirty="0">
                <a:latin typeface="Times New Roman" panose="02020603050405020304" pitchFamily="18" charset="0"/>
                <a:cs typeface="Times New Roman" panose="02020603050405020304" pitchFamily="18" charset="0"/>
              </a:rPr>
              <a:t>for</a:t>
            </a:r>
            <a:r>
              <a:rPr lang="en-US" sz="2400" i="1" dirty="0">
                <a:latin typeface="Times New Roman" panose="02020603050405020304" pitchFamily="18" charset="0"/>
                <a:cs typeface="Times New Roman" panose="02020603050405020304" pitchFamily="18" charset="0"/>
              </a:rPr>
              <a:t> you!</a:t>
            </a:r>
          </a:p>
          <a:p>
            <a:pPr marL="0" indent="0" algn="ctr">
              <a:buNone/>
            </a:pPr>
            <a:r>
              <a:rPr lang="en-US" sz="3200" dirty="0">
                <a:latin typeface="Times New Roman" panose="02020603050405020304" pitchFamily="18" charset="0"/>
                <a:cs typeface="Times New Roman" panose="02020603050405020304" pitchFamily="18" charset="0"/>
              </a:rPr>
              <a:t>3. Be </a:t>
            </a:r>
            <a:r>
              <a:rPr lang="en-US" sz="3200" u="sng" dirty="0">
                <a:solidFill>
                  <a:schemeClr val="accent4">
                    <a:lumMod val="75000"/>
                  </a:schemeClr>
                </a:solidFill>
                <a:latin typeface="Times New Roman" panose="02020603050405020304" pitchFamily="18" charset="0"/>
                <a:cs typeface="Times New Roman" panose="02020603050405020304" pitchFamily="18" charset="0"/>
              </a:rPr>
              <a:t>ready</a:t>
            </a:r>
            <a:r>
              <a:rPr lang="en-US" sz="3200" dirty="0">
                <a:latin typeface="Times New Roman" panose="02020603050405020304" pitchFamily="18" charset="0"/>
                <a:cs typeface="Times New Roman" panose="02020603050405020304" pitchFamily="18" charset="0"/>
              </a:rPr>
              <a:t> to give a </a:t>
            </a:r>
            <a:r>
              <a:rPr lang="en-US" sz="3200" u="sng" dirty="0">
                <a:solidFill>
                  <a:schemeClr val="accent4">
                    <a:lumMod val="75000"/>
                  </a:schemeClr>
                </a:solidFill>
                <a:latin typeface="Times New Roman" panose="02020603050405020304" pitchFamily="18" charset="0"/>
                <a:cs typeface="Times New Roman" panose="02020603050405020304" pitchFamily="18" charset="0"/>
              </a:rPr>
              <a:t>defense</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4637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3. Be </a:t>
            </a:r>
            <a:r>
              <a:rPr lang="en-US" sz="3600" u="sng" dirty="0">
                <a:solidFill>
                  <a:schemeClr val="accent3"/>
                </a:solidFill>
                <a:latin typeface="Bookman Old Style" panose="02050604050505020204" pitchFamily="18" charset="0"/>
              </a:rPr>
              <a:t>ready</a:t>
            </a:r>
            <a:r>
              <a:rPr lang="en-US" sz="3600" dirty="0">
                <a:solidFill>
                  <a:schemeClr val="accent3"/>
                </a:solidFill>
                <a:latin typeface="Bookman Old Style" panose="02050604050505020204" pitchFamily="18" charset="0"/>
              </a:rPr>
              <a:t> to give a </a:t>
            </a:r>
            <a:r>
              <a:rPr lang="en-US" sz="3600" u="sng" dirty="0">
                <a:solidFill>
                  <a:schemeClr val="accent3"/>
                </a:solidFill>
                <a:latin typeface="Bookman Old Style" panose="02050604050505020204" pitchFamily="18" charset="0"/>
              </a:rPr>
              <a:t>defense</a:t>
            </a:r>
            <a:endParaRPr lang="en-US" sz="3600" i="1" u="sng"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r>
              <a:rPr lang="en-US" sz="3200" b="1" dirty="0">
                <a:latin typeface="Times New Roman" panose="02020603050405020304" pitchFamily="18" charset="0"/>
                <a:cs typeface="Times New Roman" panose="02020603050405020304" pitchFamily="18" charset="0"/>
              </a:rPr>
              <a:t>Sanhedrin</a:t>
            </a:r>
          </a:p>
          <a:p>
            <a:pPr marL="0" indent="0" algn="ctr">
              <a:buNone/>
            </a:pPr>
            <a:r>
              <a:rPr lang="en-US" dirty="0">
                <a:solidFill>
                  <a:schemeClr val="accent4">
                    <a:lumMod val="75000"/>
                  </a:schemeClr>
                </a:solidFill>
                <a:latin typeface="Times New Roman" panose="02020603050405020304" pitchFamily="18" charset="0"/>
                <a:cs typeface="Times New Roman" panose="02020603050405020304" pitchFamily="18" charset="0"/>
              </a:rPr>
              <a:t>71 Members total</a:t>
            </a:r>
          </a:p>
          <a:p>
            <a:pPr marL="0" indent="0" algn="ctr">
              <a:buNone/>
            </a:pPr>
            <a:r>
              <a:rPr lang="en-US" sz="3200" dirty="0">
                <a:solidFill>
                  <a:schemeClr val="bg1">
                    <a:lumMod val="95000"/>
                  </a:schemeClr>
                </a:solidFill>
                <a:latin typeface="Times New Roman" panose="02020603050405020304" pitchFamily="18" charset="0"/>
                <a:cs typeface="Times New Roman" panose="02020603050405020304" pitchFamily="18" charset="0"/>
              </a:rPr>
              <a:t>Numbers 11:16</a:t>
            </a:r>
            <a:r>
              <a:rPr lang="en-US" sz="32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Then the Lord said to Moses, “Gather for me </a:t>
            </a:r>
            <a:r>
              <a:rPr lang="en-US" dirty="0">
                <a:solidFill>
                  <a:schemeClr val="accent4">
                    <a:lumMod val="60000"/>
                    <a:lumOff val="40000"/>
                  </a:schemeClr>
                </a:solidFill>
                <a:latin typeface="Times New Roman" panose="02020603050405020304" pitchFamily="18" charset="0"/>
                <a:cs typeface="Times New Roman" panose="02020603050405020304" pitchFamily="18" charset="0"/>
              </a:rPr>
              <a:t>seventy men of the elders of Israel</a:t>
            </a:r>
            <a:r>
              <a:rPr lang="en-US" dirty="0">
                <a:latin typeface="Times New Roman" panose="02020603050405020304" pitchFamily="18" charset="0"/>
                <a:cs typeface="Times New Roman" panose="02020603050405020304" pitchFamily="18" charset="0"/>
              </a:rPr>
              <a:t>, whom you know to be the elders of the people and officers over them, and bring them to the tent of meeting, and let them take their stand there with you</a:t>
            </a:r>
            <a:r>
              <a:rPr lang="en-US" sz="3200" dirty="0">
                <a:latin typeface="Times New Roman" panose="02020603050405020304" pitchFamily="18" charset="0"/>
                <a:cs typeface="Times New Roman" panose="02020603050405020304" pitchFamily="18" charset="0"/>
              </a:rPr>
              <a:t>.</a:t>
            </a:r>
          </a:p>
          <a:p>
            <a:pPr marL="0" indent="0" algn="ctr">
              <a:buNone/>
            </a:pPr>
            <a:r>
              <a:rPr lang="en-US" dirty="0">
                <a:solidFill>
                  <a:schemeClr val="accent4">
                    <a:lumMod val="75000"/>
                  </a:schemeClr>
                </a:solidFill>
                <a:latin typeface="Times New Roman" panose="02020603050405020304" pitchFamily="18" charset="0"/>
                <a:cs typeface="Times New Roman" panose="02020603050405020304" pitchFamily="18" charset="0"/>
              </a:rPr>
              <a:t>1 High Priest, 24 priest, 24 elders, 22 scribes</a:t>
            </a:r>
          </a:p>
          <a:p>
            <a:pPr marL="0" indent="0" algn="ctr">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8933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3. Be </a:t>
            </a:r>
            <a:r>
              <a:rPr lang="en-US" sz="3600" u="sng" dirty="0">
                <a:solidFill>
                  <a:schemeClr val="accent3"/>
                </a:solidFill>
                <a:latin typeface="Bookman Old Style" panose="02050604050505020204" pitchFamily="18" charset="0"/>
              </a:rPr>
              <a:t>ready</a:t>
            </a:r>
            <a:r>
              <a:rPr lang="en-US" sz="3600" dirty="0">
                <a:solidFill>
                  <a:schemeClr val="accent3"/>
                </a:solidFill>
                <a:latin typeface="Bookman Old Style" panose="02050604050505020204" pitchFamily="18" charset="0"/>
              </a:rPr>
              <a:t> to give a </a:t>
            </a:r>
            <a:r>
              <a:rPr lang="en-US" sz="3600" u="sng" dirty="0">
                <a:solidFill>
                  <a:schemeClr val="accent3"/>
                </a:solidFill>
                <a:latin typeface="Bookman Old Style" panose="02050604050505020204" pitchFamily="18" charset="0"/>
              </a:rPr>
              <a:t>defense</a:t>
            </a:r>
            <a:endParaRPr lang="en-US" sz="3600" i="1" u="sng" dirty="0">
              <a:solidFill>
                <a:schemeClr val="accent3"/>
              </a:solidFill>
              <a:latin typeface="Bookman Old Style" panose="02050604050505020204" pitchFamily="18" charset="0"/>
            </a:endParaRPr>
          </a:p>
        </p:txBody>
      </p:sp>
      <p:pic>
        <p:nvPicPr>
          <p:cNvPr id="5" name="Content Placeholder 4" descr="Diagram&#10;&#10;Description automatically generated">
            <a:extLst>
              <a:ext uri="{FF2B5EF4-FFF2-40B4-BE49-F238E27FC236}">
                <a16:creationId xmlns:a16="http://schemas.microsoft.com/office/drawing/2014/main" id="{3E8D7E12-5103-A6EF-CE95-8417F96CBC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2076" y="1504950"/>
            <a:ext cx="9086850" cy="5353049"/>
          </a:xfrm>
        </p:spPr>
      </p:pic>
    </p:spTree>
    <p:extLst>
      <p:ext uri="{BB962C8B-B14F-4D97-AF65-F5344CB8AC3E}">
        <p14:creationId xmlns:p14="http://schemas.microsoft.com/office/powerpoint/2010/main" val="3170159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3. Be </a:t>
            </a:r>
            <a:r>
              <a:rPr lang="en-US" sz="3600" u="sng" dirty="0">
                <a:solidFill>
                  <a:schemeClr val="accent3"/>
                </a:solidFill>
                <a:latin typeface="Bookman Old Style" panose="02050604050505020204" pitchFamily="18" charset="0"/>
              </a:rPr>
              <a:t>ready</a:t>
            </a:r>
            <a:r>
              <a:rPr lang="en-US" sz="3600" dirty="0">
                <a:solidFill>
                  <a:schemeClr val="accent3"/>
                </a:solidFill>
                <a:latin typeface="Bookman Old Style" panose="02050604050505020204" pitchFamily="18" charset="0"/>
              </a:rPr>
              <a:t> to give a </a:t>
            </a:r>
            <a:r>
              <a:rPr lang="en-US" sz="3600" u="sng" dirty="0">
                <a:solidFill>
                  <a:schemeClr val="accent3"/>
                </a:solidFill>
                <a:latin typeface="Bookman Old Style" panose="02050604050505020204" pitchFamily="18" charset="0"/>
              </a:rPr>
              <a:t>defense</a:t>
            </a:r>
            <a:endParaRPr lang="en-US" sz="3600" i="1" u="sng" dirty="0">
              <a:solidFill>
                <a:schemeClr val="accent3"/>
              </a:solidFill>
              <a:latin typeface="Bookman Old Style" panose="02050604050505020204" pitchFamily="18" charset="0"/>
            </a:endParaRPr>
          </a:p>
        </p:txBody>
      </p:sp>
      <p:pic>
        <p:nvPicPr>
          <p:cNvPr id="7" name="Content Placeholder 6" descr="Diagram, engineering drawing&#10;&#10;Description automatically generated">
            <a:extLst>
              <a:ext uri="{FF2B5EF4-FFF2-40B4-BE49-F238E27FC236}">
                <a16:creationId xmlns:a16="http://schemas.microsoft.com/office/drawing/2014/main" id="{4D662F63-462C-A501-D5EF-5A1ADA9E4CA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97967" y="1446246"/>
            <a:ext cx="7397099" cy="5411754"/>
          </a:xfrm>
        </p:spPr>
      </p:pic>
    </p:spTree>
    <p:extLst>
      <p:ext uri="{BB962C8B-B14F-4D97-AF65-F5344CB8AC3E}">
        <p14:creationId xmlns:p14="http://schemas.microsoft.com/office/powerpoint/2010/main" val="400668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3. Be </a:t>
            </a:r>
            <a:r>
              <a:rPr lang="en-US" sz="3600" u="sng" dirty="0">
                <a:solidFill>
                  <a:schemeClr val="accent3"/>
                </a:solidFill>
                <a:latin typeface="Bookman Old Style" panose="02050604050505020204" pitchFamily="18" charset="0"/>
              </a:rPr>
              <a:t>ready</a:t>
            </a:r>
            <a:r>
              <a:rPr lang="en-US" sz="3600" dirty="0">
                <a:solidFill>
                  <a:schemeClr val="accent3"/>
                </a:solidFill>
                <a:latin typeface="Bookman Old Style" panose="02050604050505020204" pitchFamily="18" charset="0"/>
              </a:rPr>
              <a:t> to give a </a:t>
            </a:r>
            <a:r>
              <a:rPr lang="en-US" sz="3600" u="sng" dirty="0">
                <a:solidFill>
                  <a:schemeClr val="accent3"/>
                </a:solidFill>
                <a:latin typeface="Bookman Old Style" panose="02050604050505020204" pitchFamily="18" charset="0"/>
              </a:rPr>
              <a:t>defense</a:t>
            </a:r>
            <a:endParaRPr lang="en-US" sz="3600" i="1" u="sng" dirty="0">
              <a:solidFill>
                <a:schemeClr val="accent3"/>
              </a:solidFill>
              <a:latin typeface="Bookman Old Style" panose="02050604050505020204" pitchFamily="18" charset="0"/>
            </a:endParaRPr>
          </a:p>
        </p:txBody>
      </p:sp>
      <p:pic>
        <p:nvPicPr>
          <p:cNvPr id="6" name="Content Placeholder 5" descr="Diagram&#10;&#10;Description automatically generated">
            <a:extLst>
              <a:ext uri="{FF2B5EF4-FFF2-40B4-BE49-F238E27FC236}">
                <a16:creationId xmlns:a16="http://schemas.microsoft.com/office/drawing/2014/main" id="{02F2F89A-7160-0AB1-3144-3D92F85FB24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3384719" y="926027"/>
            <a:ext cx="5425669" cy="6316823"/>
          </a:xfrm>
        </p:spPr>
      </p:pic>
    </p:spTree>
    <p:extLst>
      <p:ext uri="{BB962C8B-B14F-4D97-AF65-F5344CB8AC3E}">
        <p14:creationId xmlns:p14="http://schemas.microsoft.com/office/powerpoint/2010/main" val="2480648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3. Be </a:t>
            </a:r>
            <a:r>
              <a:rPr lang="en-US" sz="3600" u="sng" dirty="0">
                <a:solidFill>
                  <a:schemeClr val="accent3"/>
                </a:solidFill>
                <a:latin typeface="Bookman Old Style" panose="02050604050505020204" pitchFamily="18" charset="0"/>
              </a:rPr>
              <a:t>ready</a:t>
            </a:r>
            <a:r>
              <a:rPr lang="en-US" sz="3600" dirty="0">
                <a:solidFill>
                  <a:schemeClr val="accent3"/>
                </a:solidFill>
                <a:latin typeface="Bookman Old Style" panose="02050604050505020204" pitchFamily="18" charset="0"/>
              </a:rPr>
              <a:t> to give a </a:t>
            </a:r>
            <a:r>
              <a:rPr lang="en-US" sz="3600" u="sng" dirty="0">
                <a:solidFill>
                  <a:schemeClr val="accent3"/>
                </a:solidFill>
                <a:latin typeface="Bookman Old Style" panose="02050604050505020204" pitchFamily="18" charset="0"/>
              </a:rPr>
              <a:t>defense</a:t>
            </a:r>
            <a:endParaRPr lang="en-US" sz="3600" i="1" u="sng" dirty="0">
              <a:solidFill>
                <a:schemeClr val="accent3"/>
              </a:solidFill>
              <a:latin typeface="Bookman Old Style" panose="02050604050505020204" pitchFamily="18" charset="0"/>
            </a:endParaRPr>
          </a:p>
        </p:txBody>
      </p:sp>
      <p:pic>
        <p:nvPicPr>
          <p:cNvPr id="5" name="Content Placeholder 4" descr="Diagram&#10;&#10;Description automatically generated">
            <a:extLst>
              <a:ext uri="{FF2B5EF4-FFF2-40B4-BE49-F238E27FC236}">
                <a16:creationId xmlns:a16="http://schemas.microsoft.com/office/drawing/2014/main" id="{3E8D7E12-5103-A6EF-CE95-8417F96CBC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2076" y="1504950"/>
            <a:ext cx="9086850" cy="5353049"/>
          </a:xfrm>
        </p:spPr>
      </p:pic>
    </p:spTree>
    <p:extLst>
      <p:ext uri="{BB962C8B-B14F-4D97-AF65-F5344CB8AC3E}">
        <p14:creationId xmlns:p14="http://schemas.microsoft.com/office/powerpoint/2010/main" val="2544776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When witnessing for Jesus amidst opposition:</a:t>
            </a:r>
            <a:endParaRPr lang="en-US" sz="36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514350" indent="-514350" algn="ctr">
              <a:buAutoNum type="arabicPeriod"/>
            </a:pPr>
            <a:r>
              <a:rPr lang="en-US" sz="2400" i="1" dirty="0">
                <a:latin typeface="Times New Roman" panose="02020603050405020304" pitchFamily="18" charset="0"/>
                <a:cs typeface="Times New Roman" panose="02020603050405020304" pitchFamily="18" charset="0"/>
              </a:rPr>
              <a:t>Know that some will </a:t>
            </a:r>
            <a:r>
              <a:rPr lang="en-US" sz="2400" i="1" u="sng" dirty="0">
                <a:latin typeface="Times New Roman" panose="02020603050405020304" pitchFamily="18" charset="0"/>
                <a:cs typeface="Times New Roman" panose="02020603050405020304" pitchFamily="18" charset="0"/>
              </a:rPr>
              <a:t>vehemently</a:t>
            </a:r>
            <a:r>
              <a:rPr lang="en-US" sz="2400" i="1" dirty="0">
                <a:latin typeface="Times New Roman" panose="02020603050405020304" pitchFamily="18" charset="0"/>
                <a:cs typeface="Times New Roman" panose="02020603050405020304" pitchFamily="18" charset="0"/>
              </a:rPr>
              <a:t> </a:t>
            </a:r>
            <a:r>
              <a:rPr lang="en-US" sz="2400" i="1" u="sng" dirty="0">
                <a:latin typeface="Times New Roman" panose="02020603050405020304" pitchFamily="18" charset="0"/>
                <a:cs typeface="Times New Roman" panose="02020603050405020304" pitchFamily="18" charset="0"/>
              </a:rPr>
              <a:t>reject</a:t>
            </a:r>
            <a:r>
              <a:rPr lang="en-US" sz="2400" i="1" dirty="0">
                <a:latin typeface="Times New Roman" panose="02020603050405020304" pitchFamily="18" charset="0"/>
                <a:cs typeface="Times New Roman" panose="02020603050405020304" pitchFamily="18" charset="0"/>
              </a:rPr>
              <a:t> Jesus and take it </a:t>
            </a:r>
            <a:r>
              <a:rPr lang="en-US" sz="2400" i="1" u="sng" dirty="0">
                <a:latin typeface="Times New Roman" panose="02020603050405020304" pitchFamily="18" charset="0"/>
                <a:cs typeface="Times New Roman" panose="02020603050405020304" pitchFamily="18" charset="0"/>
              </a:rPr>
              <a:t>out</a:t>
            </a:r>
            <a:r>
              <a:rPr lang="en-US" sz="2400" i="1" dirty="0">
                <a:latin typeface="Times New Roman" panose="02020603050405020304" pitchFamily="18" charset="0"/>
                <a:cs typeface="Times New Roman" panose="02020603050405020304" pitchFamily="18" charset="0"/>
              </a:rPr>
              <a:t> on </a:t>
            </a:r>
            <a:r>
              <a:rPr lang="en-US" sz="2400" i="1" u="sng" dirty="0">
                <a:latin typeface="Times New Roman" panose="02020603050405020304" pitchFamily="18" charset="0"/>
                <a:cs typeface="Times New Roman" panose="02020603050405020304" pitchFamily="18" charset="0"/>
              </a:rPr>
              <a:t>you.</a:t>
            </a:r>
          </a:p>
          <a:p>
            <a:pPr marL="0" indent="0" algn="ctr">
              <a:buNone/>
            </a:pPr>
            <a:r>
              <a:rPr lang="en-US" sz="2400" i="1" dirty="0">
                <a:latin typeface="Times New Roman" panose="02020603050405020304" pitchFamily="18" charset="0"/>
                <a:cs typeface="Times New Roman" panose="02020603050405020304" pitchFamily="18" charset="0"/>
              </a:rPr>
              <a:t>2. Know that others will </a:t>
            </a:r>
            <a:r>
              <a:rPr lang="en-US" sz="2400" i="1" u="sng" dirty="0">
                <a:latin typeface="Times New Roman" panose="02020603050405020304" pitchFamily="18" charset="0"/>
                <a:cs typeface="Times New Roman" panose="02020603050405020304" pitchFamily="18" charset="0"/>
              </a:rPr>
              <a:t>accept</a:t>
            </a:r>
            <a:r>
              <a:rPr lang="en-US" sz="2400" i="1" dirty="0">
                <a:latin typeface="Times New Roman" panose="02020603050405020304" pitchFamily="18" charset="0"/>
                <a:cs typeface="Times New Roman" panose="02020603050405020304" pitchFamily="18" charset="0"/>
              </a:rPr>
              <a:t> Jesus and will be </a:t>
            </a:r>
            <a:r>
              <a:rPr lang="en-US" sz="2400" i="1" u="sng" dirty="0">
                <a:latin typeface="Times New Roman" panose="02020603050405020304" pitchFamily="18" charset="0"/>
                <a:cs typeface="Times New Roman" panose="02020603050405020304" pitchFamily="18" charset="0"/>
              </a:rPr>
              <a:t>for</a:t>
            </a:r>
            <a:r>
              <a:rPr lang="en-US" sz="2400" i="1" dirty="0">
                <a:latin typeface="Times New Roman" panose="02020603050405020304" pitchFamily="18" charset="0"/>
                <a:cs typeface="Times New Roman" panose="02020603050405020304" pitchFamily="18" charset="0"/>
              </a:rPr>
              <a:t> you!</a:t>
            </a:r>
          </a:p>
          <a:p>
            <a:pPr marL="0" indent="0" algn="ctr">
              <a:buNone/>
            </a:pPr>
            <a:r>
              <a:rPr lang="en-US" sz="2400" i="1" dirty="0">
                <a:latin typeface="Times New Roman" panose="02020603050405020304" pitchFamily="18" charset="0"/>
                <a:cs typeface="Times New Roman" panose="02020603050405020304" pitchFamily="18" charset="0"/>
              </a:rPr>
              <a:t>3. Be </a:t>
            </a:r>
            <a:r>
              <a:rPr lang="en-US" sz="2400" i="1" u="sng" dirty="0">
                <a:latin typeface="Times New Roman" panose="02020603050405020304" pitchFamily="18" charset="0"/>
                <a:cs typeface="Times New Roman" panose="02020603050405020304" pitchFamily="18" charset="0"/>
              </a:rPr>
              <a:t>ready</a:t>
            </a:r>
            <a:r>
              <a:rPr lang="en-US" sz="2400" i="1" dirty="0">
                <a:latin typeface="Times New Roman" panose="02020603050405020304" pitchFamily="18" charset="0"/>
                <a:cs typeface="Times New Roman" panose="02020603050405020304" pitchFamily="18" charset="0"/>
              </a:rPr>
              <a:t> to give a </a:t>
            </a:r>
            <a:r>
              <a:rPr lang="en-US" sz="2400" i="1" u="sng" dirty="0">
                <a:latin typeface="Times New Roman" panose="02020603050405020304" pitchFamily="18" charset="0"/>
                <a:cs typeface="Times New Roman" panose="02020603050405020304" pitchFamily="18" charset="0"/>
              </a:rPr>
              <a:t>defense</a:t>
            </a:r>
            <a:r>
              <a:rPr lang="en-US" sz="2400" i="1" dirty="0">
                <a:latin typeface="Times New Roman" panose="02020603050405020304" pitchFamily="18" charset="0"/>
                <a:cs typeface="Times New Roman" panose="02020603050405020304" pitchFamily="18" charset="0"/>
              </a:rPr>
              <a:t>.</a:t>
            </a:r>
          </a:p>
          <a:p>
            <a:pPr marL="0" indent="0" algn="ctr">
              <a:buNone/>
            </a:pPr>
            <a:r>
              <a:rPr lang="en-US" sz="3200" dirty="0">
                <a:latin typeface="Times New Roman" panose="02020603050405020304" pitchFamily="18" charset="0"/>
                <a:cs typeface="Times New Roman" panose="02020603050405020304" pitchFamily="18" charset="0"/>
              </a:rPr>
              <a:t>4. Be </a:t>
            </a:r>
            <a:r>
              <a:rPr lang="en-US" sz="3200" u="sng" dirty="0">
                <a:solidFill>
                  <a:srgbClr val="FFC000"/>
                </a:solidFill>
                <a:latin typeface="Times New Roman" panose="02020603050405020304" pitchFamily="18" charset="0"/>
                <a:cs typeface="Times New Roman" panose="02020603050405020304" pitchFamily="18" charset="0"/>
              </a:rPr>
              <a:t>filled</a:t>
            </a:r>
            <a:r>
              <a:rPr lang="en-US" sz="3200" dirty="0">
                <a:latin typeface="Times New Roman" panose="02020603050405020304" pitchFamily="18" charset="0"/>
                <a:cs typeface="Times New Roman" panose="02020603050405020304" pitchFamily="18" charset="0"/>
              </a:rPr>
              <a:t> with the </a:t>
            </a:r>
            <a:r>
              <a:rPr lang="en-US" sz="3200" u="sng" dirty="0">
                <a:solidFill>
                  <a:srgbClr val="FFC000"/>
                </a:solidFill>
                <a:latin typeface="Times New Roman" panose="02020603050405020304" pitchFamily="18" charset="0"/>
                <a:cs typeface="Times New Roman" panose="02020603050405020304" pitchFamily="18" charset="0"/>
              </a:rPr>
              <a:t>Holy</a:t>
            </a:r>
            <a:r>
              <a:rPr lang="en-US" sz="3200" dirty="0">
                <a:latin typeface="Times New Roman" panose="02020603050405020304" pitchFamily="18" charset="0"/>
                <a:cs typeface="Times New Roman" panose="02020603050405020304" pitchFamily="18" charset="0"/>
              </a:rPr>
              <a:t> </a:t>
            </a:r>
            <a:r>
              <a:rPr lang="en-US" sz="3200" u="sng" dirty="0">
                <a:solidFill>
                  <a:srgbClr val="FFC000"/>
                </a:solidFill>
                <a:latin typeface="Times New Roman" panose="02020603050405020304" pitchFamily="18" charset="0"/>
                <a:cs typeface="Times New Roman" panose="02020603050405020304" pitchFamily="18" charset="0"/>
              </a:rPr>
              <a:t>Spirit.</a:t>
            </a:r>
          </a:p>
        </p:txBody>
      </p:sp>
    </p:spTree>
    <p:extLst>
      <p:ext uri="{BB962C8B-B14F-4D97-AF65-F5344CB8AC3E}">
        <p14:creationId xmlns:p14="http://schemas.microsoft.com/office/powerpoint/2010/main" val="1878952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Be filled with the Holy Spirit</a:t>
            </a:r>
            <a:endParaRPr lang="en-US" sz="36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“Now Peter was sitting outside in the courtyard. And a </a:t>
            </a:r>
            <a:r>
              <a:rPr lang="en-US" dirty="0">
                <a:solidFill>
                  <a:srgbClr val="FFC000"/>
                </a:solidFill>
                <a:latin typeface="Times New Roman" panose="02020603050405020304" pitchFamily="18" charset="0"/>
                <a:cs typeface="Times New Roman" panose="02020603050405020304" pitchFamily="18" charset="0"/>
              </a:rPr>
              <a:t>servant girl </a:t>
            </a:r>
            <a:r>
              <a:rPr lang="en-US" dirty="0">
                <a:latin typeface="Times New Roman" panose="02020603050405020304" pitchFamily="18" charset="0"/>
                <a:cs typeface="Times New Roman" panose="02020603050405020304" pitchFamily="18" charset="0"/>
              </a:rPr>
              <a:t>came up to him and said, “You also were with Jesus the Galilean.” </a:t>
            </a:r>
            <a:r>
              <a:rPr lang="en-US" dirty="0">
                <a:solidFill>
                  <a:srgbClr val="FFC000"/>
                </a:solidFill>
                <a:latin typeface="Times New Roman" panose="02020603050405020304" pitchFamily="18" charset="0"/>
                <a:cs typeface="Times New Roman" panose="02020603050405020304" pitchFamily="18" charset="0"/>
              </a:rPr>
              <a:t>But he denied it</a:t>
            </a:r>
            <a:r>
              <a:rPr lang="en-US" dirty="0">
                <a:latin typeface="Times New Roman" panose="02020603050405020304" pitchFamily="18" charset="0"/>
                <a:cs typeface="Times New Roman" panose="02020603050405020304" pitchFamily="18" charset="0"/>
              </a:rPr>
              <a:t> before them all, saying, “I do not know what you mean.” And when he went out to the entrance, </a:t>
            </a:r>
            <a:r>
              <a:rPr lang="en-US" dirty="0">
                <a:solidFill>
                  <a:srgbClr val="FFC000"/>
                </a:solidFill>
                <a:latin typeface="Times New Roman" panose="02020603050405020304" pitchFamily="18" charset="0"/>
                <a:cs typeface="Times New Roman" panose="02020603050405020304" pitchFamily="18" charset="0"/>
              </a:rPr>
              <a:t>another servant girl </a:t>
            </a:r>
            <a:r>
              <a:rPr lang="en-US" dirty="0">
                <a:latin typeface="Times New Roman" panose="02020603050405020304" pitchFamily="18" charset="0"/>
                <a:cs typeface="Times New Roman" panose="02020603050405020304" pitchFamily="18" charset="0"/>
              </a:rPr>
              <a:t>saw him, and she said to the bystanders, “This man was with Jesus of Nazareth.” </a:t>
            </a:r>
            <a:r>
              <a:rPr lang="en-US" dirty="0">
                <a:solidFill>
                  <a:srgbClr val="FFC000"/>
                </a:solidFill>
                <a:latin typeface="Times New Roman" panose="02020603050405020304" pitchFamily="18" charset="0"/>
                <a:cs typeface="Times New Roman" panose="02020603050405020304" pitchFamily="18" charset="0"/>
              </a:rPr>
              <a:t>And again he denied it</a:t>
            </a:r>
            <a:r>
              <a:rPr lang="en-US" dirty="0">
                <a:latin typeface="Times New Roman" panose="02020603050405020304" pitchFamily="18" charset="0"/>
                <a:cs typeface="Times New Roman" panose="02020603050405020304" pitchFamily="18" charset="0"/>
              </a:rPr>
              <a:t> with an oath: “I do not know the man.” After a little while the bystanders came up and said to Peter, “Certainly you too are one of them, for your accent betrays you.” </a:t>
            </a:r>
            <a:r>
              <a:rPr lang="en-US" dirty="0">
                <a:solidFill>
                  <a:srgbClr val="FFC000"/>
                </a:solidFill>
                <a:latin typeface="Times New Roman" panose="02020603050405020304" pitchFamily="18" charset="0"/>
                <a:cs typeface="Times New Roman" panose="02020603050405020304" pitchFamily="18" charset="0"/>
              </a:rPr>
              <a:t>Then he began to invoke a curse on himself and to swear, “I do not know the man.” </a:t>
            </a:r>
            <a:r>
              <a:rPr lang="en-US" dirty="0">
                <a:latin typeface="Times New Roman" panose="02020603050405020304" pitchFamily="18" charset="0"/>
                <a:cs typeface="Times New Roman" panose="02020603050405020304" pitchFamily="18" charset="0"/>
              </a:rPr>
              <a:t>And immediately the rooster crowed.” – </a:t>
            </a:r>
            <a:r>
              <a:rPr lang="en-US" dirty="0">
                <a:solidFill>
                  <a:schemeClr val="bg1"/>
                </a:solidFill>
                <a:latin typeface="Times New Roman" panose="02020603050405020304" pitchFamily="18" charset="0"/>
                <a:cs typeface="Times New Roman" panose="02020603050405020304" pitchFamily="18" charset="0"/>
              </a:rPr>
              <a:t>Matthew 26:69-74 </a:t>
            </a:r>
            <a:r>
              <a:rPr lang="en-US" sz="1800" dirty="0">
                <a:solidFill>
                  <a:schemeClr val="bg1"/>
                </a:solidFill>
                <a:latin typeface="Times New Roman" panose="02020603050405020304" pitchFamily="18" charset="0"/>
                <a:cs typeface="Times New Roman" panose="02020603050405020304" pitchFamily="18" charset="0"/>
              </a:rPr>
              <a:t>(ESV)</a:t>
            </a:r>
          </a:p>
          <a:p>
            <a:pPr marL="0" indent="0" algn="ctr">
              <a:buNone/>
            </a:pPr>
            <a:endParaRPr lang="en-US" sz="3200" u="sng"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003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Be filled with the Holy Spirit</a:t>
            </a:r>
            <a:endParaRPr lang="en-US" sz="36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r>
              <a:rPr lang="en-US" dirty="0">
                <a:latin typeface="Times New Roman" panose="02020603050405020304" pitchFamily="18" charset="0"/>
                <a:cs typeface="Times New Roman" panose="02020603050405020304" pitchFamily="18" charset="0"/>
              </a:rPr>
              <a:t>“Then Peter, </a:t>
            </a:r>
            <a:r>
              <a:rPr lang="en-US" b="1" dirty="0">
                <a:solidFill>
                  <a:srgbClr val="FFC000"/>
                </a:solidFill>
                <a:latin typeface="Times New Roman" panose="02020603050405020304" pitchFamily="18" charset="0"/>
                <a:cs typeface="Times New Roman" panose="02020603050405020304" pitchFamily="18" charset="0"/>
              </a:rPr>
              <a:t>filled</a:t>
            </a:r>
            <a:r>
              <a:rPr lang="en-US" dirty="0">
                <a:latin typeface="Times New Roman" panose="02020603050405020304" pitchFamily="18" charset="0"/>
                <a:cs typeface="Times New Roman" panose="02020603050405020304" pitchFamily="18" charset="0"/>
              </a:rPr>
              <a:t> with the Holy Spirit,”</a:t>
            </a: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r>
              <a:rPr lang="en-US" dirty="0">
                <a:solidFill>
                  <a:srgbClr val="FFC000"/>
                </a:solidFill>
                <a:latin typeface="Times New Roman" panose="02020603050405020304" pitchFamily="18" charset="0"/>
                <a:cs typeface="Times New Roman" panose="02020603050405020304" pitchFamily="18" charset="0"/>
              </a:rPr>
              <a:t>Filled = </a:t>
            </a:r>
            <a:r>
              <a:rPr lang="en-US" dirty="0">
                <a:latin typeface="Times New Roman" panose="02020603050405020304" pitchFamily="18" charset="0"/>
                <a:cs typeface="Times New Roman" panose="02020603050405020304" pitchFamily="18" charset="0"/>
              </a:rPr>
              <a:t>aorist, passive, participle</a:t>
            </a: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Filled</a:t>
            </a:r>
            <a:r>
              <a:rPr lang="en-US" dirty="0">
                <a:solidFill>
                  <a:srgbClr val="FFC000"/>
                </a:solidFill>
                <a:latin typeface="Times New Roman" panose="02020603050405020304" pitchFamily="18" charset="0"/>
                <a:cs typeface="Times New Roman" panose="02020603050405020304" pitchFamily="18" charset="0"/>
              </a:rPr>
              <a:t> = was being filled</a:t>
            </a:r>
          </a:p>
          <a:p>
            <a:pPr marL="0" indent="0" algn="ctr">
              <a:buNone/>
            </a:pPr>
            <a:endParaRPr lang="en-US" dirty="0">
              <a:solidFill>
                <a:srgbClr val="FFC000"/>
              </a:solidFill>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“Then Peter </a:t>
            </a:r>
            <a:r>
              <a:rPr lang="en-US" dirty="0">
                <a:solidFill>
                  <a:schemeClr val="accent4"/>
                </a:solidFill>
                <a:latin typeface="Times New Roman" panose="02020603050405020304" pitchFamily="18" charset="0"/>
                <a:cs typeface="Times New Roman" panose="02020603050405020304" pitchFamily="18" charset="0"/>
              </a:rPr>
              <a:t>was being filled </a:t>
            </a:r>
            <a:r>
              <a:rPr lang="en-US" dirty="0">
                <a:latin typeface="Times New Roman" panose="02020603050405020304" pitchFamily="18" charset="0"/>
                <a:cs typeface="Times New Roman" panose="02020603050405020304" pitchFamily="18" charset="0"/>
              </a:rPr>
              <a:t>with the Holy Spirit”</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5767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Be filled with the Holy Spirit</a:t>
            </a:r>
            <a:endParaRPr lang="en-US" sz="36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r>
              <a:rPr lang="en-US" sz="4000" dirty="0">
                <a:solidFill>
                  <a:schemeClr val="bg1">
                    <a:lumMod val="95000"/>
                  </a:schemeClr>
                </a:solidFill>
                <a:latin typeface="Times New Roman" panose="02020603050405020304" pitchFamily="18" charset="0"/>
                <a:cs typeface="Times New Roman" panose="02020603050405020304" pitchFamily="18" charset="0"/>
              </a:rPr>
              <a:t>Luke 12:11-12 </a:t>
            </a:r>
            <a:r>
              <a:rPr lang="en-US" sz="2400" dirty="0">
                <a:solidFill>
                  <a:schemeClr val="bg1">
                    <a:lumMod val="95000"/>
                  </a:schemeClr>
                </a:solidFill>
                <a:latin typeface="Times New Roman" panose="02020603050405020304" pitchFamily="18" charset="0"/>
                <a:cs typeface="Times New Roman" panose="02020603050405020304" pitchFamily="18" charset="0"/>
              </a:rPr>
              <a:t>(ESV)</a:t>
            </a:r>
          </a:p>
          <a:p>
            <a:pPr marL="0" indent="0" algn="ctr">
              <a:buNone/>
            </a:pPr>
            <a:r>
              <a:rPr lang="en-US" sz="2800" dirty="0">
                <a:solidFill>
                  <a:schemeClr val="bg1">
                    <a:lumMod val="95000"/>
                  </a:schemeClr>
                </a:solidFill>
              </a:rPr>
              <a:t>11</a:t>
            </a:r>
            <a:r>
              <a:rPr lang="en-US" sz="2800" dirty="0"/>
              <a:t>: “And when they bring you before the synagogues and the rulers and the authorities, </a:t>
            </a:r>
            <a:r>
              <a:rPr lang="en-US" sz="2800" dirty="0">
                <a:solidFill>
                  <a:schemeClr val="accent4">
                    <a:lumMod val="75000"/>
                  </a:schemeClr>
                </a:solidFill>
              </a:rPr>
              <a:t>do not be anxious </a:t>
            </a:r>
            <a:r>
              <a:rPr lang="en-US" sz="2800" dirty="0"/>
              <a:t>about how you should defend yourself or what you should say,”</a:t>
            </a:r>
          </a:p>
          <a:p>
            <a:pPr marL="0" indent="0" algn="ctr">
              <a:buNone/>
            </a:pPr>
            <a:endParaRPr lang="en-US" sz="2800" dirty="0"/>
          </a:p>
          <a:p>
            <a:pPr marL="0" indent="0" algn="ctr">
              <a:buNone/>
            </a:pPr>
            <a:r>
              <a:rPr lang="en-US" dirty="0">
                <a:solidFill>
                  <a:schemeClr val="bg1">
                    <a:lumMod val="95000"/>
                  </a:schemeClr>
                </a:solidFill>
              </a:rPr>
              <a:t>12: “</a:t>
            </a:r>
            <a:r>
              <a:rPr lang="en-US" sz="2800" dirty="0"/>
              <a:t>for </a:t>
            </a:r>
            <a:r>
              <a:rPr lang="en-US" sz="2800" dirty="0">
                <a:solidFill>
                  <a:schemeClr val="accent4">
                    <a:lumMod val="75000"/>
                  </a:schemeClr>
                </a:solidFill>
              </a:rPr>
              <a:t>the Holy Spirit will teach you </a:t>
            </a:r>
            <a:r>
              <a:rPr lang="en-US" sz="2800" dirty="0"/>
              <a:t>in that very hour what you ought to say.”</a:t>
            </a:r>
          </a:p>
          <a:p>
            <a:pPr marL="0" indent="0" algn="ctr">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4379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a:xfrm>
            <a:off x="0" y="365125"/>
            <a:ext cx="12191999" cy="1325563"/>
          </a:xfrm>
        </p:spPr>
        <p:txBody>
          <a:bodyPr>
            <a:normAutofit/>
          </a:bodyPr>
          <a:lstStyle/>
          <a:p>
            <a:pPr algn="ctr"/>
            <a:r>
              <a:rPr lang="en-US" sz="3200" dirty="0">
                <a:solidFill>
                  <a:schemeClr val="accent3"/>
                </a:solidFill>
                <a:latin typeface="Bookman Old Style" panose="02050604050505020204" pitchFamily="18" charset="0"/>
              </a:rPr>
              <a:t>1. Know that some will vehemently reject Jesus and take it out on you</a:t>
            </a:r>
            <a:endParaRPr lang="en-US" sz="32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r>
              <a:rPr lang="en-US" sz="3200" b="1" u="sng" dirty="0">
                <a:solidFill>
                  <a:schemeClr val="bg1"/>
                </a:solidFill>
                <a:latin typeface="Bookman Old Style" panose="02050604050505020204" pitchFamily="18" charset="0"/>
              </a:rPr>
              <a:t>Acts 17:5 </a:t>
            </a:r>
            <a:r>
              <a:rPr lang="en-US" sz="2000" i="1" dirty="0">
                <a:latin typeface="Bookman Old Style" panose="02050604050505020204" pitchFamily="18" charset="0"/>
              </a:rPr>
              <a:t>(ESV)</a:t>
            </a:r>
            <a:endParaRPr lang="en-US" sz="3600" dirty="0"/>
          </a:p>
          <a:p>
            <a:pPr marL="0" indent="0" algn="ctr">
              <a:buNone/>
            </a:pPr>
            <a:endParaRPr lang="en-US" dirty="0"/>
          </a:p>
          <a:p>
            <a:pPr marL="0" indent="0" algn="ctr">
              <a:buNone/>
            </a:pPr>
            <a:r>
              <a:rPr lang="en-US" sz="3200" dirty="0">
                <a:latin typeface="Times New Roman" panose="02020603050405020304" pitchFamily="18" charset="0"/>
                <a:cs typeface="Times New Roman" panose="02020603050405020304" pitchFamily="18" charset="0"/>
              </a:rPr>
              <a:t>“But the Jews were jealous, and taking some wicked men of the rabble, they formed a mob, set the city in an uproar, and </a:t>
            </a:r>
            <a:r>
              <a:rPr lang="en-US" sz="3200" dirty="0">
                <a:solidFill>
                  <a:srgbClr val="FFC000"/>
                </a:solidFill>
                <a:latin typeface="Times New Roman" panose="02020603050405020304" pitchFamily="18" charset="0"/>
                <a:cs typeface="Times New Roman" panose="02020603050405020304" pitchFamily="18" charset="0"/>
              </a:rPr>
              <a:t>attacked</a:t>
            </a:r>
            <a:r>
              <a:rPr lang="en-US" sz="3200" dirty="0">
                <a:latin typeface="Times New Roman" panose="02020603050405020304" pitchFamily="18" charset="0"/>
                <a:cs typeface="Times New Roman" panose="02020603050405020304" pitchFamily="18" charset="0"/>
              </a:rPr>
              <a:t> the house of Jason, seeking to bring them out to the crowd.”</a:t>
            </a:r>
          </a:p>
          <a:p>
            <a:pPr marL="0" indent="0" algn="ctr">
              <a:buNone/>
            </a:pPr>
            <a:endParaRPr lang="en-US" sz="3200" i="1" dirty="0">
              <a:latin typeface="Times New Roman" panose="02020603050405020304" pitchFamily="18" charset="0"/>
              <a:cs typeface="Times New Roman" panose="02020603050405020304" pitchFamily="18" charset="0"/>
            </a:endParaRPr>
          </a:p>
          <a:p>
            <a:pPr marL="0" indent="0" algn="ctr">
              <a:buNone/>
            </a:pPr>
            <a:r>
              <a:rPr lang="en-US" sz="3200" i="1" dirty="0">
                <a:solidFill>
                  <a:srgbClr val="FFC000"/>
                </a:solidFill>
                <a:latin typeface="Times New Roman" panose="02020603050405020304" pitchFamily="18" charset="0"/>
                <a:cs typeface="Times New Roman" panose="02020603050405020304" pitchFamily="18" charset="0"/>
              </a:rPr>
              <a:t>Attacked</a:t>
            </a:r>
            <a:r>
              <a:rPr lang="en-US" sz="3200" i="1" dirty="0">
                <a:latin typeface="Times New Roman" panose="02020603050405020304" pitchFamily="18" charset="0"/>
                <a:cs typeface="Times New Roman" panose="02020603050405020304" pitchFamily="18" charset="0"/>
              </a:rPr>
              <a:t> </a:t>
            </a:r>
            <a:r>
              <a:rPr lang="en-US" sz="2000" i="1" dirty="0">
                <a:solidFill>
                  <a:schemeClr val="bg1"/>
                </a:solidFill>
                <a:latin typeface="Times New Roman" panose="02020603050405020304" pitchFamily="18" charset="0"/>
                <a:cs typeface="Times New Roman" panose="02020603050405020304" pitchFamily="18" charset="0"/>
              </a:rPr>
              <a:t>(Acts 17:5)= </a:t>
            </a:r>
            <a:r>
              <a:rPr lang="en-US" sz="3200" i="1" dirty="0">
                <a:latin typeface="Times New Roman" panose="02020603050405020304" pitchFamily="18" charset="0"/>
                <a:cs typeface="Times New Roman" panose="02020603050405020304" pitchFamily="18" charset="0"/>
              </a:rPr>
              <a:t>same word in Greek as “</a:t>
            </a:r>
            <a:r>
              <a:rPr lang="en-US" sz="3200" i="1" dirty="0">
                <a:solidFill>
                  <a:srgbClr val="FFC000"/>
                </a:solidFill>
                <a:latin typeface="Times New Roman" panose="02020603050405020304" pitchFamily="18" charset="0"/>
                <a:cs typeface="Times New Roman" panose="02020603050405020304" pitchFamily="18" charset="0"/>
              </a:rPr>
              <a:t>came upon</a:t>
            </a:r>
            <a:r>
              <a:rPr lang="en-US" sz="3200" i="1"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a:t>
            </a:r>
            <a:r>
              <a:rPr lang="en-US" sz="2000" i="1" dirty="0">
                <a:solidFill>
                  <a:schemeClr val="bg1"/>
                </a:solidFill>
                <a:latin typeface="Times New Roman" panose="02020603050405020304" pitchFamily="18" charset="0"/>
                <a:cs typeface="Times New Roman" panose="02020603050405020304" pitchFamily="18" charset="0"/>
              </a:rPr>
              <a:t>Acts 4:1</a:t>
            </a:r>
            <a:r>
              <a:rPr lang="en-US" sz="2000" i="1" dirty="0">
                <a:latin typeface="Times New Roman" panose="02020603050405020304" pitchFamily="18" charset="0"/>
                <a:cs typeface="Times New Roman" panose="02020603050405020304" pitchFamily="18" charset="0"/>
              </a:rPr>
              <a:t>)</a:t>
            </a:r>
            <a:endParaRPr lang="en-US"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253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When witnessing for Jesus amidst opposition:</a:t>
            </a:r>
            <a:endParaRPr lang="en-US" sz="36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514350" indent="-514350" algn="ctr">
              <a:buAutoNum type="arabicPeriod"/>
            </a:pPr>
            <a:r>
              <a:rPr lang="en-US" sz="2400" i="1" dirty="0">
                <a:latin typeface="Times New Roman" panose="02020603050405020304" pitchFamily="18" charset="0"/>
                <a:cs typeface="Times New Roman" panose="02020603050405020304" pitchFamily="18" charset="0"/>
              </a:rPr>
              <a:t>Know that some will </a:t>
            </a:r>
            <a:r>
              <a:rPr lang="en-US" sz="2400" i="1" u="sng" dirty="0">
                <a:latin typeface="Times New Roman" panose="02020603050405020304" pitchFamily="18" charset="0"/>
                <a:cs typeface="Times New Roman" panose="02020603050405020304" pitchFamily="18" charset="0"/>
              </a:rPr>
              <a:t>vehemently</a:t>
            </a:r>
            <a:r>
              <a:rPr lang="en-US" sz="2400" i="1" dirty="0">
                <a:latin typeface="Times New Roman" panose="02020603050405020304" pitchFamily="18" charset="0"/>
                <a:cs typeface="Times New Roman" panose="02020603050405020304" pitchFamily="18" charset="0"/>
              </a:rPr>
              <a:t> </a:t>
            </a:r>
            <a:r>
              <a:rPr lang="en-US" sz="2400" i="1" u="sng" dirty="0">
                <a:latin typeface="Times New Roman" panose="02020603050405020304" pitchFamily="18" charset="0"/>
                <a:cs typeface="Times New Roman" panose="02020603050405020304" pitchFamily="18" charset="0"/>
              </a:rPr>
              <a:t>reject</a:t>
            </a:r>
            <a:r>
              <a:rPr lang="en-US" sz="2400" i="1" dirty="0">
                <a:latin typeface="Times New Roman" panose="02020603050405020304" pitchFamily="18" charset="0"/>
                <a:cs typeface="Times New Roman" panose="02020603050405020304" pitchFamily="18" charset="0"/>
              </a:rPr>
              <a:t> Jesus and take it </a:t>
            </a:r>
            <a:r>
              <a:rPr lang="en-US" sz="2400" i="1" u="sng" dirty="0">
                <a:latin typeface="Times New Roman" panose="02020603050405020304" pitchFamily="18" charset="0"/>
                <a:cs typeface="Times New Roman" panose="02020603050405020304" pitchFamily="18" charset="0"/>
              </a:rPr>
              <a:t>out</a:t>
            </a:r>
            <a:r>
              <a:rPr lang="en-US" sz="2400" i="1" dirty="0">
                <a:latin typeface="Times New Roman" panose="02020603050405020304" pitchFamily="18" charset="0"/>
                <a:cs typeface="Times New Roman" panose="02020603050405020304" pitchFamily="18" charset="0"/>
              </a:rPr>
              <a:t> on </a:t>
            </a:r>
            <a:r>
              <a:rPr lang="en-US" sz="2400" i="1" u="sng" dirty="0">
                <a:latin typeface="Times New Roman" panose="02020603050405020304" pitchFamily="18" charset="0"/>
                <a:cs typeface="Times New Roman" panose="02020603050405020304" pitchFamily="18" charset="0"/>
              </a:rPr>
              <a:t>you.</a:t>
            </a:r>
          </a:p>
          <a:p>
            <a:pPr marL="0" indent="0" algn="ctr">
              <a:buNone/>
            </a:pPr>
            <a:r>
              <a:rPr lang="en-US" sz="2400" i="1" dirty="0">
                <a:latin typeface="Times New Roman" panose="02020603050405020304" pitchFamily="18" charset="0"/>
                <a:cs typeface="Times New Roman" panose="02020603050405020304" pitchFamily="18" charset="0"/>
              </a:rPr>
              <a:t>2. Know that others will </a:t>
            </a:r>
            <a:r>
              <a:rPr lang="en-US" sz="2400" i="1" u="sng" dirty="0">
                <a:latin typeface="Times New Roman" panose="02020603050405020304" pitchFamily="18" charset="0"/>
                <a:cs typeface="Times New Roman" panose="02020603050405020304" pitchFamily="18" charset="0"/>
              </a:rPr>
              <a:t>accept</a:t>
            </a:r>
            <a:r>
              <a:rPr lang="en-US" sz="2400" i="1" dirty="0">
                <a:latin typeface="Times New Roman" panose="02020603050405020304" pitchFamily="18" charset="0"/>
                <a:cs typeface="Times New Roman" panose="02020603050405020304" pitchFamily="18" charset="0"/>
              </a:rPr>
              <a:t> Jesus and will be </a:t>
            </a:r>
            <a:r>
              <a:rPr lang="en-US" sz="2400" i="1" u="sng" dirty="0">
                <a:latin typeface="Times New Roman" panose="02020603050405020304" pitchFamily="18" charset="0"/>
                <a:cs typeface="Times New Roman" panose="02020603050405020304" pitchFamily="18" charset="0"/>
              </a:rPr>
              <a:t>for</a:t>
            </a:r>
            <a:r>
              <a:rPr lang="en-US" sz="2400" i="1" dirty="0">
                <a:latin typeface="Times New Roman" panose="02020603050405020304" pitchFamily="18" charset="0"/>
                <a:cs typeface="Times New Roman" panose="02020603050405020304" pitchFamily="18" charset="0"/>
              </a:rPr>
              <a:t> you!</a:t>
            </a:r>
          </a:p>
          <a:p>
            <a:pPr marL="0" indent="0" algn="ctr">
              <a:buNone/>
            </a:pPr>
            <a:r>
              <a:rPr lang="en-US" sz="2400" i="1" dirty="0">
                <a:latin typeface="Times New Roman" panose="02020603050405020304" pitchFamily="18" charset="0"/>
                <a:cs typeface="Times New Roman" panose="02020603050405020304" pitchFamily="18" charset="0"/>
              </a:rPr>
              <a:t>3. Be </a:t>
            </a:r>
            <a:r>
              <a:rPr lang="en-US" sz="2400" i="1" u="sng" dirty="0">
                <a:latin typeface="Times New Roman" panose="02020603050405020304" pitchFamily="18" charset="0"/>
                <a:cs typeface="Times New Roman" panose="02020603050405020304" pitchFamily="18" charset="0"/>
              </a:rPr>
              <a:t>ready</a:t>
            </a:r>
            <a:r>
              <a:rPr lang="en-US" sz="2400" i="1" dirty="0">
                <a:latin typeface="Times New Roman" panose="02020603050405020304" pitchFamily="18" charset="0"/>
                <a:cs typeface="Times New Roman" panose="02020603050405020304" pitchFamily="18" charset="0"/>
              </a:rPr>
              <a:t> to give a </a:t>
            </a:r>
            <a:r>
              <a:rPr lang="en-US" sz="2400" i="1" u="sng" dirty="0">
                <a:latin typeface="Times New Roman" panose="02020603050405020304" pitchFamily="18" charset="0"/>
                <a:cs typeface="Times New Roman" panose="02020603050405020304" pitchFamily="18" charset="0"/>
              </a:rPr>
              <a:t>defense</a:t>
            </a:r>
            <a:r>
              <a:rPr lang="en-US" sz="2400" i="1" dirty="0">
                <a:latin typeface="Times New Roman" panose="02020603050405020304" pitchFamily="18" charset="0"/>
                <a:cs typeface="Times New Roman" panose="02020603050405020304" pitchFamily="18" charset="0"/>
              </a:rPr>
              <a:t>.</a:t>
            </a:r>
          </a:p>
          <a:p>
            <a:pPr marL="0" indent="0" algn="ctr">
              <a:buNone/>
            </a:pPr>
            <a:r>
              <a:rPr lang="en-US" sz="2400" i="1" dirty="0">
                <a:latin typeface="Times New Roman" panose="02020603050405020304" pitchFamily="18" charset="0"/>
                <a:cs typeface="Times New Roman" panose="02020603050405020304" pitchFamily="18" charset="0"/>
              </a:rPr>
              <a:t>4. Be </a:t>
            </a:r>
            <a:r>
              <a:rPr lang="en-US" sz="2400" i="1" u="sng" dirty="0">
                <a:latin typeface="Times New Roman" panose="02020603050405020304" pitchFamily="18" charset="0"/>
                <a:cs typeface="Times New Roman" panose="02020603050405020304" pitchFamily="18" charset="0"/>
              </a:rPr>
              <a:t>filled</a:t>
            </a:r>
            <a:r>
              <a:rPr lang="en-US" sz="2400" i="1" dirty="0">
                <a:latin typeface="Times New Roman" panose="02020603050405020304" pitchFamily="18" charset="0"/>
                <a:cs typeface="Times New Roman" panose="02020603050405020304" pitchFamily="18" charset="0"/>
              </a:rPr>
              <a:t> with the </a:t>
            </a:r>
            <a:r>
              <a:rPr lang="en-US" sz="2400" i="1" u="sng" dirty="0">
                <a:latin typeface="Times New Roman" panose="02020603050405020304" pitchFamily="18" charset="0"/>
                <a:cs typeface="Times New Roman" panose="02020603050405020304" pitchFamily="18" charset="0"/>
              </a:rPr>
              <a:t>Holy</a:t>
            </a:r>
            <a:r>
              <a:rPr lang="en-US" sz="2400" i="1" dirty="0">
                <a:latin typeface="Times New Roman" panose="02020603050405020304" pitchFamily="18" charset="0"/>
                <a:cs typeface="Times New Roman" panose="02020603050405020304" pitchFamily="18" charset="0"/>
              </a:rPr>
              <a:t> </a:t>
            </a:r>
            <a:r>
              <a:rPr lang="en-US" sz="2400" i="1" u="sng" dirty="0">
                <a:latin typeface="Times New Roman" panose="02020603050405020304" pitchFamily="18" charset="0"/>
                <a:cs typeface="Times New Roman" panose="02020603050405020304" pitchFamily="18" charset="0"/>
              </a:rPr>
              <a:t>Spirit</a:t>
            </a:r>
          </a:p>
          <a:p>
            <a:pPr marL="0" indent="0" algn="ctr">
              <a:buNone/>
            </a:pPr>
            <a:r>
              <a:rPr lang="en-US" sz="3200" dirty="0">
                <a:latin typeface="Times New Roman" panose="02020603050405020304" pitchFamily="18" charset="0"/>
                <a:cs typeface="Times New Roman" panose="02020603050405020304" pitchFamily="18" charset="0"/>
              </a:rPr>
              <a:t>5. Be </a:t>
            </a:r>
            <a:r>
              <a:rPr lang="en-US" sz="3200" u="sng" dirty="0">
                <a:solidFill>
                  <a:schemeClr val="accent4">
                    <a:lumMod val="60000"/>
                    <a:lumOff val="40000"/>
                  </a:schemeClr>
                </a:solidFill>
                <a:latin typeface="Times New Roman" panose="02020603050405020304" pitchFamily="18" charset="0"/>
                <a:cs typeface="Times New Roman" panose="02020603050405020304" pitchFamily="18" charset="0"/>
              </a:rPr>
              <a:t>respectful.</a:t>
            </a:r>
          </a:p>
        </p:txBody>
      </p:sp>
    </p:spTree>
    <p:extLst>
      <p:ext uri="{BB962C8B-B14F-4D97-AF65-F5344CB8AC3E}">
        <p14:creationId xmlns:p14="http://schemas.microsoft.com/office/powerpoint/2010/main" val="72748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When witnessing for Jesus amidst opposition:</a:t>
            </a:r>
            <a:endParaRPr lang="en-US" sz="36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514350" indent="-514350" algn="ctr">
              <a:buAutoNum type="arabicPeriod"/>
            </a:pPr>
            <a:r>
              <a:rPr lang="en-US" sz="2400" i="1" dirty="0">
                <a:latin typeface="Times New Roman" panose="02020603050405020304" pitchFamily="18" charset="0"/>
                <a:cs typeface="Times New Roman" panose="02020603050405020304" pitchFamily="18" charset="0"/>
              </a:rPr>
              <a:t>Know that some will </a:t>
            </a:r>
            <a:r>
              <a:rPr lang="en-US" sz="2400" i="1" u="sng" dirty="0">
                <a:latin typeface="Times New Roman" panose="02020603050405020304" pitchFamily="18" charset="0"/>
                <a:cs typeface="Times New Roman" panose="02020603050405020304" pitchFamily="18" charset="0"/>
              </a:rPr>
              <a:t>vehemently</a:t>
            </a:r>
            <a:r>
              <a:rPr lang="en-US" sz="2400" i="1" dirty="0">
                <a:latin typeface="Times New Roman" panose="02020603050405020304" pitchFamily="18" charset="0"/>
                <a:cs typeface="Times New Roman" panose="02020603050405020304" pitchFamily="18" charset="0"/>
              </a:rPr>
              <a:t> </a:t>
            </a:r>
            <a:r>
              <a:rPr lang="en-US" sz="2400" i="1" u="sng" dirty="0">
                <a:latin typeface="Times New Roman" panose="02020603050405020304" pitchFamily="18" charset="0"/>
                <a:cs typeface="Times New Roman" panose="02020603050405020304" pitchFamily="18" charset="0"/>
              </a:rPr>
              <a:t>reject</a:t>
            </a:r>
            <a:r>
              <a:rPr lang="en-US" sz="2400" i="1" dirty="0">
                <a:latin typeface="Times New Roman" panose="02020603050405020304" pitchFamily="18" charset="0"/>
                <a:cs typeface="Times New Roman" panose="02020603050405020304" pitchFamily="18" charset="0"/>
              </a:rPr>
              <a:t> Jesus and take it </a:t>
            </a:r>
            <a:r>
              <a:rPr lang="en-US" sz="2400" i="1" u="sng" dirty="0">
                <a:latin typeface="Times New Roman" panose="02020603050405020304" pitchFamily="18" charset="0"/>
                <a:cs typeface="Times New Roman" panose="02020603050405020304" pitchFamily="18" charset="0"/>
              </a:rPr>
              <a:t>out</a:t>
            </a:r>
            <a:r>
              <a:rPr lang="en-US" sz="2400" i="1" dirty="0">
                <a:latin typeface="Times New Roman" panose="02020603050405020304" pitchFamily="18" charset="0"/>
                <a:cs typeface="Times New Roman" panose="02020603050405020304" pitchFamily="18" charset="0"/>
              </a:rPr>
              <a:t> on </a:t>
            </a:r>
            <a:r>
              <a:rPr lang="en-US" sz="2400" i="1" u="sng" dirty="0">
                <a:latin typeface="Times New Roman" panose="02020603050405020304" pitchFamily="18" charset="0"/>
                <a:cs typeface="Times New Roman" panose="02020603050405020304" pitchFamily="18" charset="0"/>
              </a:rPr>
              <a:t>you.</a:t>
            </a:r>
          </a:p>
          <a:p>
            <a:pPr marL="0" indent="0" algn="ctr">
              <a:buNone/>
            </a:pPr>
            <a:r>
              <a:rPr lang="en-US" sz="2400" i="1" dirty="0">
                <a:latin typeface="Times New Roman" panose="02020603050405020304" pitchFamily="18" charset="0"/>
                <a:cs typeface="Times New Roman" panose="02020603050405020304" pitchFamily="18" charset="0"/>
              </a:rPr>
              <a:t>2. Know that others will </a:t>
            </a:r>
            <a:r>
              <a:rPr lang="en-US" sz="2400" i="1" u="sng" dirty="0">
                <a:latin typeface="Times New Roman" panose="02020603050405020304" pitchFamily="18" charset="0"/>
                <a:cs typeface="Times New Roman" panose="02020603050405020304" pitchFamily="18" charset="0"/>
              </a:rPr>
              <a:t>accept</a:t>
            </a:r>
            <a:r>
              <a:rPr lang="en-US" sz="2400" i="1" dirty="0">
                <a:latin typeface="Times New Roman" panose="02020603050405020304" pitchFamily="18" charset="0"/>
                <a:cs typeface="Times New Roman" panose="02020603050405020304" pitchFamily="18" charset="0"/>
              </a:rPr>
              <a:t> Jesus and will be </a:t>
            </a:r>
            <a:r>
              <a:rPr lang="en-US" sz="2400" i="1" u="sng" dirty="0">
                <a:latin typeface="Times New Roman" panose="02020603050405020304" pitchFamily="18" charset="0"/>
                <a:cs typeface="Times New Roman" panose="02020603050405020304" pitchFamily="18" charset="0"/>
              </a:rPr>
              <a:t>for</a:t>
            </a:r>
            <a:r>
              <a:rPr lang="en-US" sz="2400" i="1" dirty="0">
                <a:latin typeface="Times New Roman" panose="02020603050405020304" pitchFamily="18" charset="0"/>
                <a:cs typeface="Times New Roman" panose="02020603050405020304" pitchFamily="18" charset="0"/>
              </a:rPr>
              <a:t> you!</a:t>
            </a:r>
          </a:p>
          <a:p>
            <a:pPr marL="0" indent="0" algn="ctr">
              <a:buNone/>
            </a:pPr>
            <a:r>
              <a:rPr lang="en-US" sz="2400" i="1" dirty="0">
                <a:latin typeface="Times New Roman" panose="02020603050405020304" pitchFamily="18" charset="0"/>
                <a:cs typeface="Times New Roman" panose="02020603050405020304" pitchFamily="18" charset="0"/>
              </a:rPr>
              <a:t>3. Be </a:t>
            </a:r>
            <a:r>
              <a:rPr lang="en-US" sz="2400" i="1" u="sng" dirty="0">
                <a:latin typeface="Times New Roman" panose="02020603050405020304" pitchFamily="18" charset="0"/>
                <a:cs typeface="Times New Roman" panose="02020603050405020304" pitchFamily="18" charset="0"/>
              </a:rPr>
              <a:t>ready</a:t>
            </a:r>
            <a:r>
              <a:rPr lang="en-US" sz="2400" i="1" dirty="0">
                <a:latin typeface="Times New Roman" panose="02020603050405020304" pitchFamily="18" charset="0"/>
                <a:cs typeface="Times New Roman" panose="02020603050405020304" pitchFamily="18" charset="0"/>
              </a:rPr>
              <a:t> to give a </a:t>
            </a:r>
            <a:r>
              <a:rPr lang="en-US" sz="2400" i="1" u="sng" dirty="0">
                <a:latin typeface="Times New Roman" panose="02020603050405020304" pitchFamily="18" charset="0"/>
                <a:cs typeface="Times New Roman" panose="02020603050405020304" pitchFamily="18" charset="0"/>
              </a:rPr>
              <a:t>defense</a:t>
            </a:r>
            <a:r>
              <a:rPr lang="en-US" sz="2400" i="1" dirty="0">
                <a:latin typeface="Times New Roman" panose="02020603050405020304" pitchFamily="18" charset="0"/>
                <a:cs typeface="Times New Roman" panose="02020603050405020304" pitchFamily="18" charset="0"/>
              </a:rPr>
              <a:t>.</a:t>
            </a:r>
          </a:p>
          <a:p>
            <a:pPr marL="0" indent="0" algn="ctr">
              <a:buNone/>
            </a:pPr>
            <a:r>
              <a:rPr lang="en-US" sz="2400" i="1" dirty="0">
                <a:latin typeface="Times New Roman" panose="02020603050405020304" pitchFamily="18" charset="0"/>
                <a:cs typeface="Times New Roman" panose="02020603050405020304" pitchFamily="18" charset="0"/>
              </a:rPr>
              <a:t>4. Be </a:t>
            </a:r>
            <a:r>
              <a:rPr lang="en-US" sz="2400" i="1" u="sng" dirty="0">
                <a:latin typeface="Times New Roman" panose="02020603050405020304" pitchFamily="18" charset="0"/>
                <a:cs typeface="Times New Roman" panose="02020603050405020304" pitchFamily="18" charset="0"/>
              </a:rPr>
              <a:t>filled</a:t>
            </a:r>
            <a:r>
              <a:rPr lang="en-US" sz="2400" i="1" dirty="0">
                <a:latin typeface="Times New Roman" panose="02020603050405020304" pitchFamily="18" charset="0"/>
                <a:cs typeface="Times New Roman" panose="02020603050405020304" pitchFamily="18" charset="0"/>
              </a:rPr>
              <a:t> with the </a:t>
            </a:r>
            <a:r>
              <a:rPr lang="en-US" sz="2400" i="1" u="sng" dirty="0">
                <a:latin typeface="Times New Roman" panose="02020603050405020304" pitchFamily="18" charset="0"/>
                <a:cs typeface="Times New Roman" panose="02020603050405020304" pitchFamily="18" charset="0"/>
              </a:rPr>
              <a:t>Holy</a:t>
            </a:r>
            <a:r>
              <a:rPr lang="en-US" sz="2400" i="1" dirty="0">
                <a:latin typeface="Times New Roman" panose="02020603050405020304" pitchFamily="18" charset="0"/>
                <a:cs typeface="Times New Roman" panose="02020603050405020304" pitchFamily="18" charset="0"/>
              </a:rPr>
              <a:t> </a:t>
            </a:r>
            <a:r>
              <a:rPr lang="en-US" sz="2400" i="1" u="sng" dirty="0">
                <a:latin typeface="Times New Roman" panose="02020603050405020304" pitchFamily="18" charset="0"/>
                <a:cs typeface="Times New Roman" panose="02020603050405020304" pitchFamily="18" charset="0"/>
              </a:rPr>
              <a:t>Spirit.</a:t>
            </a:r>
          </a:p>
          <a:p>
            <a:pPr marL="0" indent="0" algn="ctr">
              <a:buNone/>
            </a:pPr>
            <a:r>
              <a:rPr lang="en-US" sz="2400" dirty="0">
                <a:latin typeface="Times New Roman" panose="02020603050405020304" pitchFamily="18" charset="0"/>
                <a:cs typeface="Times New Roman" panose="02020603050405020304" pitchFamily="18" charset="0"/>
              </a:rPr>
              <a:t>5. Be </a:t>
            </a:r>
            <a:r>
              <a:rPr lang="en-US" sz="2400" u="sng" dirty="0">
                <a:latin typeface="Times New Roman" panose="02020603050405020304" pitchFamily="18" charset="0"/>
                <a:cs typeface="Times New Roman" panose="02020603050405020304" pitchFamily="18" charset="0"/>
              </a:rPr>
              <a:t>respectful.</a:t>
            </a:r>
          </a:p>
          <a:p>
            <a:pPr marL="0" indent="0" algn="ctr">
              <a:buNone/>
            </a:pPr>
            <a:r>
              <a:rPr lang="en-US" sz="3200" dirty="0">
                <a:latin typeface="Times New Roman" panose="02020603050405020304" pitchFamily="18" charset="0"/>
                <a:cs typeface="Times New Roman" panose="02020603050405020304" pitchFamily="18" charset="0"/>
              </a:rPr>
              <a:t>6. Find common </a:t>
            </a:r>
            <a:r>
              <a:rPr lang="en-US" sz="3200" u="sng" dirty="0">
                <a:solidFill>
                  <a:schemeClr val="accent4">
                    <a:lumMod val="75000"/>
                  </a:schemeClr>
                </a:solidFill>
                <a:latin typeface="Times New Roman" panose="02020603050405020304" pitchFamily="18" charset="0"/>
                <a:cs typeface="Times New Roman" panose="02020603050405020304" pitchFamily="18" charset="0"/>
              </a:rPr>
              <a:t>ground</a:t>
            </a:r>
            <a:r>
              <a:rPr lang="en-US" sz="3200" dirty="0">
                <a:latin typeface="Times New Roman" panose="02020603050405020304" pitchFamily="18" charset="0"/>
                <a:cs typeface="Times New Roman" panose="02020603050405020304" pitchFamily="18" charset="0"/>
              </a:rPr>
              <a:t> with God’s common </a:t>
            </a:r>
            <a:r>
              <a:rPr lang="en-US" sz="3200" u="sng" dirty="0">
                <a:solidFill>
                  <a:schemeClr val="accent4">
                    <a:lumMod val="75000"/>
                  </a:schemeClr>
                </a:solidFill>
                <a:latin typeface="Times New Roman" panose="02020603050405020304" pitchFamily="18" charset="0"/>
                <a:cs typeface="Times New Roman" panose="02020603050405020304" pitchFamily="18" charset="0"/>
              </a:rPr>
              <a:t>grace</a:t>
            </a:r>
            <a:r>
              <a:rPr lang="en-US" sz="32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(Be gentle)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959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When witnessing for Jesus amidst opposition:</a:t>
            </a:r>
            <a:endParaRPr lang="en-US" sz="36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514350" indent="-514350" algn="ctr">
              <a:buAutoNum type="arabicPeriod"/>
            </a:pPr>
            <a:r>
              <a:rPr lang="en-US" sz="2400" i="1" dirty="0">
                <a:latin typeface="Times New Roman" panose="02020603050405020304" pitchFamily="18" charset="0"/>
                <a:cs typeface="Times New Roman" panose="02020603050405020304" pitchFamily="18" charset="0"/>
              </a:rPr>
              <a:t>Know that some will </a:t>
            </a:r>
            <a:r>
              <a:rPr lang="en-US" sz="2400" i="1" u="sng" dirty="0">
                <a:latin typeface="Times New Roman" panose="02020603050405020304" pitchFamily="18" charset="0"/>
                <a:cs typeface="Times New Roman" panose="02020603050405020304" pitchFamily="18" charset="0"/>
              </a:rPr>
              <a:t>vehemently</a:t>
            </a:r>
            <a:r>
              <a:rPr lang="en-US" sz="2400" i="1" dirty="0">
                <a:latin typeface="Times New Roman" panose="02020603050405020304" pitchFamily="18" charset="0"/>
                <a:cs typeface="Times New Roman" panose="02020603050405020304" pitchFamily="18" charset="0"/>
              </a:rPr>
              <a:t> </a:t>
            </a:r>
            <a:r>
              <a:rPr lang="en-US" sz="2400" i="1" u="sng" dirty="0">
                <a:latin typeface="Times New Roman" panose="02020603050405020304" pitchFamily="18" charset="0"/>
                <a:cs typeface="Times New Roman" panose="02020603050405020304" pitchFamily="18" charset="0"/>
              </a:rPr>
              <a:t>reject</a:t>
            </a:r>
            <a:r>
              <a:rPr lang="en-US" sz="2400" i="1" dirty="0">
                <a:latin typeface="Times New Roman" panose="02020603050405020304" pitchFamily="18" charset="0"/>
                <a:cs typeface="Times New Roman" panose="02020603050405020304" pitchFamily="18" charset="0"/>
              </a:rPr>
              <a:t> Jesus and take it </a:t>
            </a:r>
            <a:r>
              <a:rPr lang="en-US" sz="2400" i="1" u="sng" dirty="0">
                <a:latin typeface="Times New Roman" panose="02020603050405020304" pitchFamily="18" charset="0"/>
                <a:cs typeface="Times New Roman" panose="02020603050405020304" pitchFamily="18" charset="0"/>
              </a:rPr>
              <a:t>out</a:t>
            </a:r>
            <a:r>
              <a:rPr lang="en-US" sz="2400" i="1" dirty="0">
                <a:latin typeface="Times New Roman" panose="02020603050405020304" pitchFamily="18" charset="0"/>
                <a:cs typeface="Times New Roman" panose="02020603050405020304" pitchFamily="18" charset="0"/>
              </a:rPr>
              <a:t> on </a:t>
            </a:r>
            <a:r>
              <a:rPr lang="en-US" sz="2400" i="1" u="sng" dirty="0">
                <a:latin typeface="Times New Roman" panose="02020603050405020304" pitchFamily="18" charset="0"/>
                <a:cs typeface="Times New Roman" panose="02020603050405020304" pitchFamily="18" charset="0"/>
              </a:rPr>
              <a:t>you.</a:t>
            </a:r>
          </a:p>
          <a:p>
            <a:pPr marL="0" indent="0" algn="ctr">
              <a:buNone/>
            </a:pPr>
            <a:r>
              <a:rPr lang="en-US" sz="2400" i="1" dirty="0">
                <a:latin typeface="Times New Roman" panose="02020603050405020304" pitchFamily="18" charset="0"/>
                <a:cs typeface="Times New Roman" panose="02020603050405020304" pitchFamily="18" charset="0"/>
              </a:rPr>
              <a:t>2. Know that others will </a:t>
            </a:r>
            <a:r>
              <a:rPr lang="en-US" sz="2400" i="1" u="sng" dirty="0">
                <a:latin typeface="Times New Roman" panose="02020603050405020304" pitchFamily="18" charset="0"/>
                <a:cs typeface="Times New Roman" panose="02020603050405020304" pitchFamily="18" charset="0"/>
              </a:rPr>
              <a:t>accept</a:t>
            </a:r>
            <a:r>
              <a:rPr lang="en-US" sz="2400" i="1" dirty="0">
                <a:latin typeface="Times New Roman" panose="02020603050405020304" pitchFamily="18" charset="0"/>
                <a:cs typeface="Times New Roman" panose="02020603050405020304" pitchFamily="18" charset="0"/>
              </a:rPr>
              <a:t> Jesus and will be </a:t>
            </a:r>
            <a:r>
              <a:rPr lang="en-US" sz="2400" i="1" u="sng" dirty="0">
                <a:latin typeface="Times New Roman" panose="02020603050405020304" pitchFamily="18" charset="0"/>
                <a:cs typeface="Times New Roman" panose="02020603050405020304" pitchFamily="18" charset="0"/>
              </a:rPr>
              <a:t>for</a:t>
            </a:r>
            <a:r>
              <a:rPr lang="en-US" sz="2400" i="1" dirty="0">
                <a:latin typeface="Times New Roman" panose="02020603050405020304" pitchFamily="18" charset="0"/>
                <a:cs typeface="Times New Roman" panose="02020603050405020304" pitchFamily="18" charset="0"/>
              </a:rPr>
              <a:t> you!</a:t>
            </a:r>
          </a:p>
          <a:p>
            <a:pPr marL="0" indent="0" algn="ctr">
              <a:buNone/>
            </a:pPr>
            <a:r>
              <a:rPr lang="en-US" sz="2400" i="1" dirty="0">
                <a:latin typeface="Times New Roman" panose="02020603050405020304" pitchFamily="18" charset="0"/>
                <a:cs typeface="Times New Roman" panose="02020603050405020304" pitchFamily="18" charset="0"/>
              </a:rPr>
              <a:t>3. Be </a:t>
            </a:r>
            <a:r>
              <a:rPr lang="en-US" sz="2400" i="1" u="sng" dirty="0">
                <a:latin typeface="Times New Roman" panose="02020603050405020304" pitchFamily="18" charset="0"/>
                <a:cs typeface="Times New Roman" panose="02020603050405020304" pitchFamily="18" charset="0"/>
              </a:rPr>
              <a:t>ready</a:t>
            </a:r>
            <a:r>
              <a:rPr lang="en-US" sz="2400" i="1" dirty="0">
                <a:latin typeface="Times New Roman" panose="02020603050405020304" pitchFamily="18" charset="0"/>
                <a:cs typeface="Times New Roman" panose="02020603050405020304" pitchFamily="18" charset="0"/>
              </a:rPr>
              <a:t> to give a </a:t>
            </a:r>
            <a:r>
              <a:rPr lang="en-US" sz="2400" i="1" u="sng" dirty="0">
                <a:latin typeface="Times New Roman" panose="02020603050405020304" pitchFamily="18" charset="0"/>
                <a:cs typeface="Times New Roman" panose="02020603050405020304" pitchFamily="18" charset="0"/>
              </a:rPr>
              <a:t>defense</a:t>
            </a:r>
            <a:r>
              <a:rPr lang="en-US" sz="2400" i="1" dirty="0">
                <a:latin typeface="Times New Roman" panose="02020603050405020304" pitchFamily="18" charset="0"/>
                <a:cs typeface="Times New Roman" panose="02020603050405020304" pitchFamily="18" charset="0"/>
              </a:rPr>
              <a:t>.</a:t>
            </a:r>
          </a:p>
          <a:p>
            <a:pPr marL="0" indent="0" algn="ctr">
              <a:buNone/>
            </a:pPr>
            <a:r>
              <a:rPr lang="en-US" sz="2400" i="1" dirty="0">
                <a:latin typeface="Times New Roman" panose="02020603050405020304" pitchFamily="18" charset="0"/>
                <a:cs typeface="Times New Roman" panose="02020603050405020304" pitchFamily="18" charset="0"/>
              </a:rPr>
              <a:t>4. Be </a:t>
            </a:r>
            <a:r>
              <a:rPr lang="en-US" sz="2400" i="1" u="sng" dirty="0">
                <a:latin typeface="Times New Roman" panose="02020603050405020304" pitchFamily="18" charset="0"/>
                <a:cs typeface="Times New Roman" panose="02020603050405020304" pitchFamily="18" charset="0"/>
              </a:rPr>
              <a:t>filled</a:t>
            </a:r>
            <a:r>
              <a:rPr lang="en-US" sz="2400" i="1" dirty="0">
                <a:latin typeface="Times New Roman" panose="02020603050405020304" pitchFamily="18" charset="0"/>
                <a:cs typeface="Times New Roman" panose="02020603050405020304" pitchFamily="18" charset="0"/>
              </a:rPr>
              <a:t> with the </a:t>
            </a:r>
            <a:r>
              <a:rPr lang="en-US" sz="2400" i="1" u="sng" dirty="0">
                <a:latin typeface="Times New Roman" panose="02020603050405020304" pitchFamily="18" charset="0"/>
                <a:cs typeface="Times New Roman" panose="02020603050405020304" pitchFamily="18" charset="0"/>
              </a:rPr>
              <a:t>Holy</a:t>
            </a:r>
            <a:r>
              <a:rPr lang="en-US" sz="2400" i="1" dirty="0">
                <a:latin typeface="Times New Roman" panose="02020603050405020304" pitchFamily="18" charset="0"/>
                <a:cs typeface="Times New Roman" panose="02020603050405020304" pitchFamily="18" charset="0"/>
              </a:rPr>
              <a:t> </a:t>
            </a:r>
            <a:r>
              <a:rPr lang="en-US" sz="2400" i="1" u="sng" dirty="0">
                <a:latin typeface="Times New Roman" panose="02020603050405020304" pitchFamily="18" charset="0"/>
                <a:cs typeface="Times New Roman" panose="02020603050405020304" pitchFamily="18" charset="0"/>
              </a:rPr>
              <a:t>Spirit.</a:t>
            </a:r>
          </a:p>
          <a:p>
            <a:pPr marL="0" indent="0" algn="ctr">
              <a:buNone/>
            </a:pPr>
            <a:r>
              <a:rPr lang="en-US" sz="2400" dirty="0">
                <a:latin typeface="Times New Roman" panose="02020603050405020304" pitchFamily="18" charset="0"/>
                <a:cs typeface="Times New Roman" panose="02020603050405020304" pitchFamily="18" charset="0"/>
              </a:rPr>
              <a:t>5. Be </a:t>
            </a:r>
            <a:r>
              <a:rPr lang="en-US" sz="2400" u="sng" dirty="0">
                <a:latin typeface="Times New Roman" panose="02020603050405020304" pitchFamily="18" charset="0"/>
                <a:cs typeface="Times New Roman" panose="02020603050405020304" pitchFamily="18" charset="0"/>
              </a:rPr>
              <a:t>respectful.</a:t>
            </a:r>
          </a:p>
          <a:p>
            <a:pPr marL="0" indent="0" algn="ctr">
              <a:buNone/>
            </a:pPr>
            <a:r>
              <a:rPr lang="en-US" sz="2400" dirty="0">
                <a:latin typeface="Times New Roman" panose="02020603050405020304" pitchFamily="18" charset="0"/>
                <a:cs typeface="Times New Roman" panose="02020603050405020304" pitchFamily="18" charset="0"/>
              </a:rPr>
              <a:t>6. Find common </a:t>
            </a:r>
            <a:r>
              <a:rPr lang="en-US" sz="2400" u="sng" dirty="0">
                <a:latin typeface="Times New Roman" panose="02020603050405020304" pitchFamily="18" charset="0"/>
                <a:cs typeface="Times New Roman" panose="02020603050405020304" pitchFamily="18" charset="0"/>
              </a:rPr>
              <a:t>ground</a:t>
            </a:r>
            <a:r>
              <a:rPr lang="en-US" sz="2400" dirty="0">
                <a:latin typeface="Times New Roman" panose="02020603050405020304" pitchFamily="18" charset="0"/>
                <a:cs typeface="Times New Roman" panose="02020603050405020304" pitchFamily="18" charset="0"/>
              </a:rPr>
              <a:t> with God’s common </a:t>
            </a:r>
            <a:r>
              <a:rPr lang="en-US" sz="2400" u="sng" dirty="0">
                <a:latin typeface="Times New Roman" panose="02020603050405020304" pitchFamily="18" charset="0"/>
                <a:cs typeface="Times New Roman" panose="02020603050405020304" pitchFamily="18" charset="0"/>
              </a:rPr>
              <a:t>grace</a:t>
            </a:r>
            <a:r>
              <a:rPr lang="en-US" sz="24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(Be gentle)</a:t>
            </a:r>
          </a:p>
          <a:p>
            <a:pPr marL="0" indent="0" algn="ctr">
              <a:buNone/>
            </a:pPr>
            <a:r>
              <a:rPr lang="en-US" sz="3200" dirty="0">
                <a:latin typeface="Times New Roman" panose="02020603050405020304" pitchFamily="18" charset="0"/>
                <a:cs typeface="Times New Roman" panose="02020603050405020304" pitchFamily="18" charset="0"/>
              </a:rPr>
              <a:t>7. Share the whole </a:t>
            </a:r>
            <a:r>
              <a:rPr lang="en-US" sz="3200" u="sng" dirty="0">
                <a:solidFill>
                  <a:schemeClr val="accent4">
                    <a:lumMod val="75000"/>
                  </a:schemeClr>
                </a:solidFill>
                <a:latin typeface="Times New Roman" panose="02020603050405020304" pitchFamily="18" charset="0"/>
                <a:cs typeface="Times New Roman" panose="02020603050405020304" pitchFamily="18" charset="0"/>
              </a:rPr>
              <a:t>truth</a:t>
            </a:r>
            <a:r>
              <a:rPr lang="en-US" sz="3200" dirty="0">
                <a:latin typeface="Times New Roman" panose="02020603050405020304" pitchFamily="18" charset="0"/>
                <a:cs typeface="Times New Roman" panose="02020603050405020304" pitchFamily="18" charset="0"/>
              </a:rPr>
              <a:t>, even the “offensive” </a:t>
            </a:r>
            <a:r>
              <a:rPr lang="en-US" sz="3200" u="sng" dirty="0">
                <a:solidFill>
                  <a:schemeClr val="accent4">
                    <a:lumMod val="75000"/>
                  </a:schemeClr>
                </a:solidFill>
                <a:latin typeface="Times New Roman" panose="02020603050405020304" pitchFamily="18" charset="0"/>
                <a:cs typeface="Times New Roman" panose="02020603050405020304" pitchFamily="18" charset="0"/>
              </a:rPr>
              <a:t>parts</a:t>
            </a:r>
            <a:r>
              <a:rPr lang="en-US" sz="32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7286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p:cTn id="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200" dirty="0">
                <a:solidFill>
                  <a:schemeClr val="accent3"/>
                </a:solidFill>
                <a:latin typeface="Bookman Old Style" panose="02050604050505020204" pitchFamily="18" charset="0"/>
              </a:rPr>
              <a:t>Share the whole truth, even the ‘offensive’ parts</a:t>
            </a:r>
            <a:endParaRPr lang="en-US" sz="32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r>
              <a:rPr lang="en-US" sz="3600" dirty="0">
                <a:solidFill>
                  <a:schemeClr val="bg2"/>
                </a:solidFill>
                <a:latin typeface="Times New Roman" panose="02020603050405020304" pitchFamily="18" charset="0"/>
                <a:cs typeface="Times New Roman" panose="02020603050405020304" pitchFamily="18" charset="0"/>
              </a:rPr>
              <a:t>Psalm 118:22 </a:t>
            </a:r>
            <a:r>
              <a:rPr lang="en-US" sz="2000" dirty="0">
                <a:solidFill>
                  <a:schemeClr val="bg2"/>
                </a:solidFill>
                <a:latin typeface="Times New Roman" panose="02020603050405020304" pitchFamily="18" charset="0"/>
                <a:cs typeface="Times New Roman" panose="02020603050405020304" pitchFamily="18" charset="0"/>
              </a:rPr>
              <a:t>(ESV)</a:t>
            </a:r>
          </a:p>
          <a:p>
            <a:pPr marL="0" indent="0" algn="ctr">
              <a:buNone/>
            </a:pPr>
            <a:r>
              <a:rPr lang="en-US" sz="3600" dirty="0"/>
              <a:t>“The stone that the builders rejected, has become the </a:t>
            </a:r>
            <a:r>
              <a:rPr lang="en-US" sz="3600" dirty="0">
                <a:solidFill>
                  <a:schemeClr val="accent4">
                    <a:lumMod val="75000"/>
                  </a:schemeClr>
                </a:solidFill>
              </a:rPr>
              <a:t>cornerstone</a:t>
            </a:r>
            <a:r>
              <a:rPr lang="en-US" sz="3600" baseline="30000" dirty="0">
                <a:solidFill>
                  <a:schemeClr val="bg2"/>
                </a:solidFill>
              </a:rPr>
              <a:t>1</a:t>
            </a:r>
            <a:r>
              <a:rPr lang="en-US" sz="3600" dirty="0"/>
              <a:t>.” </a:t>
            </a:r>
          </a:p>
          <a:p>
            <a:pPr marL="0" indent="0" algn="r">
              <a:buNone/>
            </a:pPr>
            <a:r>
              <a:rPr lang="en-US" baseline="30000" dirty="0">
                <a:solidFill>
                  <a:schemeClr val="bg2"/>
                </a:solidFill>
                <a:latin typeface="Times New Roman" panose="02020603050405020304" pitchFamily="18" charset="0"/>
                <a:cs typeface="Times New Roman" panose="02020603050405020304" pitchFamily="18" charset="0"/>
              </a:rPr>
              <a:t>1</a:t>
            </a:r>
            <a:r>
              <a:rPr lang="en-US" dirty="0">
                <a:solidFill>
                  <a:schemeClr val="bg2"/>
                </a:solidFill>
                <a:latin typeface="Times New Roman" panose="02020603050405020304" pitchFamily="18" charset="0"/>
                <a:cs typeface="Times New Roman" panose="02020603050405020304" pitchFamily="18" charset="0"/>
              </a:rPr>
              <a:t> or, </a:t>
            </a:r>
            <a:r>
              <a:rPr lang="en-US" i="1" dirty="0">
                <a:solidFill>
                  <a:schemeClr val="bg2"/>
                </a:solidFill>
                <a:latin typeface="Times New Roman" panose="02020603050405020304" pitchFamily="18" charset="0"/>
                <a:cs typeface="Times New Roman" panose="02020603050405020304" pitchFamily="18" charset="0"/>
              </a:rPr>
              <a:t>head of the corner</a:t>
            </a:r>
          </a:p>
        </p:txBody>
      </p:sp>
    </p:spTree>
    <p:extLst>
      <p:ext uri="{BB962C8B-B14F-4D97-AF65-F5344CB8AC3E}">
        <p14:creationId xmlns:p14="http://schemas.microsoft.com/office/powerpoint/2010/main" val="2616262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When witnessing for Jesus amidst opposition:</a:t>
            </a:r>
            <a:endParaRPr lang="en-US" sz="36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1. Know that some will </a:t>
            </a:r>
            <a:r>
              <a:rPr lang="en-US" u="sng" dirty="0">
                <a:latin typeface="Times New Roman" panose="02020603050405020304" pitchFamily="18" charset="0"/>
                <a:cs typeface="Times New Roman" panose="02020603050405020304" pitchFamily="18" charset="0"/>
              </a:rPr>
              <a:t>vehemently</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reject</a:t>
            </a:r>
            <a:r>
              <a:rPr lang="en-US" dirty="0">
                <a:latin typeface="Times New Roman" panose="02020603050405020304" pitchFamily="18" charset="0"/>
                <a:cs typeface="Times New Roman" panose="02020603050405020304" pitchFamily="18" charset="0"/>
              </a:rPr>
              <a:t> Jesus and take it </a:t>
            </a:r>
            <a:r>
              <a:rPr lang="en-US" u="sng" dirty="0">
                <a:latin typeface="Times New Roman" panose="02020603050405020304" pitchFamily="18" charset="0"/>
                <a:cs typeface="Times New Roman" panose="02020603050405020304" pitchFamily="18" charset="0"/>
              </a:rPr>
              <a:t>out</a:t>
            </a:r>
            <a:r>
              <a:rPr lang="en-US" dirty="0">
                <a:latin typeface="Times New Roman" panose="02020603050405020304" pitchFamily="18" charset="0"/>
                <a:cs typeface="Times New Roman" panose="02020603050405020304" pitchFamily="18" charset="0"/>
              </a:rPr>
              <a:t> on </a:t>
            </a:r>
            <a:r>
              <a:rPr lang="en-US" u="sng" dirty="0">
                <a:latin typeface="Times New Roman" panose="02020603050405020304" pitchFamily="18" charset="0"/>
                <a:cs typeface="Times New Roman" panose="02020603050405020304" pitchFamily="18" charset="0"/>
              </a:rPr>
              <a:t>you.</a:t>
            </a:r>
          </a:p>
          <a:p>
            <a:pPr marL="0" indent="0">
              <a:buNone/>
            </a:pPr>
            <a:r>
              <a:rPr lang="en-US" dirty="0">
                <a:latin typeface="Times New Roman" panose="02020603050405020304" pitchFamily="18" charset="0"/>
                <a:cs typeface="Times New Roman" panose="02020603050405020304" pitchFamily="18" charset="0"/>
              </a:rPr>
              <a:t>2. Know that others will </a:t>
            </a:r>
            <a:r>
              <a:rPr lang="en-US" u="sng" dirty="0">
                <a:latin typeface="Times New Roman" panose="02020603050405020304" pitchFamily="18" charset="0"/>
                <a:cs typeface="Times New Roman" panose="02020603050405020304" pitchFamily="18" charset="0"/>
              </a:rPr>
              <a:t>accept</a:t>
            </a:r>
            <a:r>
              <a:rPr lang="en-US" dirty="0">
                <a:latin typeface="Times New Roman" panose="02020603050405020304" pitchFamily="18" charset="0"/>
                <a:cs typeface="Times New Roman" panose="02020603050405020304" pitchFamily="18" charset="0"/>
              </a:rPr>
              <a:t> Jesus and will be </a:t>
            </a:r>
            <a:r>
              <a:rPr lang="en-US" u="sng" dirty="0">
                <a:latin typeface="Times New Roman" panose="02020603050405020304" pitchFamily="18" charset="0"/>
                <a:cs typeface="Times New Roman" panose="02020603050405020304" pitchFamily="18" charset="0"/>
              </a:rPr>
              <a:t>for</a:t>
            </a:r>
            <a:r>
              <a:rPr lang="en-US" dirty="0">
                <a:latin typeface="Times New Roman" panose="02020603050405020304" pitchFamily="18" charset="0"/>
                <a:cs typeface="Times New Roman" panose="02020603050405020304" pitchFamily="18" charset="0"/>
              </a:rPr>
              <a:t> you!</a:t>
            </a:r>
          </a:p>
          <a:p>
            <a:pPr marL="0" indent="0">
              <a:buNone/>
            </a:pPr>
            <a:r>
              <a:rPr lang="en-US" dirty="0">
                <a:latin typeface="Times New Roman" panose="02020603050405020304" pitchFamily="18" charset="0"/>
                <a:cs typeface="Times New Roman" panose="02020603050405020304" pitchFamily="18" charset="0"/>
              </a:rPr>
              <a:t>3. Be </a:t>
            </a:r>
            <a:r>
              <a:rPr lang="en-US" u="sng" dirty="0">
                <a:latin typeface="Times New Roman" panose="02020603050405020304" pitchFamily="18" charset="0"/>
                <a:cs typeface="Times New Roman" panose="02020603050405020304" pitchFamily="18" charset="0"/>
              </a:rPr>
              <a:t>ready</a:t>
            </a:r>
            <a:r>
              <a:rPr lang="en-US" dirty="0">
                <a:latin typeface="Times New Roman" panose="02020603050405020304" pitchFamily="18" charset="0"/>
                <a:cs typeface="Times New Roman" panose="02020603050405020304" pitchFamily="18" charset="0"/>
              </a:rPr>
              <a:t> to give a </a:t>
            </a:r>
            <a:r>
              <a:rPr lang="en-US" u="sng" dirty="0">
                <a:latin typeface="Times New Roman" panose="02020603050405020304" pitchFamily="18" charset="0"/>
                <a:cs typeface="Times New Roman" panose="02020603050405020304" pitchFamily="18" charset="0"/>
              </a:rPr>
              <a:t>defense</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4. Be </a:t>
            </a:r>
            <a:r>
              <a:rPr lang="en-US" u="sng" dirty="0">
                <a:latin typeface="Times New Roman" panose="02020603050405020304" pitchFamily="18" charset="0"/>
                <a:cs typeface="Times New Roman" panose="02020603050405020304" pitchFamily="18" charset="0"/>
              </a:rPr>
              <a:t>filled</a:t>
            </a:r>
            <a:r>
              <a:rPr lang="en-US" dirty="0">
                <a:latin typeface="Times New Roman" panose="02020603050405020304" pitchFamily="18" charset="0"/>
                <a:cs typeface="Times New Roman" panose="02020603050405020304" pitchFamily="18" charset="0"/>
              </a:rPr>
              <a:t> with the </a:t>
            </a:r>
            <a:r>
              <a:rPr lang="en-US" u="sng" dirty="0">
                <a:latin typeface="Times New Roman" panose="02020603050405020304" pitchFamily="18" charset="0"/>
                <a:cs typeface="Times New Roman" panose="02020603050405020304" pitchFamily="18" charset="0"/>
              </a:rPr>
              <a:t>Holy</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Spirit.</a:t>
            </a:r>
          </a:p>
          <a:p>
            <a:pPr marL="0" indent="0">
              <a:buNone/>
            </a:pPr>
            <a:r>
              <a:rPr lang="en-US" dirty="0">
                <a:latin typeface="Times New Roman" panose="02020603050405020304" pitchFamily="18" charset="0"/>
                <a:cs typeface="Times New Roman" panose="02020603050405020304" pitchFamily="18" charset="0"/>
              </a:rPr>
              <a:t>5. Be </a:t>
            </a:r>
            <a:r>
              <a:rPr lang="en-US" u="sng" dirty="0">
                <a:latin typeface="Times New Roman" panose="02020603050405020304" pitchFamily="18" charset="0"/>
                <a:cs typeface="Times New Roman" panose="02020603050405020304" pitchFamily="18" charset="0"/>
              </a:rPr>
              <a:t>respectful.</a:t>
            </a:r>
          </a:p>
          <a:p>
            <a:pPr marL="0" indent="0">
              <a:buNone/>
            </a:pPr>
            <a:r>
              <a:rPr lang="en-US" dirty="0">
                <a:latin typeface="Times New Roman" panose="02020603050405020304" pitchFamily="18" charset="0"/>
                <a:cs typeface="Times New Roman" panose="02020603050405020304" pitchFamily="18" charset="0"/>
              </a:rPr>
              <a:t>6. Find common </a:t>
            </a:r>
            <a:r>
              <a:rPr lang="en-US" u="sng" dirty="0">
                <a:latin typeface="Times New Roman" panose="02020603050405020304" pitchFamily="18" charset="0"/>
                <a:cs typeface="Times New Roman" panose="02020603050405020304" pitchFamily="18" charset="0"/>
              </a:rPr>
              <a:t>ground</a:t>
            </a:r>
            <a:r>
              <a:rPr lang="en-US" dirty="0">
                <a:latin typeface="Times New Roman" panose="02020603050405020304" pitchFamily="18" charset="0"/>
                <a:cs typeface="Times New Roman" panose="02020603050405020304" pitchFamily="18" charset="0"/>
              </a:rPr>
              <a:t> with God’s common </a:t>
            </a:r>
            <a:r>
              <a:rPr lang="en-US" u="sng" dirty="0">
                <a:latin typeface="Times New Roman" panose="02020603050405020304" pitchFamily="18" charset="0"/>
                <a:cs typeface="Times New Roman" panose="02020603050405020304" pitchFamily="18" charset="0"/>
              </a:rPr>
              <a:t>grace</a:t>
            </a:r>
            <a:r>
              <a:rPr lang="en-US" dirty="0">
                <a:latin typeface="Times New Roman" panose="02020603050405020304" pitchFamily="18" charset="0"/>
                <a:cs typeface="Times New Roman" panose="02020603050405020304" pitchFamily="18" charset="0"/>
              </a:rPr>
              <a:t>. (Be gentle)</a:t>
            </a:r>
          </a:p>
          <a:p>
            <a:pPr marL="0" indent="0">
              <a:buNone/>
            </a:pPr>
            <a:r>
              <a:rPr lang="en-US" dirty="0">
                <a:latin typeface="Times New Roman" panose="02020603050405020304" pitchFamily="18" charset="0"/>
                <a:cs typeface="Times New Roman" panose="02020603050405020304" pitchFamily="18" charset="0"/>
              </a:rPr>
              <a:t>7. Share the whole </a:t>
            </a:r>
            <a:r>
              <a:rPr lang="en-US" u="sng" dirty="0">
                <a:latin typeface="Times New Roman" panose="02020603050405020304" pitchFamily="18" charset="0"/>
                <a:cs typeface="Times New Roman" panose="02020603050405020304" pitchFamily="18" charset="0"/>
              </a:rPr>
              <a:t>truth</a:t>
            </a:r>
            <a:r>
              <a:rPr lang="en-US" dirty="0">
                <a:latin typeface="Times New Roman" panose="02020603050405020304" pitchFamily="18" charset="0"/>
                <a:cs typeface="Times New Roman" panose="02020603050405020304" pitchFamily="18" charset="0"/>
              </a:rPr>
              <a:t>, even the “offensive” </a:t>
            </a:r>
            <a:r>
              <a:rPr lang="en-US" u="sng" dirty="0">
                <a:latin typeface="Times New Roman" panose="02020603050405020304" pitchFamily="18" charset="0"/>
                <a:cs typeface="Times New Roman" panose="02020603050405020304" pitchFamily="18" charset="0"/>
              </a:rPr>
              <a:t>parts</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65560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pic>
        <p:nvPicPr>
          <p:cNvPr id="9" name="Content Placeholder 8" descr="Graphical user interface, text, application, Word&#10;&#10;Description automatically generated">
            <a:extLst>
              <a:ext uri="{FF2B5EF4-FFF2-40B4-BE49-F238E27FC236}">
                <a16:creationId xmlns:a16="http://schemas.microsoft.com/office/drawing/2014/main" id="{656217E6-E4BA-A005-A173-516147FA57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09837" y="95250"/>
            <a:ext cx="7172325" cy="6667500"/>
          </a:xfrm>
        </p:spPr>
      </p:pic>
    </p:spTree>
    <p:extLst>
      <p:ext uri="{BB962C8B-B14F-4D97-AF65-F5344CB8AC3E}">
        <p14:creationId xmlns:p14="http://schemas.microsoft.com/office/powerpoint/2010/main" val="397606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B2BDEE20-61CF-AD3D-EE25-71405E6455D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4163" y="216976"/>
            <a:ext cx="6028840" cy="6641024"/>
          </a:xfrm>
        </p:spPr>
      </p:pic>
    </p:spTree>
    <p:extLst>
      <p:ext uri="{BB962C8B-B14F-4D97-AF65-F5344CB8AC3E}">
        <p14:creationId xmlns:p14="http://schemas.microsoft.com/office/powerpoint/2010/main" val="952535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a:xfrm>
            <a:off x="0" y="365125"/>
            <a:ext cx="12192000" cy="1325563"/>
          </a:xfrm>
        </p:spPr>
        <p:txBody>
          <a:bodyPr>
            <a:normAutofit/>
          </a:bodyPr>
          <a:lstStyle/>
          <a:p>
            <a:pPr algn="ctr"/>
            <a:r>
              <a:rPr lang="en-US" sz="3200" dirty="0">
                <a:solidFill>
                  <a:schemeClr val="accent3"/>
                </a:solidFill>
                <a:latin typeface="Bookman Old Style" panose="02050604050505020204" pitchFamily="18" charset="0"/>
              </a:rPr>
              <a:t>1. Know that some will vehemently reject Jesus and take it out on you</a:t>
            </a:r>
            <a:endParaRPr lang="en-US" sz="3200"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r>
              <a:rPr lang="en-US" sz="3600" b="1" dirty="0">
                <a:solidFill>
                  <a:schemeClr val="bg1"/>
                </a:solidFill>
              </a:rPr>
              <a:t>Luke 1:8-9 </a:t>
            </a:r>
            <a:r>
              <a:rPr lang="en-US" sz="1600" b="1" dirty="0"/>
              <a:t>(ESV)</a:t>
            </a:r>
          </a:p>
          <a:p>
            <a:pPr marL="0" indent="0" algn="ctr">
              <a:buNone/>
            </a:pPr>
            <a:endParaRPr lang="en-US" b="1" dirty="0"/>
          </a:p>
          <a:p>
            <a:pPr marL="0" indent="0" algn="ctr">
              <a:buNone/>
            </a:pPr>
            <a:r>
              <a:rPr lang="en-US" b="1" dirty="0"/>
              <a:t>Verse 8</a:t>
            </a:r>
            <a:r>
              <a:rPr lang="en-US" dirty="0"/>
              <a:t>: “Now while he was serving as priest before God </a:t>
            </a:r>
            <a:r>
              <a:rPr lang="en-US" dirty="0">
                <a:solidFill>
                  <a:srgbClr val="FFC000"/>
                </a:solidFill>
              </a:rPr>
              <a:t>when his division was on duty</a:t>
            </a:r>
            <a:r>
              <a:rPr lang="en-US" dirty="0"/>
              <a:t>, </a:t>
            </a:r>
          </a:p>
          <a:p>
            <a:pPr marL="0" indent="0" algn="ctr">
              <a:buNone/>
            </a:pPr>
            <a:endParaRPr lang="en-US" dirty="0"/>
          </a:p>
          <a:p>
            <a:pPr marL="0" indent="0" algn="ctr">
              <a:buNone/>
            </a:pPr>
            <a:r>
              <a:rPr lang="en-US" b="1" dirty="0"/>
              <a:t>Verse 9</a:t>
            </a:r>
            <a:r>
              <a:rPr lang="en-US" dirty="0"/>
              <a:t>: </a:t>
            </a:r>
            <a:r>
              <a:rPr lang="en-US" dirty="0">
                <a:solidFill>
                  <a:srgbClr val="FFC000"/>
                </a:solidFill>
              </a:rPr>
              <a:t>according to the custom of the priesthood, he was chosen by lot</a:t>
            </a:r>
            <a:r>
              <a:rPr lang="en-US" dirty="0"/>
              <a:t> to enter the temple of the Lord and burn incense.”</a:t>
            </a:r>
          </a:p>
          <a:p>
            <a:pPr marL="0" indent="0" algn="ctr">
              <a:buNone/>
            </a:pPr>
            <a:endParaRPr lang="en-US" dirty="0">
              <a:latin typeface="Bookman Old Style" panose="02050604050505020204" pitchFamily="18" charset="0"/>
            </a:endParaRPr>
          </a:p>
        </p:txBody>
      </p:sp>
    </p:spTree>
    <p:extLst>
      <p:ext uri="{BB962C8B-B14F-4D97-AF65-F5344CB8AC3E}">
        <p14:creationId xmlns:p14="http://schemas.microsoft.com/office/powerpoint/2010/main" val="221785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a:xfrm>
            <a:off x="0" y="365125"/>
            <a:ext cx="12192000" cy="1325563"/>
          </a:xfrm>
        </p:spPr>
        <p:txBody>
          <a:bodyPr>
            <a:normAutofit/>
          </a:bodyPr>
          <a:lstStyle/>
          <a:p>
            <a:pPr algn="ctr"/>
            <a:r>
              <a:rPr lang="en-US" sz="3200" dirty="0">
                <a:solidFill>
                  <a:schemeClr val="accent3"/>
                </a:solidFill>
                <a:latin typeface="Bookman Old Style" panose="02050604050505020204" pitchFamily="18" charset="0"/>
              </a:rPr>
              <a:t>1. Know that some will vehemently reject Jesus and take it out on you</a:t>
            </a:r>
            <a:endParaRPr lang="en-US" sz="3200"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r>
              <a:rPr lang="en-US" dirty="0">
                <a:latin typeface="Bookman Old Style" panose="02050604050505020204" pitchFamily="18" charset="0"/>
              </a:rPr>
              <a:t>“There came to him </a:t>
            </a:r>
            <a:r>
              <a:rPr lang="en-US" dirty="0">
                <a:solidFill>
                  <a:srgbClr val="FFFF00"/>
                </a:solidFill>
                <a:latin typeface="Bookman Old Style" panose="02050604050505020204" pitchFamily="18" charset="0"/>
              </a:rPr>
              <a:t>some Sadducees, those who deny that there is a resurrection</a:t>
            </a:r>
            <a:r>
              <a:rPr lang="en-US" dirty="0">
                <a:latin typeface="Bookman Old Style" panose="02050604050505020204" pitchFamily="18" charset="0"/>
              </a:rPr>
              <a:t>” – </a:t>
            </a:r>
            <a:r>
              <a:rPr lang="en-US" dirty="0">
                <a:solidFill>
                  <a:schemeClr val="bg1"/>
                </a:solidFill>
                <a:latin typeface="Bookman Old Style" panose="02050604050505020204" pitchFamily="18" charset="0"/>
              </a:rPr>
              <a:t>Luke 20:27 </a:t>
            </a:r>
            <a:r>
              <a:rPr lang="en-US" sz="1600" dirty="0">
                <a:latin typeface="Bookman Old Style" panose="02050604050505020204" pitchFamily="18" charset="0"/>
              </a:rPr>
              <a:t>(ESV)</a:t>
            </a:r>
          </a:p>
          <a:p>
            <a:pPr marL="0" indent="0" algn="ctr">
              <a:buNone/>
            </a:pPr>
            <a:endParaRPr lang="en-US" dirty="0">
              <a:latin typeface="Bookman Old Style" panose="02050604050505020204" pitchFamily="18" charset="0"/>
            </a:endParaRPr>
          </a:p>
          <a:p>
            <a:pPr marL="0" indent="0" algn="ctr">
              <a:buNone/>
            </a:pPr>
            <a:r>
              <a:rPr lang="en-US" dirty="0"/>
              <a:t>For the </a:t>
            </a:r>
            <a:r>
              <a:rPr lang="en-US" dirty="0">
                <a:solidFill>
                  <a:srgbClr val="FFFF00"/>
                </a:solidFill>
              </a:rPr>
              <a:t>Sadducees say that there is no resurrection, nor angel, nor spirit</a:t>
            </a:r>
            <a:r>
              <a:rPr lang="en-US" dirty="0"/>
              <a:t>, but the Pharisees acknowledge them all. – </a:t>
            </a:r>
            <a:r>
              <a:rPr lang="en-US" dirty="0">
                <a:solidFill>
                  <a:schemeClr val="bg1"/>
                </a:solidFill>
              </a:rPr>
              <a:t>Acts 23:8 </a:t>
            </a:r>
            <a:r>
              <a:rPr lang="en-US" sz="1600" dirty="0"/>
              <a:t>(ESV)</a:t>
            </a:r>
          </a:p>
          <a:p>
            <a:pPr marL="0" indent="0" algn="ctr">
              <a:buNone/>
            </a:pPr>
            <a:endParaRPr lang="en-US" dirty="0">
              <a:latin typeface="Bookman Old Style" panose="02050604050505020204" pitchFamily="18" charset="0"/>
            </a:endParaRPr>
          </a:p>
        </p:txBody>
      </p:sp>
    </p:spTree>
    <p:extLst>
      <p:ext uri="{BB962C8B-B14F-4D97-AF65-F5344CB8AC3E}">
        <p14:creationId xmlns:p14="http://schemas.microsoft.com/office/powerpoint/2010/main" val="154260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a:xfrm>
            <a:off x="0" y="365125"/>
            <a:ext cx="12192000" cy="1325563"/>
          </a:xfrm>
        </p:spPr>
        <p:txBody>
          <a:bodyPr>
            <a:normAutofit/>
          </a:bodyPr>
          <a:lstStyle/>
          <a:p>
            <a:pPr algn="ctr"/>
            <a:r>
              <a:rPr lang="en-US" sz="3200" dirty="0">
                <a:solidFill>
                  <a:schemeClr val="accent3"/>
                </a:solidFill>
                <a:latin typeface="Bookman Old Style" panose="02050604050505020204" pitchFamily="18" charset="0"/>
              </a:rPr>
              <a:t>1. Know that some will vehemently reject Jesus and take it out on you</a:t>
            </a:r>
            <a:endParaRPr lang="en-US" sz="3200"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rtl="0">
              <a:buNone/>
            </a:pPr>
            <a:r>
              <a:rPr lang="en-US" sz="3200" b="1" dirty="0">
                <a:solidFill>
                  <a:schemeClr val="bg1"/>
                </a:solidFill>
                <a:latin typeface="Times New Roman" panose="02020603050405020304" pitchFamily="18" charset="0"/>
                <a:cs typeface="Times New Roman" panose="02020603050405020304" pitchFamily="18" charset="0"/>
              </a:rPr>
              <a:t>John 15:20-23 </a:t>
            </a:r>
            <a:r>
              <a:rPr lang="en-US" sz="1600" b="1" dirty="0">
                <a:latin typeface="Times New Roman" panose="02020603050405020304" pitchFamily="18" charset="0"/>
                <a:cs typeface="Times New Roman" panose="02020603050405020304" pitchFamily="18" charset="0"/>
              </a:rPr>
              <a:t>(ESV)</a:t>
            </a:r>
          </a:p>
          <a:p>
            <a:pPr marL="0" indent="0" algn="l" rtl="0">
              <a:buNone/>
            </a:pPr>
            <a:r>
              <a:rPr lang="en-US" dirty="0">
                <a:latin typeface="Times New Roman" panose="02020603050405020304" pitchFamily="18" charset="0"/>
                <a:cs typeface="Times New Roman" panose="02020603050405020304" pitchFamily="18" charset="0"/>
              </a:rPr>
              <a:t>“Remember the word that I said to you: ‘A servant is not greater than his master.’ </a:t>
            </a:r>
            <a:r>
              <a:rPr lang="en-US" dirty="0">
                <a:solidFill>
                  <a:srgbClr val="FFFF00"/>
                </a:solidFill>
                <a:latin typeface="Times New Roman" panose="02020603050405020304" pitchFamily="18" charset="0"/>
                <a:cs typeface="Times New Roman" panose="02020603050405020304" pitchFamily="18" charset="0"/>
              </a:rPr>
              <a:t>If they persecuted me, they will also persecute you</a:t>
            </a:r>
            <a:r>
              <a:rPr lang="en-US" dirty="0">
                <a:latin typeface="Times New Roman" panose="02020603050405020304" pitchFamily="18" charset="0"/>
                <a:cs typeface="Times New Roman" panose="02020603050405020304" pitchFamily="18" charset="0"/>
              </a:rPr>
              <a:t>. If they kept my word, they will also keep yours. But </a:t>
            </a:r>
            <a:r>
              <a:rPr lang="en-US" dirty="0">
                <a:solidFill>
                  <a:srgbClr val="FFFF00"/>
                </a:solidFill>
                <a:latin typeface="Times New Roman" panose="02020603050405020304" pitchFamily="18" charset="0"/>
                <a:cs typeface="Times New Roman" panose="02020603050405020304" pitchFamily="18" charset="0"/>
              </a:rPr>
              <a:t>all these things they will do to you on account of my name</a:t>
            </a:r>
            <a:r>
              <a:rPr lang="en-US" dirty="0">
                <a:latin typeface="Times New Roman" panose="02020603050405020304" pitchFamily="18" charset="0"/>
                <a:cs typeface="Times New Roman" panose="02020603050405020304" pitchFamily="18" charset="0"/>
              </a:rPr>
              <a:t>, because they do not know him who sent me. If I had not come and spoken to them, they would not have been guilty of sin, but now they have no excuse for their sin. Whoever hates me hates my Father also.”</a:t>
            </a:r>
          </a:p>
          <a:p>
            <a:pPr marL="0" indent="0" algn="ctr">
              <a:buNone/>
            </a:pPr>
            <a:endParaRPr lang="en-US" dirty="0">
              <a:latin typeface="Bookman Old Style" panose="02050604050505020204" pitchFamily="18" charset="0"/>
            </a:endParaRPr>
          </a:p>
        </p:txBody>
      </p:sp>
    </p:spTree>
    <p:extLst>
      <p:ext uri="{BB962C8B-B14F-4D97-AF65-F5344CB8AC3E}">
        <p14:creationId xmlns:p14="http://schemas.microsoft.com/office/powerpoint/2010/main" val="1253797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algn="ctr"/>
            <a:r>
              <a:rPr lang="en-US" sz="3600" dirty="0">
                <a:solidFill>
                  <a:schemeClr val="accent3"/>
                </a:solidFill>
                <a:latin typeface="Bookman Old Style" panose="02050604050505020204" pitchFamily="18" charset="0"/>
              </a:rPr>
              <a:t>When witnessing for Jesus amidst opposition:</a:t>
            </a:r>
            <a:endParaRPr lang="en-US" sz="3600" i="1" dirty="0">
              <a:solidFill>
                <a:schemeClr val="accent3"/>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514350" indent="-514350" algn="ctr">
              <a:buAutoNum type="arabicPeriod"/>
            </a:pPr>
            <a:r>
              <a:rPr lang="en-US" i="1" dirty="0">
                <a:latin typeface="Times New Roman" panose="02020603050405020304" pitchFamily="18" charset="0"/>
                <a:cs typeface="Times New Roman" panose="02020603050405020304" pitchFamily="18" charset="0"/>
              </a:rPr>
              <a:t>Know that some will </a:t>
            </a:r>
            <a:r>
              <a:rPr lang="en-US" i="1" u="sng" dirty="0">
                <a:latin typeface="Times New Roman" panose="02020603050405020304" pitchFamily="18" charset="0"/>
                <a:cs typeface="Times New Roman" panose="02020603050405020304" pitchFamily="18" charset="0"/>
              </a:rPr>
              <a:t>vehemently</a:t>
            </a:r>
            <a:r>
              <a:rPr lang="en-US" i="1" dirty="0">
                <a:latin typeface="Times New Roman" panose="02020603050405020304" pitchFamily="18" charset="0"/>
                <a:cs typeface="Times New Roman" panose="02020603050405020304" pitchFamily="18" charset="0"/>
              </a:rPr>
              <a:t> </a:t>
            </a:r>
            <a:r>
              <a:rPr lang="en-US" i="1" u="sng" dirty="0">
                <a:latin typeface="Times New Roman" panose="02020603050405020304" pitchFamily="18" charset="0"/>
                <a:cs typeface="Times New Roman" panose="02020603050405020304" pitchFamily="18" charset="0"/>
              </a:rPr>
              <a:t>reject</a:t>
            </a:r>
            <a:r>
              <a:rPr lang="en-US" i="1" dirty="0">
                <a:latin typeface="Times New Roman" panose="02020603050405020304" pitchFamily="18" charset="0"/>
                <a:cs typeface="Times New Roman" panose="02020603050405020304" pitchFamily="18" charset="0"/>
              </a:rPr>
              <a:t> Jesus and take it </a:t>
            </a:r>
            <a:r>
              <a:rPr lang="en-US" i="1" u="sng" dirty="0">
                <a:latin typeface="Times New Roman" panose="02020603050405020304" pitchFamily="18" charset="0"/>
                <a:cs typeface="Times New Roman" panose="02020603050405020304" pitchFamily="18" charset="0"/>
              </a:rPr>
              <a:t>out</a:t>
            </a:r>
            <a:r>
              <a:rPr lang="en-US" i="1" dirty="0">
                <a:latin typeface="Times New Roman" panose="02020603050405020304" pitchFamily="18" charset="0"/>
                <a:cs typeface="Times New Roman" panose="02020603050405020304" pitchFamily="18" charset="0"/>
              </a:rPr>
              <a:t> on </a:t>
            </a:r>
            <a:r>
              <a:rPr lang="en-US" i="1" u="sng" dirty="0">
                <a:latin typeface="Times New Roman" panose="02020603050405020304" pitchFamily="18" charset="0"/>
                <a:cs typeface="Times New Roman" panose="02020603050405020304" pitchFamily="18" charset="0"/>
              </a:rPr>
              <a:t>you.</a:t>
            </a:r>
          </a:p>
          <a:p>
            <a:pPr marL="0" indent="0" algn="ctr">
              <a:buNone/>
            </a:pPr>
            <a:r>
              <a:rPr lang="en-US" sz="3200" dirty="0">
                <a:latin typeface="Times New Roman" panose="02020603050405020304" pitchFamily="18" charset="0"/>
                <a:cs typeface="Times New Roman" panose="02020603050405020304" pitchFamily="18" charset="0"/>
              </a:rPr>
              <a:t>2. Know that others will </a:t>
            </a:r>
            <a:r>
              <a:rPr lang="en-US" sz="3200" u="sng" dirty="0">
                <a:solidFill>
                  <a:schemeClr val="accent4">
                    <a:lumMod val="75000"/>
                  </a:schemeClr>
                </a:solidFill>
                <a:latin typeface="Times New Roman" panose="02020603050405020304" pitchFamily="18" charset="0"/>
                <a:cs typeface="Times New Roman" panose="02020603050405020304" pitchFamily="18" charset="0"/>
              </a:rPr>
              <a:t>accept</a:t>
            </a:r>
            <a:r>
              <a:rPr lang="en-US" sz="3200" dirty="0">
                <a:latin typeface="Times New Roman" panose="02020603050405020304" pitchFamily="18" charset="0"/>
                <a:cs typeface="Times New Roman" panose="02020603050405020304" pitchFamily="18" charset="0"/>
              </a:rPr>
              <a:t> Jesus and will be </a:t>
            </a:r>
            <a:r>
              <a:rPr lang="en-US" sz="3200" u="sng" dirty="0">
                <a:solidFill>
                  <a:schemeClr val="accent4">
                    <a:lumMod val="75000"/>
                  </a:schemeClr>
                </a:solidFill>
                <a:latin typeface="Times New Roman" panose="02020603050405020304" pitchFamily="18" charset="0"/>
                <a:cs typeface="Times New Roman" panose="02020603050405020304" pitchFamily="18" charset="0"/>
              </a:rPr>
              <a:t>for</a:t>
            </a:r>
            <a:r>
              <a:rPr lang="en-US" sz="3200" dirty="0">
                <a:latin typeface="Times New Roman" panose="02020603050405020304" pitchFamily="18" charset="0"/>
                <a:cs typeface="Times New Roman" panose="02020603050405020304" pitchFamily="18" charset="0"/>
              </a:rPr>
              <a:t> you!</a:t>
            </a:r>
          </a:p>
        </p:txBody>
      </p:sp>
    </p:spTree>
    <p:extLst>
      <p:ext uri="{BB962C8B-B14F-4D97-AF65-F5344CB8AC3E}">
        <p14:creationId xmlns:p14="http://schemas.microsoft.com/office/powerpoint/2010/main" val="69093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F6A9-D5D8-17A8-EC4C-84DF9BA5F260}"/>
              </a:ext>
            </a:extLst>
          </p:cNvPr>
          <p:cNvSpPr>
            <a:spLocks noGrp="1"/>
          </p:cNvSpPr>
          <p:nvPr>
            <p:ph type="title"/>
          </p:nvPr>
        </p:nvSpPr>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accent3"/>
                </a:solidFill>
                <a:effectLst/>
                <a:uLnTx/>
                <a:uFillTx/>
                <a:latin typeface="Times New Roman" panose="02020603050405020304" pitchFamily="18" charset="0"/>
                <a:ea typeface="+mn-ea"/>
                <a:cs typeface="Times New Roman" panose="02020603050405020304" pitchFamily="18" charset="0"/>
              </a:rPr>
              <a:t>2. Know that others will </a:t>
            </a:r>
            <a:r>
              <a:rPr kumimoji="0" lang="en-US" sz="3200" b="0" i="0" u="sng" strike="noStrike" kern="1200" cap="none" spc="0" normalizeH="0" baseline="0" noProof="0" dirty="0">
                <a:ln>
                  <a:noFill/>
                </a:ln>
                <a:solidFill>
                  <a:schemeClr val="accent3"/>
                </a:solidFill>
                <a:effectLst/>
                <a:uLnTx/>
                <a:uFillTx/>
                <a:latin typeface="Times New Roman" panose="02020603050405020304" pitchFamily="18" charset="0"/>
                <a:ea typeface="+mn-ea"/>
                <a:cs typeface="Times New Roman" panose="02020603050405020304" pitchFamily="18" charset="0"/>
              </a:rPr>
              <a:t>accept</a:t>
            </a:r>
            <a:r>
              <a:rPr kumimoji="0" lang="en-US" sz="3200" b="0" i="0" u="none" strike="noStrike" kern="1200" cap="none" spc="0" normalizeH="0" baseline="0" noProof="0" dirty="0">
                <a:ln>
                  <a:noFill/>
                </a:ln>
                <a:solidFill>
                  <a:schemeClr val="accent3"/>
                </a:solidFill>
                <a:effectLst/>
                <a:uLnTx/>
                <a:uFillTx/>
                <a:latin typeface="Times New Roman" panose="02020603050405020304" pitchFamily="18" charset="0"/>
                <a:ea typeface="+mn-ea"/>
                <a:cs typeface="Times New Roman" panose="02020603050405020304" pitchFamily="18" charset="0"/>
              </a:rPr>
              <a:t> Jesus and will be </a:t>
            </a:r>
            <a:r>
              <a:rPr kumimoji="0" lang="en-US" sz="3200" b="0" i="0" u="sng" strike="noStrike" kern="1200" cap="none" spc="0" normalizeH="0" baseline="0" noProof="0" dirty="0">
                <a:ln>
                  <a:noFill/>
                </a:ln>
                <a:solidFill>
                  <a:schemeClr val="accent3"/>
                </a:solidFill>
                <a:effectLst/>
                <a:uLnTx/>
                <a:uFillTx/>
                <a:latin typeface="Times New Roman" panose="02020603050405020304" pitchFamily="18" charset="0"/>
                <a:ea typeface="+mn-ea"/>
                <a:cs typeface="Times New Roman" panose="02020603050405020304" pitchFamily="18" charset="0"/>
              </a:rPr>
              <a:t>for</a:t>
            </a:r>
            <a:r>
              <a:rPr kumimoji="0" lang="en-US" sz="3200" b="0" i="0" u="none" strike="noStrike" kern="1200" cap="none" spc="0" normalizeH="0" baseline="0" noProof="0" dirty="0">
                <a:ln>
                  <a:noFill/>
                </a:ln>
                <a:solidFill>
                  <a:schemeClr val="accent3"/>
                </a:solidFill>
                <a:effectLst/>
                <a:uLnTx/>
                <a:uFillTx/>
                <a:latin typeface="Times New Roman" panose="02020603050405020304" pitchFamily="18" charset="0"/>
                <a:ea typeface="+mn-ea"/>
                <a:cs typeface="Times New Roman" panose="02020603050405020304" pitchFamily="18" charset="0"/>
              </a:rPr>
              <a:t> you!</a:t>
            </a:r>
          </a:p>
        </p:txBody>
      </p:sp>
      <p:sp>
        <p:nvSpPr>
          <p:cNvPr id="3" name="Content Placeholder 2">
            <a:extLst>
              <a:ext uri="{FF2B5EF4-FFF2-40B4-BE49-F238E27FC236}">
                <a16:creationId xmlns:a16="http://schemas.microsoft.com/office/drawing/2014/main" id="{BF1D1CAF-29F2-DF9A-97AE-57467AAB380E}"/>
              </a:ext>
            </a:extLst>
          </p:cNvPr>
          <p:cNvSpPr>
            <a:spLocks noGrp="1"/>
          </p:cNvSpPr>
          <p:nvPr>
            <p:ph idx="1"/>
          </p:nvPr>
        </p:nvSpPr>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5000 total / 2000 “men” (aner) added!</a:t>
            </a:r>
          </a:p>
          <a:p>
            <a:pPr marL="0" indent="0" algn="ctr">
              <a:buNone/>
            </a:pPr>
            <a:endParaRPr lang="en-US" sz="3200" dirty="0">
              <a:latin typeface="Times New Roman" panose="02020603050405020304" pitchFamily="18" charset="0"/>
              <a:cs typeface="Times New Roman" panose="02020603050405020304" pitchFamily="18" charset="0"/>
            </a:endParaRPr>
          </a:p>
          <a:p>
            <a:pPr marL="0" indent="0" algn="ctr">
              <a:buNone/>
            </a:pPr>
            <a:r>
              <a:rPr lang="en-US" sz="3200" dirty="0">
                <a:latin typeface="Times New Roman" panose="02020603050405020304" pitchFamily="18" charset="0"/>
                <a:cs typeface="Times New Roman" panose="02020603050405020304" pitchFamily="18" charset="0"/>
              </a:rPr>
              <a:t>“</a:t>
            </a:r>
            <a:r>
              <a:rPr lang="en-US" sz="3200" dirty="0"/>
              <a:t>But some </a:t>
            </a:r>
            <a:r>
              <a:rPr lang="en-US" sz="3200" dirty="0">
                <a:solidFill>
                  <a:schemeClr val="accent4">
                    <a:lumMod val="60000"/>
                    <a:lumOff val="40000"/>
                  </a:schemeClr>
                </a:solidFill>
              </a:rPr>
              <a:t>men</a:t>
            </a:r>
            <a:r>
              <a:rPr lang="en-US" sz="3200" dirty="0"/>
              <a:t> joined him and believed, </a:t>
            </a:r>
            <a:r>
              <a:rPr lang="en-US" sz="3200" dirty="0">
                <a:solidFill>
                  <a:schemeClr val="accent4">
                    <a:lumMod val="60000"/>
                    <a:lumOff val="40000"/>
                  </a:schemeClr>
                </a:solidFill>
              </a:rPr>
              <a:t>among whom </a:t>
            </a:r>
            <a:r>
              <a:rPr lang="en-US" sz="3200" dirty="0"/>
              <a:t>also were Dionysius the Areopagite </a:t>
            </a:r>
            <a:r>
              <a:rPr lang="en-US" sz="3200" dirty="0">
                <a:solidFill>
                  <a:schemeClr val="accent4">
                    <a:lumMod val="60000"/>
                    <a:lumOff val="40000"/>
                  </a:schemeClr>
                </a:solidFill>
              </a:rPr>
              <a:t>and a woman named Damaris </a:t>
            </a:r>
            <a:r>
              <a:rPr lang="en-US" sz="3200" dirty="0"/>
              <a:t>and others with them.” – </a:t>
            </a:r>
            <a:r>
              <a:rPr lang="en-US" sz="3200" dirty="0">
                <a:solidFill>
                  <a:schemeClr val="bg1"/>
                </a:solidFill>
              </a:rPr>
              <a:t>Acts 17:34 </a:t>
            </a:r>
            <a:r>
              <a:rPr lang="en-US" sz="1600" dirty="0"/>
              <a:t>(ESV)</a:t>
            </a:r>
          </a:p>
          <a:p>
            <a:pPr marL="0" indent="0" algn="ctr">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916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1330</TotalTime>
  <Words>1273</Words>
  <Application>Microsoft Office PowerPoint</Application>
  <PresentationFormat>Widescreen</PresentationFormat>
  <Paragraphs>94</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Bookman Old Style</vt:lpstr>
      <vt:lpstr>Calibri</vt:lpstr>
      <vt:lpstr>Calibri Light</vt:lpstr>
      <vt:lpstr>Times New Roman</vt:lpstr>
      <vt:lpstr>Office Theme</vt:lpstr>
      <vt:lpstr>When witnessing for Jesus amidst opposition:</vt:lpstr>
      <vt:lpstr>1. Know that some will vehemently reject Jesus and take it out on you</vt:lpstr>
      <vt:lpstr>PowerPoint Presentation</vt:lpstr>
      <vt:lpstr>PowerPoint Presentation</vt:lpstr>
      <vt:lpstr>1. Know that some will vehemently reject Jesus and take it out on you</vt:lpstr>
      <vt:lpstr>1. Know that some will vehemently reject Jesus and take it out on you</vt:lpstr>
      <vt:lpstr>1. Know that some will vehemently reject Jesus and take it out on you</vt:lpstr>
      <vt:lpstr>When witnessing for Jesus amidst opposition:</vt:lpstr>
      <vt:lpstr>2. Know that others will accept Jesus and will be for you!</vt:lpstr>
      <vt:lpstr>When witnessing for Jesus amidst opposition:</vt:lpstr>
      <vt:lpstr>3. Be ready to give a defense</vt:lpstr>
      <vt:lpstr>3. Be ready to give a defense</vt:lpstr>
      <vt:lpstr>3. Be ready to give a defense</vt:lpstr>
      <vt:lpstr>3. Be ready to give a defense</vt:lpstr>
      <vt:lpstr>3. Be ready to give a defense</vt:lpstr>
      <vt:lpstr>When witnessing for Jesus amidst opposition:</vt:lpstr>
      <vt:lpstr>Be filled with the Holy Spirit</vt:lpstr>
      <vt:lpstr>Be filled with the Holy Spirit</vt:lpstr>
      <vt:lpstr>Be filled with the Holy Spirit</vt:lpstr>
      <vt:lpstr>When witnessing for Jesus amidst opposition:</vt:lpstr>
      <vt:lpstr>When witnessing for Jesus amidst opposition:</vt:lpstr>
      <vt:lpstr>When witnessing for Jesus amidst opposition:</vt:lpstr>
      <vt:lpstr>Share the whole truth, even the ‘offensive’ parts</vt:lpstr>
      <vt:lpstr>When witnessing for Jesus amidst opposition: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21</cp:revision>
  <dcterms:created xsi:type="dcterms:W3CDTF">2022-07-07T17:16:49Z</dcterms:created>
  <dcterms:modified xsi:type="dcterms:W3CDTF">2022-07-31T13:09:52Z</dcterms:modified>
</cp:coreProperties>
</file>