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5" r:id="rId2"/>
    <p:sldId id="259" r:id="rId3"/>
    <p:sldId id="324" r:id="rId4"/>
    <p:sldId id="307" r:id="rId5"/>
    <p:sldId id="309" r:id="rId6"/>
    <p:sldId id="308" r:id="rId7"/>
    <p:sldId id="311" r:id="rId8"/>
    <p:sldId id="315" r:id="rId9"/>
    <p:sldId id="312" r:id="rId10"/>
    <p:sldId id="313" r:id="rId11"/>
    <p:sldId id="314" r:id="rId12"/>
    <p:sldId id="316" r:id="rId13"/>
    <p:sldId id="317" r:id="rId14"/>
    <p:sldId id="318" r:id="rId15"/>
    <p:sldId id="319" r:id="rId16"/>
    <p:sldId id="320" r:id="rId17"/>
    <p:sldId id="321" r:id="rId18"/>
    <p:sldId id="32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6473D-2744-511D-E582-61688CEFBA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296ECF-D324-0F43-65AC-9FDA587C70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92ACBE-7B92-6743-7B57-0253733B664E}"/>
              </a:ext>
            </a:extLst>
          </p:cNvPr>
          <p:cNvSpPr>
            <a:spLocks noGrp="1"/>
          </p:cNvSpPr>
          <p:nvPr>
            <p:ph type="dt" sz="half" idx="10"/>
          </p:nvPr>
        </p:nvSpPr>
        <p:spPr/>
        <p:txBody>
          <a:bodyPr/>
          <a:lstStyle/>
          <a:p>
            <a:fld id="{E2A44CD8-B252-4CFF-8C02-17F851F6104A}" type="datetimeFigureOut">
              <a:rPr lang="en-US" smtClean="0"/>
              <a:t>8/7/2022</a:t>
            </a:fld>
            <a:endParaRPr lang="en-US"/>
          </a:p>
        </p:txBody>
      </p:sp>
      <p:sp>
        <p:nvSpPr>
          <p:cNvPr id="5" name="Footer Placeholder 4">
            <a:extLst>
              <a:ext uri="{FF2B5EF4-FFF2-40B4-BE49-F238E27FC236}">
                <a16:creationId xmlns:a16="http://schemas.microsoft.com/office/drawing/2014/main" id="{EB11AE07-B272-D7D2-80AB-4C2B2776FD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04B43F-5164-7C5B-2EBA-0B76B8D0572E}"/>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91617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7EC96-B385-CAF7-06AE-9A488BCBC6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B003DA-BC52-6E4E-434D-8C3D2B685E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611EE8-37EB-E06C-6A71-F8656061598C}"/>
              </a:ext>
            </a:extLst>
          </p:cNvPr>
          <p:cNvSpPr>
            <a:spLocks noGrp="1"/>
          </p:cNvSpPr>
          <p:nvPr>
            <p:ph type="dt" sz="half" idx="10"/>
          </p:nvPr>
        </p:nvSpPr>
        <p:spPr/>
        <p:txBody>
          <a:bodyPr/>
          <a:lstStyle/>
          <a:p>
            <a:fld id="{E2A44CD8-B252-4CFF-8C02-17F851F6104A}" type="datetimeFigureOut">
              <a:rPr lang="en-US" smtClean="0"/>
              <a:t>8/7/2022</a:t>
            </a:fld>
            <a:endParaRPr lang="en-US"/>
          </a:p>
        </p:txBody>
      </p:sp>
      <p:sp>
        <p:nvSpPr>
          <p:cNvPr id="5" name="Footer Placeholder 4">
            <a:extLst>
              <a:ext uri="{FF2B5EF4-FFF2-40B4-BE49-F238E27FC236}">
                <a16:creationId xmlns:a16="http://schemas.microsoft.com/office/drawing/2014/main" id="{6712F297-4E84-458E-7A36-42FAA4F5CC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7966A8-D130-0233-293D-61644C5B34A8}"/>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898879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648F2B-7ABC-A937-ED6A-202AF6071B9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AC6FE6-476C-11D8-049A-4A36E027C6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9DC67D-F823-484B-B2D8-7EBCA0D6E507}"/>
              </a:ext>
            </a:extLst>
          </p:cNvPr>
          <p:cNvSpPr>
            <a:spLocks noGrp="1"/>
          </p:cNvSpPr>
          <p:nvPr>
            <p:ph type="dt" sz="half" idx="10"/>
          </p:nvPr>
        </p:nvSpPr>
        <p:spPr/>
        <p:txBody>
          <a:bodyPr/>
          <a:lstStyle/>
          <a:p>
            <a:fld id="{E2A44CD8-B252-4CFF-8C02-17F851F6104A}" type="datetimeFigureOut">
              <a:rPr lang="en-US" smtClean="0"/>
              <a:t>8/7/2022</a:t>
            </a:fld>
            <a:endParaRPr lang="en-US"/>
          </a:p>
        </p:txBody>
      </p:sp>
      <p:sp>
        <p:nvSpPr>
          <p:cNvPr id="5" name="Footer Placeholder 4">
            <a:extLst>
              <a:ext uri="{FF2B5EF4-FFF2-40B4-BE49-F238E27FC236}">
                <a16:creationId xmlns:a16="http://schemas.microsoft.com/office/drawing/2014/main" id="{E4712B80-3403-1A27-05EE-70510EF75C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4C14B1-A040-959C-4D16-DE6581775ED0}"/>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77875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108CF-D6A7-13F4-837D-1CF7882E0D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DB9EA-DD95-5152-0C75-9445EB1636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AA11E4-94D6-3DE2-F930-ECC8C37526A3}"/>
              </a:ext>
            </a:extLst>
          </p:cNvPr>
          <p:cNvSpPr>
            <a:spLocks noGrp="1"/>
          </p:cNvSpPr>
          <p:nvPr>
            <p:ph type="dt" sz="half" idx="10"/>
          </p:nvPr>
        </p:nvSpPr>
        <p:spPr/>
        <p:txBody>
          <a:bodyPr/>
          <a:lstStyle/>
          <a:p>
            <a:fld id="{E2A44CD8-B252-4CFF-8C02-17F851F6104A}" type="datetimeFigureOut">
              <a:rPr lang="en-US" smtClean="0"/>
              <a:t>8/7/2022</a:t>
            </a:fld>
            <a:endParaRPr lang="en-US"/>
          </a:p>
        </p:txBody>
      </p:sp>
      <p:sp>
        <p:nvSpPr>
          <p:cNvPr id="5" name="Footer Placeholder 4">
            <a:extLst>
              <a:ext uri="{FF2B5EF4-FFF2-40B4-BE49-F238E27FC236}">
                <a16:creationId xmlns:a16="http://schemas.microsoft.com/office/drawing/2014/main" id="{737CD6B6-D2C4-9876-872A-57CA5F04AB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0EAF6A-614E-8C57-EEBE-934DD886D61F}"/>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058001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28219-BE40-89F2-B6CE-5D95F87AF2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4AA95D-4A18-934E-2A0B-8BB7E94195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4057DD-05F0-81BE-2B0F-F63AA3C60460}"/>
              </a:ext>
            </a:extLst>
          </p:cNvPr>
          <p:cNvSpPr>
            <a:spLocks noGrp="1"/>
          </p:cNvSpPr>
          <p:nvPr>
            <p:ph type="dt" sz="half" idx="10"/>
          </p:nvPr>
        </p:nvSpPr>
        <p:spPr/>
        <p:txBody>
          <a:bodyPr/>
          <a:lstStyle/>
          <a:p>
            <a:fld id="{E2A44CD8-B252-4CFF-8C02-17F851F6104A}" type="datetimeFigureOut">
              <a:rPr lang="en-US" smtClean="0"/>
              <a:t>8/7/2022</a:t>
            </a:fld>
            <a:endParaRPr lang="en-US"/>
          </a:p>
        </p:txBody>
      </p:sp>
      <p:sp>
        <p:nvSpPr>
          <p:cNvPr id="5" name="Footer Placeholder 4">
            <a:extLst>
              <a:ext uri="{FF2B5EF4-FFF2-40B4-BE49-F238E27FC236}">
                <a16:creationId xmlns:a16="http://schemas.microsoft.com/office/drawing/2014/main" id="{A8E9795D-2C0F-A6EF-0F91-C292C517A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EAB644-8433-F09D-7ADF-C906254CA225}"/>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404192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077F8-A2EF-AA2E-D31A-3108609530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01C0A4-B6E1-2B14-D1E3-E2CCB04CF4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F6D6BD-7BB5-571B-9588-00BBD31362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FC861A-395E-D0C7-5898-3ECB9AEB5181}"/>
              </a:ext>
            </a:extLst>
          </p:cNvPr>
          <p:cNvSpPr>
            <a:spLocks noGrp="1"/>
          </p:cNvSpPr>
          <p:nvPr>
            <p:ph type="dt" sz="half" idx="10"/>
          </p:nvPr>
        </p:nvSpPr>
        <p:spPr/>
        <p:txBody>
          <a:bodyPr/>
          <a:lstStyle/>
          <a:p>
            <a:fld id="{E2A44CD8-B252-4CFF-8C02-17F851F6104A}" type="datetimeFigureOut">
              <a:rPr lang="en-US" smtClean="0"/>
              <a:t>8/7/2022</a:t>
            </a:fld>
            <a:endParaRPr lang="en-US"/>
          </a:p>
        </p:txBody>
      </p:sp>
      <p:sp>
        <p:nvSpPr>
          <p:cNvPr id="6" name="Footer Placeholder 5">
            <a:extLst>
              <a:ext uri="{FF2B5EF4-FFF2-40B4-BE49-F238E27FC236}">
                <a16:creationId xmlns:a16="http://schemas.microsoft.com/office/drawing/2014/main" id="{42EF980A-69B1-26C1-2277-0BC18B1A70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9BD4F3-C59A-BE0F-04E6-2DDAB136700C}"/>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856977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3C64E-BDDA-00FE-710E-4C9988C90D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375336-3049-8479-1BD3-6B72E1D117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563ADF-7ABE-BBC7-74A8-63824EF5DA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990996-4819-F929-14FB-501AB8BC8B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0DA28E-8089-274C-E089-46947DEE7F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AB6517-DCCD-5ECD-A1AF-2FBD49A8A349}"/>
              </a:ext>
            </a:extLst>
          </p:cNvPr>
          <p:cNvSpPr>
            <a:spLocks noGrp="1"/>
          </p:cNvSpPr>
          <p:nvPr>
            <p:ph type="dt" sz="half" idx="10"/>
          </p:nvPr>
        </p:nvSpPr>
        <p:spPr/>
        <p:txBody>
          <a:bodyPr/>
          <a:lstStyle/>
          <a:p>
            <a:fld id="{E2A44CD8-B252-4CFF-8C02-17F851F6104A}" type="datetimeFigureOut">
              <a:rPr lang="en-US" smtClean="0"/>
              <a:t>8/7/2022</a:t>
            </a:fld>
            <a:endParaRPr lang="en-US"/>
          </a:p>
        </p:txBody>
      </p:sp>
      <p:sp>
        <p:nvSpPr>
          <p:cNvPr id="8" name="Footer Placeholder 7">
            <a:extLst>
              <a:ext uri="{FF2B5EF4-FFF2-40B4-BE49-F238E27FC236}">
                <a16:creationId xmlns:a16="http://schemas.microsoft.com/office/drawing/2014/main" id="{061042F1-9E9D-AA38-8CED-D23262573B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8611D3-3799-DFA9-FA8A-755CDD2D894B}"/>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799831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95601-AA21-FCAF-74AB-9604E0AE15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3429ED-8410-3BE2-5521-FEAA26D084CD}"/>
              </a:ext>
            </a:extLst>
          </p:cNvPr>
          <p:cNvSpPr>
            <a:spLocks noGrp="1"/>
          </p:cNvSpPr>
          <p:nvPr>
            <p:ph type="dt" sz="half" idx="10"/>
          </p:nvPr>
        </p:nvSpPr>
        <p:spPr/>
        <p:txBody>
          <a:bodyPr/>
          <a:lstStyle/>
          <a:p>
            <a:fld id="{E2A44CD8-B252-4CFF-8C02-17F851F6104A}" type="datetimeFigureOut">
              <a:rPr lang="en-US" smtClean="0"/>
              <a:t>8/7/2022</a:t>
            </a:fld>
            <a:endParaRPr lang="en-US"/>
          </a:p>
        </p:txBody>
      </p:sp>
      <p:sp>
        <p:nvSpPr>
          <p:cNvPr id="4" name="Footer Placeholder 3">
            <a:extLst>
              <a:ext uri="{FF2B5EF4-FFF2-40B4-BE49-F238E27FC236}">
                <a16:creationId xmlns:a16="http://schemas.microsoft.com/office/drawing/2014/main" id="{300309E8-53FB-4AB3-9C50-7DD15CD8C2D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986E0E-1473-A8A5-216B-BBF58AAA3F0F}"/>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3365548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F2DAE6-2AD2-7F5E-5A02-4FD006A35280}"/>
              </a:ext>
            </a:extLst>
          </p:cNvPr>
          <p:cNvSpPr>
            <a:spLocks noGrp="1"/>
          </p:cNvSpPr>
          <p:nvPr>
            <p:ph type="dt" sz="half" idx="10"/>
          </p:nvPr>
        </p:nvSpPr>
        <p:spPr/>
        <p:txBody>
          <a:bodyPr/>
          <a:lstStyle/>
          <a:p>
            <a:fld id="{E2A44CD8-B252-4CFF-8C02-17F851F6104A}" type="datetimeFigureOut">
              <a:rPr lang="en-US" smtClean="0"/>
              <a:t>8/7/2022</a:t>
            </a:fld>
            <a:endParaRPr lang="en-US"/>
          </a:p>
        </p:txBody>
      </p:sp>
      <p:sp>
        <p:nvSpPr>
          <p:cNvPr id="3" name="Footer Placeholder 2">
            <a:extLst>
              <a:ext uri="{FF2B5EF4-FFF2-40B4-BE49-F238E27FC236}">
                <a16:creationId xmlns:a16="http://schemas.microsoft.com/office/drawing/2014/main" id="{9F010359-DA9F-96C5-ABAF-FCFC6CEF9F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11A75-402A-7EC1-ABA0-7FC3247AD7A3}"/>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1114474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E9D5F-872C-5525-834B-7CBF64769F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721142-7021-0634-564B-3664E95014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1630D0-9526-3048-3ADF-12D2C63594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9A200A-89A4-2C2C-2A50-60F505157920}"/>
              </a:ext>
            </a:extLst>
          </p:cNvPr>
          <p:cNvSpPr>
            <a:spLocks noGrp="1"/>
          </p:cNvSpPr>
          <p:nvPr>
            <p:ph type="dt" sz="half" idx="10"/>
          </p:nvPr>
        </p:nvSpPr>
        <p:spPr/>
        <p:txBody>
          <a:bodyPr/>
          <a:lstStyle/>
          <a:p>
            <a:fld id="{E2A44CD8-B252-4CFF-8C02-17F851F6104A}" type="datetimeFigureOut">
              <a:rPr lang="en-US" smtClean="0"/>
              <a:t>8/7/2022</a:t>
            </a:fld>
            <a:endParaRPr lang="en-US"/>
          </a:p>
        </p:txBody>
      </p:sp>
      <p:sp>
        <p:nvSpPr>
          <p:cNvPr id="6" name="Footer Placeholder 5">
            <a:extLst>
              <a:ext uri="{FF2B5EF4-FFF2-40B4-BE49-F238E27FC236}">
                <a16:creationId xmlns:a16="http://schemas.microsoft.com/office/drawing/2014/main" id="{A9FD0D41-90CF-2275-34DD-830FBBCF48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3AAF43-14A5-3B22-59EB-787232A23232}"/>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2070419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F0B79-7AD4-DF10-F118-9E8AD37DAF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A2011A-DF5C-BE5E-6251-980926F0C8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C07187-A828-69CF-8EDF-5DDBD90F39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9ECA40-6838-596A-DBCC-7DDD57FD7C05}"/>
              </a:ext>
            </a:extLst>
          </p:cNvPr>
          <p:cNvSpPr>
            <a:spLocks noGrp="1"/>
          </p:cNvSpPr>
          <p:nvPr>
            <p:ph type="dt" sz="half" idx="10"/>
          </p:nvPr>
        </p:nvSpPr>
        <p:spPr/>
        <p:txBody>
          <a:bodyPr/>
          <a:lstStyle/>
          <a:p>
            <a:fld id="{E2A44CD8-B252-4CFF-8C02-17F851F6104A}" type="datetimeFigureOut">
              <a:rPr lang="en-US" smtClean="0"/>
              <a:t>8/7/2022</a:t>
            </a:fld>
            <a:endParaRPr lang="en-US"/>
          </a:p>
        </p:txBody>
      </p:sp>
      <p:sp>
        <p:nvSpPr>
          <p:cNvPr id="6" name="Footer Placeholder 5">
            <a:extLst>
              <a:ext uri="{FF2B5EF4-FFF2-40B4-BE49-F238E27FC236}">
                <a16:creationId xmlns:a16="http://schemas.microsoft.com/office/drawing/2014/main" id="{BF333E70-00F9-79BE-B86E-D123B18494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1AEDA-6F7C-D110-E847-F1D00A3A7F42}"/>
              </a:ext>
            </a:extLst>
          </p:cNvPr>
          <p:cNvSpPr>
            <a:spLocks noGrp="1"/>
          </p:cNvSpPr>
          <p:nvPr>
            <p:ph type="sldNum" sz="quarter" idx="12"/>
          </p:nvPr>
        </p:nvSpPr>
        <p:spPr/>
        <p:txBody>
          <a:bodyPr/>
          <a:lstStyle/>
          <a:p>
            <a:fld id="{6C89FDBE-D45D-4429-8AE0-593C9016BA8E}" type="slidenum">
              <a:rPr lang="en-US" smtClean="0"/>
              <a:t>‹#›</a:t>
            </a:fld>
            <a:endParaRPr lang="en-US"/>
          </a:p>
        </p:txBody>
      </p:sp>
    </p:spTree>
    <p:extLst>
      <p:ext uri="{BB962C8B-B14F-4D97-AF65-F5344CB8AC3E}">
        <p14:creationId xmlns:p14="http://schemas.microsoft.com/office/powerpoint/2010/main" val="4139939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B8ADE3-83EC-1E2B-36EA-109BF57CD7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2D4938-30A7-53A8-3313-AF51310964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4E961-8BFA-969D-2E2D-1364B6CEE1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A44CD8-B252-4CFF-8C02-17F851F6104A}" type="datetimeFigureOut">
              <a:rPr lang="en-US" smtClean="0"/>
              <a:t>8/7/2022</a:t>
            </a:fld>
            <a:endParaRPr lang="en-US"/>
          </a:p>
        </p:txBody>
      </p:sp>
      <p:sp>
        <p:nvSpPr>
          <p:cNvPr id="5" name="Footer Placeholder 4">
            <a:extLst>
              <a:ext uri="{FF2B5EF4-FFF2-40B4-BE49-F238E27FC236}">
                <a16:creationId xmlns:a16="http://schemas.microsoft.com/office/drawing/2014/main" id="{713AA280-C2A5-295F-DA56-C9C71DAFE4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1059AE-E108-9687-FFE9-2645EC0DF2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9FDBE-D45D-4429-8AE0-593C9016BA8E}" type="slidenum">
              <a:rPr lang="en-US" smtClean="0"/>
              <a:t>‹#›</a:t>
            </a:fld>
            <a:endParaRPr lang="en-US"/>
          </a:p>
        </p:txBody>
      </p:sp>
    </p:spTree>
    <p:extLst>
      <p:ext uri="{BB962C8B-B14F-4D97-AF65-F5344CB8AC3E}">
        <p14:creationId xmlns:p14="http://schemas.microsoft.com/office/powerpoint/2010/main" val="506212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6267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Three Reasons to continue courageously as you witness for Christ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1.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boldness does not come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but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Christ</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you.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2.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your oppressors only have empty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threats</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light of Jesus’s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truth</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(vv. 14-18)</a:t>
            </a:r>
            <a:endPar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0DC1C7A1-5873-DD01-1D9E-D462B706D43F}"/>
              </a:ext>
            </a:extLst>
          </p:cNvPr>
          <p:cNvSpPr txBox="1"/>
          <p:nvPr/>
        </p:nvSpPr>
        <p:spPr>
          <a:xfrm>
            <a:off x="0" y="1997953"/>
            <a:ext cx="12198167" cy="20313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a</a:t>
            </a:r>
            <a:r>
              <a:rPr kumimoji="0" lang="en-US" sz="1800" b="0" i="0" u="none" strike="noStrike" kern="1200" cap="none" spc="0" normalizeH="0" baseline="0" noProof="0" dirty="0">
                <a:ln>
                  <a:noFill/>
                </a:ln>
                <a:effectLst/>
                <a:uLnTx/>
                <a:uFillTx/>
                <a:latin typeface="Calibri" panose="020F0502020204030204"/>
                <a:ea typeface="+mn-ea"/>
                <a:cs typeface="+mn-cs"/>
              </a:rPr>
              <a:t>. Peter and John are boldly speaking but the powerful court is left </a:t>
            </a:r>
            <a:r>
              <a:rPr kumimoji="0" lang="en-US" sz="1800" b="0" i="0" u="sng" strike="noStrike" kern="1200" cap="none" spc="0" normalizeH="0" baseline="0" noProof="0" dirty="0">
                <a:ln>
                  <a:noFill/>
                </a:ln>
                <a:effectLst/>
                <a:uLnTx/>
                <a:uFillTx/>
                <a:latin typeface="Calibri" panose="020F0502020204030204"/>
                <a:ea typeface="+mn-ea"/>
                <a:cs typeface="+mn-cs"/>
              </a:rPr>
              <a:t>speech-LESS</a:t>
            </a:r>
            <a:r>
              <a:rPr kumimoji="0" lang="en-US" sz="1800" b="0" i="0" u="none" strike="noStrike" kern="1200" cap="none" spc="0" normalizeH="0" baseline="0" noProof="0" dirty="0">
                <a:ln>
                  <a:noFill/>
                </a:ln>
                <a:effectLst/>
                <a:uLnTx/>
                <a:uFillTx/>
                <a:latin typeface="Calibri" panose="020F0502020204030204"/>
                <a:ea typeface="+mn-ea"/>
                <a:cs typeface="+mn-cs"/>
              </a:rPr>
              <a:t>. They had “</a:t>
            </a:r>
            <a:r>
              <a:rPr kumimoji="0" lang="en-US" sz="1800" b="0" i="1" u="none" strike="noStrike" kern="1200" cap="none" spc="0" normalizeH="0" baseline="0" noProof="0" dirty="0">
                <a:ln>
                  <a:noFill/>
                </a:ln>
                <a:effectLst/>
                <a:uLnTx/>
                <a:uFillTx/>
                <a:latin typeface="Calibri" panose="020F0502020204030204"/>
                <a:ea typeface="+mn-ea"/>
                <a:cs typeface="+mn-cs"/>
              </a:rPr>
              <a:t>nothing</a:t>
            </a:r>
            <a:r>
              <a:rPr kumimoji="0" lang="en-US" sz="1800" b="0" i="0" u="none" strike="noStrike" kern="1200" cap="none" spc="0" normalizeH="0" baseline="0" noProof="0" dirty="0">
                <a:ln>
                  <a:noFill/>
                </a:ln>
                <a:effectLst/>
                <a:uLnTx/>
                <a:uFillTx/>
                <a:latin typeface="Calibri" panose="020F0502020204030204"/>
                <a:ea typeface="+mn-ea"/>
                <a:cs typeface="+mn-cs"/>
              </a:rPr>
              <a:t> to say in opposition.”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b</a:t>
            </a:r>
            <a:r>
              <a:rPr kumimoji="0" lang="en-US" sz="1800" b="0" i="0" u="none" strike="noStrike" kern="1200" cap="none" spc="0" normalizeH="0" baseline="0" noProof="0" dirty="0">
                <a:ln>
                  <a:noFill/>
                </a:ln>
                <a:effectLst/>
                <a:uLnTx/>
                <a:uFillTx/>
                <a:latin typeface="Calibri" panose="020F0502020204030204"/>
                <a:ea typeface="+mn-ea"/>
                <a:cs typeface="+mn-cs"/>
              </a:rPr>
              <a:t>. The court asks, “what shall we do </a:t>
            </a:r>
            <a:r>
              <a:rPr kumimoji="0" lang="en-US" sz="1800" b="0" i="0" u="sng" strike="noStrike" kern="1200" cap="none" spc="0" normalizeH="0" baseline="0" noProof="0" dirty="0">
                <a:ln>
                  <a:noFill/>
                </a:ln>
                <a:effectLst/>
                <a:uLnTx/>
                <a:uFillTx/>
                <a:latin typeface="Calibri" panose="020F0502020204030204"/>
                <a:ea typeface="+mn-ea"/>
                <a:cs typeface="+mn-cs"/>
              </a:rPr>
              <a:t>with</a:t>
            </a:r>
            <a:r>
              <a:rPr kumimoji="0" lang="en-US" sz="1800" b="0" i="0" u="none" strike="noStrike" kern="1200" cap="none" spc="0" normalizeH="0" baseline="0" noProof="0" dirty="0">
                <a:ln>
                  <a:noFill/>
                </a:ln>
                <a:effectLst/>
                <a:uLnTx/>
                <a:uFillTx/>
                <a:latin typeface="Calibri" panose="020F0502020204030204"/>
                <a:ea typeface="+mn-ea"/>
                <a:cs typeface="+mn-cs"/>
              </a:rPr>
              <a:t> </a:t>
            </a:r>
            <a:r>
              <a:rPr kumimoji="0" lang="en-US" sz="1800" b="0" i="0" u="sng" strike="noStrike" kern="1200" cap="none" spc="0" normalizeH="0" baseline="0" noProof="0" dirty="0">
                <a:ln>
                  <a:noFill/>
                </a:ln>
                <a:effectLst/>
                <a:uLnTx/>
                <a:uFillTx/>
                <a:latin typeface="Calibri" panose="020F0502020204030204"/>
                <a:ea typeface="+mn-ea"/>
                <a:cs typeface="+mn-cs"/>
              </a:rPr>
              <a:t>these</a:t>
            </a:r>
            <a:r>
              <a:rPr kumimoji="0" lang="en-US" sz="1800" b="0" i="0" u="none" strike="noStrike" kern="1200" cap="none" spc="0" normalizeH="0" baseline="0" noProof="0" dirty="0">
                <a:ln>
                  <a:noFill/>
                </a:ln>
                <a:effectLst/>
                <a:uLnTx/>
                <a:uFillTx/>
                <a:latin typeface="Calibri" panose="020F0502020204030204"/>
                <a:ea typeface="+mn-ea"/>
                <a:cs typeface="+mn-cs"/>
              </a:rPr>
              <a:t> </a:t>
            </a:r>
            <a:r>
              <a:rPr kumimoji="0" lang="en-US" sz="1800" b="0" i="0" u="sng" strike="noStrike" kern="1200" cap="none" spc="0" normalizeH="0" baseline="0" noProof="0" dirty="0">
                <a:ln>
                  <a:noFill/>
                </a:ln>
                <a:effectLst/>
                <a:uLnTx/>
                <a:uFillTx/>
                <a:latin typeface="Calibri" panose="020F0502020204030204"/>
                <a:ea typeface="+mn-ea"/>
                <a:cs typeface="+mn-cs"/>
              </a:rPr>
              <a:t>men</a:t>
            </a:r>
            <a:r>
              <a:rPr kumimoji="0" lang="en-US" sz="1800" b="0" i="0" u="none" strike="noStrike" kern="1200" cap="none" spc="0" normalizeH="0" baseline="0" noProof="0" dirty="0">
                <a:ln>
                  <a:noFill/>
                </a:ln>
                <a:effectLst/>
                <a:uLnTx/>
                <a:uFillTx/>
                <a:latin typeface="Calibri" panose="020F0502020204030204"/>
                <a:ea typeface="+mn-ea"/>
                <a:cs typeface="+mn-cs"/>
              </a:rPr>
              <a:t>?,” but should have simply asked, “what shall we do?” (c.f. Acts 2:27)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c</a:t>
            </a:r>
            <a:r>
              <a:rPr kumimoji="0" lang="en-US" sz="1800" b="0" i="0" u="none" strike="noStrike" kern="1200" cap="none" spc="0" normalizeH="0" baseline="0" noProof="0" dirty="0">
                <a:ln>
                  <a:noFill/>
                </a:ln>
                <a:effectLst/>
                <a:uLnTx/>
                <a:uFillTx/>
                <a:latin typeface="Calibri" panose="020F0502020204030204"/>
                <a:ea typeface="+mn-ea"/>
                <a:cs typeface="+mn-cs"/>
              </a:rPr>
              <a:t>. Not once is it refuted that Christ was, in fact, </a:t>
            </a:r>
            <a:r>
              <a:rPr kumimoji="0" lang="en-US" sz="1800" b="0" i="0" u="sng" strike="noStrike" kern="1200" cap="none" spc="0" normalizeH="0" baseline="0" noProof="0" dirty="0">
                <a:ln>
                  <a:noFill/>
                </a:ln>
                <a:effectLst/>
                <a:uLnTx/>
                <a:uFillTx/>
                <a:latin typeface="Calibri" panose="020F0502020204030204"/>
                <a:ea typeface="+mn-ea"/>
                <a:cs typeface="+mn-cs"/>
              </a:rPr>
              <a:t>raised</a:t>
            </a:r>
            <a:r>
              <a:rPr kumimoji="0" lang="en-US" sz="1800" b="0" i="0" u="none" strike="noStrike" kern="1200" cap="none" spc="0" normalizeH="0" baseline="0" noProof="0" dirty="0">
                <a:ln>
                  <a:noFill/>
                </a:ln>
                <a:effectLst/>
                <a:uLnTx/>
                <a:uFillTx/>
                <a:latin typeface="Calibri" panose="020F0502020204030204"/>
                <a:ea typeface="+mn-ea"/>
                <a:cs typeface="+mn-cs"/>
              </a:rPr>
              <a:t> from the </a:t>
            </a:r>
            <a:r>
              <a:rPr kumimoji="0" lang="en-US" sz="1800" b="0" i="0" u="sng" strike="noStrike" kern="1200" cap="none" spc="0" normalizeH="0" baseline="0" noProof="0" dirty="0">
                <a:ln>
                  <a:noFill/>
                </a:ln>
                <a:effectLst/>
                <a:uLnTx/>
                <a:uFillTx/>
                <a:latin typeface="Calibri" panose="020F0502020204030204"/>
                <a:ea typeface="+mn-ea"/>
                <a:cs typeface="+mn-cs"/>
              </a:rPr>
              <a:t>dead</a:t>
            </a:r>
            <a:r>
              <a:rPr kumimoji="0" lang="en-US" sz="1800" b="0" i="0" u="none" strike="noStrike" kern="1200" cap="none" spc="0" normalizeH="0" baseline="0" noProof="0" dirty="0">
                <a:ln>
                  <a:noFill/>
                </a:ln>
                <a:effectLst/>
                <a:uLnTx/>
                <a:uFillTx/>
                <a:latin typeface="Calibri" panose="020F0502020204030204"/>
                <a:ea typeface="+mn-ea"/>
                <a:cs typeface="+mn-cs"/>
              </a:rPr>
              <a:t>. The tomb was empty!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d</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Although the </a:t>
            </a:r>
            <a:r>
              <a:rPr kumimoji="0" lang="en-US" sz="1800" b="0" i="0" u="sng" strike="noStrike" kern="1200" cap="none" spc="0" normalizeH="0" baseline="0" noProof="0" dirty="0">
                <a:ln>
                  <a:noFill/>
                </a:ln>
                <a:solidFill>
                  <a:srgbClr val="FFFF00"/>
                </a:solidFill>
                <a:effectLst/>
                <a:uLnTx/>
                <a:uFillTx/>
                <a:latin typeface="Calibri" panose="020F0502020204030204"/>
                <a:ea typeface="+mn-ea"/>
                <a:cs typeface="+mn-cs"/>
              </a:rPr>
              <a:t>miracle</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left them speechless, it was the </a:t>
            </a:r>
            <a:r>
              <a:rPr kumimoji="0" lang="en-US" sz="1800" b="0" i="0" u="sng" strike="noStrike" kern="1200" cap="none" spc="0" normalizeH="0" baseline="0" noProof="0" dirty="0">
                <a:ln>
                  <a:noFill/>
                </a:ln>
                <a:solidFill>
                  <a:srgbClr val="FFFF00"/>
                </a:solidFill>
                <a:effectLst/>
                <a:uLnTx/>
                <a:uFillTx/>
                <a:latin typeface="Calibri" panose="020F0502020204030204"/>
                <a:ea typeface="+mn-ea"/>
                <a:cs typeface="+mn-cs"/>
              </a:rPr>
              <a:t>message</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they wanted silenced, but these 2 are inseparable.</a:t>
            </a:r>
          </a:p>
        </p:txBody>
      </p:sp>
    </p:spTree>
    <p:extLst>
      <p:ext uri="{BB962C8B-B14F-4D97-AF65-F5344CB8AC3E}">
        <p14:creationId xmlns:p14="http://schemas.microsoft.com/office/powerpoint/2010/main" val="523263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Three Reasons to continue courageously as you witness for Christ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1.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boldness does not come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but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Christ</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you.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2.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your oppressors only have empty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threats</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light of Jesus’s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truth</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(vv. 14-18)</a:t>
            </a:r>
            <a:endPar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0DC1C7A1-5873-DD01-1D9E-D462B706D43F}"/>
              </a:ext>
            </a:extLst>
          </p:cNvPr>
          <p:cNvSpPr txBox="1"/>
          <p:nvPr/>
        </p:nvSpPr>
        <p:spPr>
          <a:xfrm>
            <a:off x="0" y="1997953"/>
            <a:ext cx="12198167" cy="25853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a</a:t>
            </a:r>
            <a:r>
              <a:rPr kumimoji="0" lang="en-US" sz="1800" b="0" i="0" u="none" strike="noStrike" kern="1200" cap="none" spc="0" normalizeH="0" baseline="0" noProof="0" dirty="0">
                <a:ln>
                  <a:noFill/>
                </a:ln>
                <a:effectLst/>
                <a:uLnTx/>
                <a:uFillTx/>
                <a:latin typeface="Calibri" panose="020F0502020204030204"/>
                <a:ea typeface="+mn-ea"/>
                <a:cs typeface="+mn-cs"/>
              </a:rPr>
              <a:t>. Peter and John are boldly speaking but the powerful court is left </a:t>
            </a:r>
            <a:r>
              <a:rPr kumimoji="0" lang="en-US" sz="1800" b="0" i="0" u="sng" strike="noStrike" kern="1200" cap="none" spc="0" normalizeH="0" baseline="0" noProof="0" dirty="0">
                <a:ln>
                  <a:noFill/>
                </a:ln>
                <a:effectLst/>
                <a:uLnTx/>
                <a:uFillTx/>
                <a:latin typeface="Calibri" panose="020F0502020204030204"/>
                <a:ea typeface="+mn-ea"/>
                <a:cs typeface="+mn-cs"/>
              </a:rPr>
              <a:t>speech-LESS</a:t>
            </a:r>
            <a:r>
              <a:rPr kumimoji="0" lang="en-US" sz="1800" b="0" i="0" u="none" strike="noStrike" kern="1200" cap="none" spc="0" normalizeH="0" baseline="0" noProof="0" dirty="0">
                <a:ln>
                  <a:noFill/>
                </a:ln>
                <a:effectLst/>
                <a:uLnTx/>
                <a:uFillTx/>
                <a:latin typeface="Calibri" panose="020F0502020204030204"/>
                <a:ea typeface="+mn-ea"/>
                <a:cs typeface="+mn-cs"/>
              </a:rPr>
              <a:t>. They had “</a:t>
            </a:r>
            <a:r>
              <a:rPr kumimoji="0" lang="en-US" sz="1800" b="0" i="1" u="none" strike="noStrike" kern="1200" cap="none" spc="0" normalizeH="0" baseline="0" noProof="0" dirty="0">
                <a:ln>
                  <a:noFill/>
                </a:ln>
                <a:effectLst/>
                <a:uLnTx/>
                <a:uFillTx/>
                <a:latin typeface="Calibri" panose="020F0502020204030204"/>
                <a:ea typeface="+mn-ea"/>
                <a:cs typeface="+mn-cs"/>
              </a:rPr>
              <a:t>nothing</a:t>
            </a:r>
            <a:r>
              <a:rPr kumimoji="0" lang="en-US" sz="1800" b="0" i="0" u="none" strike="noStrike" kern="1200" cap="none" spc="0" normalizeH="0" baseline="0" noProof="0" dirty="0">
                <a:ln>
                  <a:noFill/>
                </a:ln>
                <a:effectLst/>
                <a:uLnTx/>
                <a:uFillTx/>
                <a:latin typeface="Calibri" panose="020F0502020204030204"/>
                <a:ea typeface="+mn-ea"/>
                <a:cs typeface="+mn-cs"/>
              </a:rPr>
              <a:t> to say in opposition.”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b</a:t>
            </a:r>
            <a:r>
              <a:rPr kumimoji="0" lang="en-US" sz="1800" b="0" i="0" u="none" strike="noStrike" kern="1200" cap="none" spc="0" normalizeH="0" baseline="0" noProof="0" dirty="0">
                <a:ln>
                  <a:noFill/>
                </a:ln>
                <a:effectLst/>
                <a:uLnTx/>
                <a:uFillTx/>
                <a:latin typeface="Calibri" panose="020F0502020204030204"/>
                <a:ea typeface="+mn-ea"/>
                <a:cs typeface="+mn-cs"/>
              </a:rPr>
              <a:t>. The court asks, “what shall we do </a:t>
            </a:r>
            <a:r>
              <a:rPr kumimoji="0" lang="en-US" sz="1800" b="0" i="0" u="sng" strike="noStrike" kern="1200" cap="none" spc="0" normalizeH="0" baseline="0" noProof="0" dirty="0">
                <a:ln>
                  <a:noFill/>
                </a:ln>
                <a:effectLst/>
                <a:uLnTx/>
                <a:uFillTx/>
                <a:latin typeface="Calibri" panose="020F0502020204030204"/>
                <a:ea typeface="+mn-ea"/>
                <a:cs typeface="+mn-cs"/>
              </a:rPr>
              <a:t>with</a:t>
            </a:r>
            <a:r>
              <a:rPr kumimoji="0" lang="en-US" sz="1800" b="0" i="0" u="none" strike="noStrike" kern="1200" cap="none" spc="0" normalizeH="0" baseline="0" noProof="0" dirty="0">
                <a:ln>
                  <a:noFill/>
                </a:ln>
                <a:effectLst/>
                <a:uLnTx/>
                <a:uFillTx/>
                <a:latin typeface="Calibri" panose="020F0502020204030204"/>
                <a:ea typeface="+mn-ea"/>
                <a:cs typeface="+mn-cs"/>
              </a:rPr>
              <a:t> </a:t>
            </a:r>
            <a:r>
              <a:rPr kumimoji="0" lang="en-US" sz="1800" b="0" i="0" u="sng" strike="noStrike" kern="1200" cap="none" spc="0" normalizeH="0" baseline="0" noProof="0" dirty="0">
                <a:ln>
                  <a:noFill/>
                </a:ln>
                <a:effectLst/>
                <a:uLnTx/>
                <a:uFillTx/>
                <a:latin typeface="Calibri" panose="020F0502020204030204"/>
                <a:ea typeface="+mn-ea"/>
                <a:cs typeface="+mn-cs"/>
              </a:rPr>
              <a:t>these</a:t>
            </a:r>
            <a:r>
              <a:rPr kumimoji="0" lang="en-US" sz="1800" b="0" i="0" u="none" strike="noStrike" kern="1200" cap="none" spc="0" normalizeH="0" baseline="0" noProof="0" dirty="0">
                <a:ln>
                  <a:noFill/>
                </a:ln>
                <a:effectLst/>
                <a:uLnTx/>
                <a:uFillTx/>
                <a:latin typeface="Calibri" panose="020F0502020204030204"/>
                <a:ea typeface="+mn-ea"/>
                <a:cs typeface="+mn-cs"/>
              </a:rPr>
              <a:t> </a:t>
            </a:r>
            <a:r>
              <a:rPr kumimoji="0" lang="en-US" sz="1800" b="0" i="0" u="sng" strike="noStrike" kern="1200" cap="none" spc="0" normalizeH="0" baseline="0" noProof="0" dirty="0">
                <a:ln>
                  <a:noFill/>
                </a:ln>
                <a:effectLst/>
                <a:uLnTx/>
                <a:uFillTx/>
                <a:latin typeface="Calibri" panose="020F0502020204030204"/>
                <a:ea typeface="+mn-ea"/>
                <a:cs typeface="+mn-cs"/>
              </a:rPr>
              <a:t>men</a:t>
            </a:r>
            <a:r>
              <a:rPr kumimoji="0" lang="en-US" sz="1800" b="0" i="0" u="none" strike="noStrike" kern="1200" cap="none" spc="0" normalizeH="0" baseline="0" noProof="0" dirty="0">
                <a:ln>
                  <a:noFill/>
                </a:ln>
                <a:effectLst/>
                <a:uLnTx/>
                <a:uFillTx/>
                <a:latin typeface="Calibri" panose="020F0502020204030204"/>
                <a:ea typeface="+mn-ea"/>
                <a:cs typeface="+mn-cs"/>
              </a:rPr>
              <a:t>?,” but should have simply asked, “what shall we do?” (c.f. Acts 2:27)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c</a:t>
            </a:r>
            <a:r>
              <a:rPr kumimoji="0" lang="en-US" sz="1800" b="0" i="0" u="none" strike="noStrike" kern="1200" cap="none" spc="0" normalizeH="0" baseline="0" noProof="0" dirty="0">
                <a:ln>
                  <a:noFill/>
                </a:ln>
                <a:effectLst/>
                <a:uLnTx/>
                <a:uFillTx/>
                <a:latin typeface="Calibri" panose="020F0502020204030204"/>
                <a:ea typeface="+mn-ea"/>
                <a:cs typeface="+mn-cs"/>
              </a:rPr>
              <a:t>. Not once is it refuted that Christ was, in fact, </a:t>
            </a:r>
            <a:r>
              <a:rPr kumimoji="0" lang="en-US" sz="1800" b="0" i="0" u="sng" strike="noStrike" kern="1200" cap="none" spc="0" normalizeH="0" baseline="0" noProof="0" dirty="0">
                <a:ln>
                  <a:noFill/>
                </a:ln>
                <a:effectLst/>
                <a:uLnTx/>
                <a:uFillTx/>
                <a:latin typeface="Calibri" panose="020F0502020204030204"/>
                <a:ea typeface="+mn-ea"/>
                <a:cs typeface="+mn-cs"/>
              </a:rPr>
              <a:t>raised</a:t>
            </a:r>
            <a:r>
              <a:rPr kumimoji="0" lang="en-US" sz="1800" b="0" i="0" u="none" strike="noStrike" kern="1200" cap="none" spc="0" normalizeH="0" baseline="0" noProof="0" dirty="0">
                <a:ln>
                  <a:noFill/>
                </a:ln>
                <a:effectLst/>
                <a:uLnTx/>
                <a:uFillTx/>
                <a:latin typeface="Calibri" panose="020F0502020204030204"/>
                <a:ea typeface="+mn-ea"/>
                <a:cs typeface="+mn-cs"/>
              </a:rPr>
              <a:t> from the </a:t>
            </a:r>
            <a:r>
              <a:rPr kumimoji="0" lang="en-US" sz="1800" b="0" i="0" u="sng" strike="noStrike" kern="1200" cap="none" spc="0" normalizeH="0" baseline="0" noProof="0" dirty="0">
                <a:ln>
                  <a:noFill/>
                </a:ln>
                <a:effectLst/>
                <a:uLnTx/>
                <a:uFillTx/>
                <a:latin typeface="Calibri" panose="020F0502020204030204"/>
                <a:ea typeface="+mn-ea"/>
                <a:cs typeface="+mn-cs"/>
              </a:rPr>
              <a:t>dead</a:t>
            </a:r>
            <a:r>
              <a:rPr kumimoji="0" lang="en-US" sz="1800" b="0" i="0" u="none" strike="noStrike" kern="1200" cap="none" spc="0" normalizeH="0" baseline="0" noProof="0" dirty="0">
                <a:ln>
                  <a:noFill/>
                </a:ln>
                <a:effectLst/>
                <a:uLnTx/>
                <a:uFillTx/>
                <a:latin typeface="Calibri" panose="020F0502020204030204"/>
                <a:ea typeface="+mn-ea"/>
                <a:cs typeface="+mn-cs"/>
              </a:rPr>
              <a:t>. The tomb was empty!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d</a:t>
            </a:r>
            <a:r>
              <a:rPr kumimoji="0" lang="en-US" sz="1800" b="0" i="0" u="none" strike="noStrike" kern="1200" cap="none" spc="0" normalizeH="0" baseline="0" noProof="0" dirty="0">
                <a:ln>
                  <a:noFill/>
                </a:ln>
                <a:effectLst/>
                <a:uLnTx/>
                <a:uFillTx/>
                <a:latin typeface="Calibri" panose="020F0502020204030204"/>
                <a:ea typeface="+mn-ea"/>
                <a:cs typeface="+mn-cs"/>
              </a:rPr>
              <a:t>. Although the </a:t>
            </a:r>
            <a:r>
              <a:rPr kumimoji="0" lang="en-US" sz="1800" b="0" i="0" u="sng" strike="noStrike" kern="1200" cap="none" spc="0" normalizeH="0" baseline="0" noProof="0" dirty="0">
                <a:ln>
                  <a:noFill/>
                </a:ln>
                <a:effectLst/>
                <a:uLnTx/>
                <a:uFillTx/>
                <a:latin typeface="Calibri" panose="020F0502020204030204"/>
                <a:ea typeface="+mn-ea"/>
                <a:cs typeface="+mn-cs"/>
              </a:rPr>
              <a:t>miracle</a:t>
            </a:r>
            <a:r>
              <a:rPr kumimoji="0" lang="en-US" sz="1800" b="0" i="0" u="none" strike="noStrike" kern="1200" cap="none" spc="0" normalizeH="0" baseline="0" noProof="0" dirty="0">
                <a:ln>
                  <a:noFill/>
                </a:ln>
                <a:effectLst/>
                <a:uLnTx/>
                <a:uFillTx/>
                <a:latin typeface="Calibri" panose="020F0502020204030204"/>
                <a:ea typeface="+mn-ea"/>
                <a:cs typeface="+mn-cs"/>
              </a:rPr>
              <a:t> left them speechless, it was the </a:t>
            </a:r>
            <a:r>
              <a:rPr kumimoji="0" lang="en-US" sz="1800" b="0" i="0" u="sng" strike="noStrike" kern="1200" cap="none" spc="0" normalizeH="0" baseline="0" noProof="0" dirty="0">
                <a:ln>
                  <a:noFill/>
                </a:ln>
                <a:effectLst/>
                <a:uLnTx/>
                <a:uFillTx/>
                <a:latin typeface="Calibri" panose="020F0502020204030204"/>
                <a:ea typeface="+mn-ea"/>
                <a:cs typeface="+mn-cs"/>
              </a:rPr>
              <a:t>message</a:t>
            </a:r>
            <a:r>
              <a:rPr kumimoji="0" lang="en-US" sz="1800" b="0" i="0" u="none" strike="noStrike" kern="1200" cap="none" spc="0" normalizeH="0" baseline="0" noProof="0" dirty="0">
                <a:ln>
                  <a:noFill/>
                </a:ln>
                <a:effectLst/>
                <a:uLnTx/>
                <a:uFillTx/>
                <a:latin typeface="Calibri" panose="020F0502020204030204"/>
                <a:ea typeface="+mn-ea"/>
                <a:cs typeface="+mn-cs"/>
              </a:rPr>
              <a:t> they wanted silenced, but these 2 are inseparable.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e</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They cannot </a:t>
            </a:r>
            <a:r>
              <a:rPr kumimoji="0" lang="en-US" sz="1800" b="0" i="0" u="sng" strike="noStrike" kern="1200" cap="none" spc="0" normalizeH="0" baseline="0" noProof="0" dirty="0">
                <a:ln>
                  <a:noFill/>
                </a:ln>
                <a:solidFill>
                  <a:srgbClr val="FFFF00"/>
                </a:solidFill>
                <a:effectLst/>
                <a:uLnTx/>
                <a:uFillTx/>
                <a:latin typeface="Calibri" panose="020F0502020204030204"/>
                <a:ea typeface="+mn-ea"/>
                <a:cs typeface="+mn-cs"/>
              </a:rPr>
              <a:t>refute</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the </a:t>
            </a:r>
            <a:r>
              <a:rPr kumimoji="0" lang="en-US" sz="1800" b="0" i="0" u="sng" strike="noStrike" kern="1200" cap="none" spc="0" normalizeH="0" baseline="0" noProof="0" dirty="0">
                <a:ln>
                  <a:noFill/>
                </a:ln>
                <a:solidFill>
                  <a:srgbClr val="FFFF00"/>
                </a:solidFill>
                <a:effectLst/>
                <a:uLnTx/>
                <a:uFillTx/>
                <a:latin typeface="Calibri" panose="020F0502020204030204"/>
                <a:ea typeface="+mn-ea"/>
                <a:cs typeface="+mn-cs"/>
              </a:rPr>
              <a:t>truth</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so they </a:t>
            </a:r>
            <a:r>
              <a:rPr kumimoji="0" lang="en-US" sz="1800" b="0" i="0" u="sng" strike="noStrike" kern="1200" cap="none" spc="0" normalizeH="0" baseline="0" noProof="0" dirty="0">
                <a:ln>
                  <a:noFill/>
                </a:ln>
                <a:solidFill>
                  <a:srgbClr val="FFFF00"/>
                </a:solidFill>
                <a:effectLst/>
                <a:uLnTx/>
                <a:uFillTx/>
                <a:latin typeface="Calibri" panose="020F0502020204030204"/>
                <a:ea typeface="+mn-ea"/>
                <a:cs typeface="+mn-cs"/>
              </a:rPr>
              <a:t>resort</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to </a:t>
            </a:r>
            <a:r>
              <a:rPr kumimoji="0" lang="en-US" sz="1800" b="0" i="0" u="sng" strike="noStrike" kern="1200" cap="none" spc="0" normalizeH="0" baseline="0" noProof="0" dirty="0">
                <a:ln>
                  <a:noFill/>
                </a:ln>
                <a:solidFill>
                  <a:srgbClr val="FFFF00"/>
                </a:solidFill>
                <a:effectLst/>
                <a:uLnTx/>
                <a:uFillTx/>
                <a:latin typeface="Calibri" panose="020F0502020204030204"/>
                <a:ea typeface="+mn-ea"/>
                <a:cs typeface="+mn-cs"/>
              </a:rPr>
              <a:t>threats</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(warn = “to prohibit under threat.”)</a:t>
            </a:r>
          </a:p>
        </p:txBody>
      </p:sp>
    </p:spTree>
    <p:extLst>
      <p:ext uri="{BB962C8B-B14F-4D97-AF65-F5344CB8AC3E}">
        <p14:creationId xmlns:p14="http://schemas.microsoft.com/office/powerpoint/2010/main" val="2930170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Three Reasons to continue courageously as you witness for Christ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1.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boldness does not come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but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Christ</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you.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2.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your oppressors only have empty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threats</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light of Jesus’s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truth</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(vv. 14-18)</a:t>
            </a:r>
            <a:endPar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0DC1C7A1-5873-DD01-1D9E-D462B706D43F}"/>
              </a:ext>
            </a:extLst>
          </p:cNvPr>
          <p:cNvSpPr txBox="1"/>
          <p:nvPr/>
        </p:nvSpPr>
        <p:spPr>
          <a:xfrm>
            <a:off x="0" y="1997953"/>
            <a:ext cx="12198167" cy="31393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a</a:t>
            </a:r>
            <a:r>
              <a:rPr kumimoji="0" lang="en-US" sz="1800" b="0" i="0" u="none" strike="noStrike" kern="1200" cap="none" spc="0" normalizeH="0" baseline="0" noProof="0" dirty="0">
                <a:ln>
                  <a:noFill/>
                </a:ln>
                <a:effectLst/>
                <a:uLnTx/>
                <a:uFillTx/>
                <a:latin typeface="Calibri" panose="020F0502020204030204"/>
                <a:ea typeface="+mn-ea"/>
                <a:cs typeface="+mn-cs"/>
              </a:rPr>
              <a:t>. Peter and John are boldly speaking but the powerful court is left </a:t>
            </a:r>
            <a:r>
              <a:rPr kumimoji="0" lang="en-US" sz="1800" b="0" i="0" u="sng" strike="noStrike" kern="1200" cap="none" spc="0" normalizeH="0" baseline="0" noProof="0" dirty="0">
                <a:ln>
                  <a:noFill/>
                </a:ln>
                <a:effectLst/>
                <a:uLnTx/>
                <a:uFillTx/>
                <a:latin typeface="Calibri" panose="020F0502020204030204"/>
                <a:ea typeface="+mn-ea"/>
                <a:cs typeface="+mn-cs"/>
              </a:rPr>
              <a:t>speech-LESS</a:t>
            </a:r>
            <a:r>
              <a:rPr kumimoji="0" lang="en-US" sz="1800" b="0" i="0" u="none" strike="noStrike" kern="1200" cap="none" spc="0" normalizeH="0" baseline="0" noProof="0" dirty="0">
                <a:ln>
                  <a:noFill/>
                </a:ln>
                <a:effectLst/>
                <a:uLnTx/>
                <a:uFillTx/>
                <a:latin typeface="Calibri" panose="020F0502020204030204"/>
                <a:ea typeface="+mn-ea"/>
                <a:cs typeface="+mn-cs"/>
              </a:rPr>
              <a:t>. They had “</a:t>
            </a:r>
            <a:r>
              <a:rPr kumimoji="0" lang="en-US" sz="1800" b="0" i="1" u="none" strike="noStrike" kern="1200" cap="none" spc="0" normalizeH="0" baseline="0" noProof="0" dirty="0">
                <a:ln>
                  <a:noFill/>
                </a:ln>
                <a:effectLst/>
                <a:uLnTx/>
                <a:uFillTx/>
                <a:latin typeface="Calibri" panose="020F0502020204030204"/>
                <a:ea typeface="+mn-ea"/>
                <a:cs typeface="+mn-cs"/>
              </a:rPr>
              <a:t>nothing</a:t>
            </a:r>
            <a:r>
              <a:rPr kumimoji="0" lang="en-US" sz="1800" b="0" i="0" u="none" strike="noStrike" kern="1200" cap="none" spc="0" normalizeH="0" baseline="0" noProof="0" dirty="0">
                <a:ln>
                  <a:noFill/>
                </a:ln>
                <a:effectLst/>
                <a:uLnTx/>
                <a:uFillTx/>
                <a:latin typeface="Calibri" panose="020F0502020204030204"/>
                <a:ea typeface="+mn-ea"/>
                <a:cs typeface="+mn-cs"/>
              </a:rPr>
              <a:t> to say in opposition.”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b</a:t>
            </a:r>
            <a:r>
              <a:rPr kumimoji="0" lang="en-US" sz="1800" b="0" i="0" u="none" strike="noStrike" kern="1200" cap="none" spc="0" normalizeH="0" baseline="0" noProof="0" dirty="0">
                <a:ln>
                  <a:noFill/>
                </a:ln>
                <a:effectLst/>
                <a:uLnTx/>
                <a:uFillTx/>
                <a:latin typeface="Calibri" panose="020F0502020204030204"/>
                <a:ea typeface="+mn-ea"/>
                <a:cs typeface="+mn-cs"/>
              </a:rPr>
              <a:t>. The court asks, “what shall we do </a:t>
            </a:r>
            <a:r>
              <a:rPr kumimoji="0" lang="en-US" sz="1800" b="0" i="0" u="sng" strike="noStrike" kern="1200" cap="none" spc="0" normalizeH="0" baseline="0" noProof="0" dirty="0">
                <a:ln>
                  <a:noFill/>
                </a:ln>
                <a:effectLst/>
                <a:uLnTx/>
                <a:uFillTx/>
                <a:latin typeface="Calibri" panose="020F0502020204030204"/>
                <a:ea typeface="+mn-ea"/>
                <a:cs typeface="+mn-cs"/>
              </a:rPr>
              <a:t>with</a:t>
            </a:r>
            <a:r>
              <a:rPr kumimoji="0" lang="en-US" sz="1800" b="0" i="0" u="none" strike="noStrike" kern="1200" cap="none" spc="0" normalizeH="0" baseline="0" noProof="0" dirty="0">
                <a:ln>
                  <a:noFill/>
                </a:ln>
                <a:effectLst/>
                <a:uLnTx/>
                <a:uFillTx/>
                <a:latin typeface="Calibri" panose="020F0502020204030204"/>
                <a:ea typeface="+mn-ea"/>
                <a:cs typeface="+mn-cs"/>
              </a:rPr>
              <a:t> </a:t>
            </a:r>
            <a:r>
              <a:rPr kumimoji="0" lang="en-US" sz="1800" b="0" i="0" u="sng" strike="noStrike" kern="1200" cap="none" spc="0" normalizeH="0" baseline="0" noProof="0" dirty="0">
                <a:ln>
                  <a:noFill/>
                </a:ln>
                <a:effectLst/>
                <a:uLnTx/>
                <a:uFillTx/>
                <a:latin typeface="Calibri" panose="020F0502020204030204"/>
                <a:ea typeface="+mn-ea"/>
                <a:cs typeface="+mn-cs"/>
              </a:rPr>
              <a:t>these</a:t>
            </a:r>
            <a:r>
              <a:rPr kumimoji="0" lang="en-US" sz="1800" b="0" i="0" u="none" strike="noStrike" kern="1200" cap="none" spc="0" normalizeH="0" baseline="0" noProof="0" dirty="0">
                <a:ln>
                  <a:noFill/>
                </a:ln>
                <a:effectLst/>
                <a:uLnTx/>
                <a:uFillTx/>
                <a:latin typeface="Calibri" panose="020F0502020204030204"/>
                <a:ea typeface="+mn-ea"/>
                <a:cs typeface="+mn-cs"/>
              </a:rPr>
              <a:t> </a:t>
            </a:r>
            <a:r>
              <a:rPr kumimoji="0" lang="en-US" sz="1800" b="0" i="0" u="sng" strike="noStrike" kern="1200" cap="none" spc="0" normalizeH="0" baseline="0" noProof="0" dirty="0">
                <a:ln>
                  <a:noFill/>
                </a:ln>
                <a:effectLst/>
                <a:uLnTx/>
                <a:uFillTx/>
                <a:latin typeface="Calibri" panose="020F0502020204030204"/>
                <a:ea typeface="+mn-ea"/>
                <a:cs typeface="+mn-cs"/>
              </a:rPr>
              <a:t>men</a:t>
            </a:r>
            <a:r>
              <a:rPr kumimoji="0" lang="en-US" sz="1800" b="0" i="0" u="none" strike="noStrike" kern="1200" cap="none" spc="0" normalizeH="0" baseline="0" noProof="0" dirty="0">
                <a:ln>
                  <a:noFill/>
                </a:ln>
                <a:effectLst/>
                <a:uLnTx/>
                <a:uFillTx/>
                <a:latin typeface="Calibri" panose="020F0502020204030204"/>
                <a:ea typeface="+mn-ea"/>
                <a:cs typeface="+mn-cs"/>
              </a:rPr>
              <a:t>?,” but should have simply asked, “what shall we do?” (c.f. Acts 2:27)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c</a:t>
            </a:r>
            <a:r>
              <a:rPr kumimoji="0" lang="en-US" sz="1800" b="0" i="0" u="none" strike="noStrike" kern="1200" cap="none" spc="0" normalizeH="0" baseline="0" noProof="0" dirty="0">
                <a:ln>
                  <a:noFill/>
                </a:ln>
                <a:effectLst/>
                <a:uLnTx/>
                <a:uFillTx/>
                <a:latin typeface="Calibri" panose="020F0502020204030204"/>
                <a:ea typeface="+mn-ea"/>
                <a:cs typeface="+mn-cs"/>
              </a:rPr>
              <a:t>. Not once is it refuted that Christ was, in fact, </a:t>
            </a:r>
            <a:r>
              <a:rPr kumimoji="0" lang="en-US" sz="1800" b="0" i="0" u="sng" strike="noStrike" kern="1200" cap="none" spc="0" normalizeH="0" baseline="0" noProof="0" dirty="0">
                <a:ln>
                  <a:noFill/>
                </a:ln>
                <a:effectLst/>
                <a:uLnTx/>
                <a:uFillTx/>
                <a:latin typeface="Calibri" panose="020F0502020204030204"/>
                <a:ea typeface="+mn-ea"/>
                <a:cs typeface="+mn-cs"/>
              </a:rPr>
              <a:t>raised</a:t>
            </a:r>
            <a:r>
              <a:rPr kumimoji="0" lang="en-US" sz="1800" b="0" i="0" u="none" strike="noStrike" kern="1200" cap="none" spc="0" normalizeH="0" baseline="0" noProof="0" dirty="0">
                <a:ln>
                  <a:noFill/>
                </a:ln>
                <a:effectLst/>
                <a:uLnTx/>
                <a:uFillTx/>
                <a:latin typeface="Calibri" panose="020F0502020204030204"/>
                <a:ea typeface="+mn-ea"/>
                <a:cs typeface="+mn-cs"/>
              </a:rPr>
              <a:t> from the </a:t>
            </a:r>
            <a:r>
              <a:rPr kumimoji="0" lang="en-US" sz="1800" b="0" i="0" u="sng" strike="noStrike" kern="1200" cap="none" spc="0" normalizeH="0" baseline="0" noProof="0" dirty="0">
                <a:ln>
                  <a:noFill/>
                </a:ln>
                <a:effectLst/>
                <a:uLnTx/>
                <a:uFillTx/>
                <a:latin typeface="Calibri" panose="020F0502020204030204"/>
                <a:ea typeface="+mn-ea"/>
                <a:cs typeface="+mn-cs"/>
              </a:rPr>
              <a:t>dead</a:t>
            </a:r>
            <a:r>
              <a:rPr kumimoji="0" lang="en-US" sz="1800" b="0" i="0" u="none" strike="noStrike" kern="1200" cap="none" spc="0" normalizeH="0" baseline="0" noProof="0" dirty="0">
                <a:ln>
                  <a:noFill/>
                </a:ln>
                <a:effectLst/>
                <a:uLnTx/>
                <a:uFillTx/>
                <a:latin typeface="Calibri" panose="020F0502020204030204"/>
                <a:ea typeface="+mn-ea"/>
                <a:cs typeface="+mn-cs"/>
              </a:rPr>
              <a:t>. The tomb was empty!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d</a:t>
            </a:r>
            <a:r>
              <a:rPr kumimoji="0" lang="en-US" sz="1800" b="0" i="0" u="none" strike="noStrike" kern="1200" cap="none" spc="0" normalizeH="0" baseline="0" noProof="0" dirty="0">
                <a:ln>
                  <a:noFill/>
                </a:ln>
                <a:effectLst/>
                <a:uLnTx/>
                <a:uFillTx/>
                <a:latin typeface="Calibri" panose="020F0502020204030204"/>
                <a:ea typeface="+mn-ea"/>
                <a:cs typeface="+mn-cs"/>
              </a:rPr>
              <a:t>. Although the </a:t>
            </a:r>
            <a:r>
              <a:rPr kumimoji="0" lang="en-US" sz="1800" b="0" i="0" u="sng" strike="noStrike" kern="1200" cap="none" spc="0" normalizeH="0" baseline="0" noProof="0" dirty="0">
                <a:ln>
                  <a:noFill/>
                </a:ln>
                <a:effectLst/>
                <a:uLnTx/>
                <a:uFillTx/>
                <a:latin typeface="Calibri" panose="020F0502020204030204"/>
                <a:ea typeface="+mn-ea"/>
                <a:cs typeface="+mn-cs"/>
              </a:rPr>
              <a:t>miracle</a:t>
            </a:r>
            <a:r>
              <a:rPr kumimoji="0" lang="en-US" sz="1800" b="0" i="0" u="none" strike="noStrike" kern="1200" cap="none" spc="0" normalizeH="0" baseline="0" noProof="0" dirty="0">
                <a:ln>
                  <a:noFill/>
                </a:ln>
                <a:effectLst/>
                <a:uLnTx/>
                <a:uFillTx/>
                <a:latin typeface="Calibri" panose="020F0502020204030204"/>
                <a:ea typeface="+mn-ea"/>
                <a:cs typeface="+mn-cs"/>
              </a:rPr>
              <a:t> left them speechless, it was the </a:t>
            </a:r>
            <a:r>
              <a:rPr kumimoji="0" lang="en-US" sz="1800" b="0" i="0" u="sng" strike="noStrike" kern="1200" cap="none" spc="0" normalizeH="0" baseline="0" noProof="0" dirty="0">
                <a:ln>
                  <a:noFill/>
                </a:ln>
                <a:effectLst/>
                <a:uLnTx/>
                <a:uFillTx/>
                <a:latin typeface="Calibri" panose="020F0502020204030204"/>
                <a:ea typeface="+mn-ea"/>
                <a:cs typeface="+mn-cs"/>
              </a:rPr>
              <a:t>message</a:t>
            </a:r>
            <a:r>
              <a:rPr kumimoji="0" lang="en-US" sz="1800" b="0" i="0" u="none" strike="noStrike" kern="1200" cap="none" spc="0" normalizeH="0" baseline="0" noProof="0" dirty="0">
                <a:ln>
                  <a:noFill/>
                </a:ln>
                <a:effectLst/>
                <a:uLnTx/>
                <a:uFillTx/>
                <a:latin typeface="Calibri" panose="020F0502020204030204"/>
                <a:ea typeface="+mn-ea"/>
                <a:cs typeface="+mn-cs"/>
              </a:rPr>
              <a:t> they wanted silenced, but these 2 are inseparable.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e</a:t>
            </a:r>
            <a:r>
              <a:rPr kumimoji="0" lang="en-US" sz="1800" b="0" i="0" u="none" strike="noStrike" kern="1200" cap="none" spc="0" normalizeH="0" baseline="0" noProof="0" dirty="0">
                <a:ln>
                  <a:noFill/>
                </a:ln>
                <a:effectLst/>
                <a:uLnTx/>
                <a:uFillTx/>
                <a:latin typeface="Calibri" panose="020F0502020204030204"/>
                <a:ea typeface="+mn-ea"/>
                <a:cs typeface="+mn-cs"/>
              </a:rPr>
              <a:t>. They cannot </a:t>
            </a:r>
            <a:r>
              <a:rPr kumimoji="0" lang="en-US" sz="1800" b="0" i="0" u="sng" strike="noStrike" kern="1200" cap="none" spc="0" normalizeH="0" baseline="0" noProof="0" dirty="0">
                <a:ln>
                  <a:noFill/>
                </a:ln>
                <a:effectLst/>
                <a:uLnTx/>
                <a:uFillTx/>
                <a:latin typeface="Calibri" panose="020F0502020204030204"/>
                <a:ea typeface="+mn-ea"/>
                <a:cs typeface="+mn-cs"/>
              </a:rPr>
              <a:t>refute</a:t>
            </a:r>
            <a:r>
              <a:rPr kumimoji="0" lang="en-US" sz="1800" b="0" i="0" u="none" strike="noStrike" kern="1200" cap="none" spc="0" normalizeH="0" baseline="0" noProof="0" dirty="0">
                <a:ln>
                  <a:noFill/>
                </a:ln>
                <a:effectLst/>
                <a:uLnTx/>
                <a:uFillTx/>
                <a:latin typeface="Calibri" panose="020F0502020204030204"/>
                <a:ea typeface="+mn-ea"/>
                <a:cs typeface="+mn-cs"/>
              </a:rPr>
              <a:t> the </a:t>
            </a:r>
            <a:r>
              <a:rPr kumimoji="0" lang="en-US" sz="1800" b="0" i="0" u="sng" strike="noStrike" kern="1200" cap="none" spc="0" normalizeH="0" baseline="0" noProof="0" dirty="0">
                <a:ln>
                  <a:noFill/>
                </a:ln>
                <a:effectLst/>
                <a:uLnTx/>
                <a:uFillTx/>
                <a:latin typeface="Calibri" panose="020F0502020204030204"/>
                <a:ea typeface="+mn-ea"/>
                <a:cs typeface="+mn-cs"/>
              </a:rPr>
              <a:t>truth</a:t>
            </a:r>
            <a:r>
              <a:rPr kumimoji="0" lang="en-US" sz="1800" b="0" i="0" u="none" strike="noStrike" kern="1200" cap="none" spc="0" normalizeH="0" baseline="0" noProof="0" dirty="0">
                <a:ln>
                  <a:noFill/>
                </a:ln>
                <a:effectLst/>
                <a:uLnTx/>
                <a:uFillTx/>
                <a:latin typeface="Calibri" panose="020F0502020204030204"/>
                <a:ea typeface="+mn-ea"/>
                <a:cs typeface="+mn-cs"/>
              </a:rPr>
              <a:t>, so they </a:t>
            </a:r>
            <a:r>
              <a:rPr kumimoji="0" lang="en-US" sz="1800" b="0" i="0" u="sng" strike="noStrike" kern="1200" cap="none" spc="0" normalizeH="0" baseline="0" noProof="0" dirty="0">
                <a:ln>
                  <a:noFill/>
                </a:ln>
                <a:effectLst/>
                <a:uLnTx/>
                <a:uFillTx/>
                <a:latin typeface="Calibri" panose="020F0502020204030204"/>
                <a:ea typeface="+mn-ea"/>
                <a:cs typeface="+mn-cs"/>
              </a:rPr>
              <a:t>resort</a:t>
            </a:r>
            <a:r>
              <a:rPr kumimoji="0" lang="en-US" sz="1800" b="0" i="0" u="none" strike="noStrike" kern="1200" cap="none" spc="0" normalizeH="0" baseline="0" noProof="0" dirty="0">
                <a:ln>
                  <a:noFill/>
                </a:ln>
                <a:effectLst/>
                <a:uLnTx/>
                <a:uFillTx/>
                <a:latin typeface="Calibri" panose="020F0502020204030204"/>
                <a:ea typeface="+mn-ea"/>
                <a:cs typeface="+mn-cs"/>
              </a:rPr>
              <a:t> to </a:t>
            </a:r>
            <a:r>
              <a:rPr kumimoji="0" lang="en-US" sz="1800" b="0" i="0" u="sng" strike="noStrike" kern="1200" cap="none" spc="0" normalizeH="0" baseline="0" noProof="0" dirty="0">
                <a:ln>
                  <a:noFill/>
                </a:ln>
                <a:effectLst/>
                <a:uLnTx/>
                <a:uFillTx/>
                <a:latin typeface="Calibri" panose="020F0502020204030204"/>
                <a:ea typeface="+mn-ea"/>
                <a:cs typeface="+mn-cs"/>
              </a:rPr>
              <a:t>threats</a:t>
            </a:r>
            <a:r>
              <a:rPr kumimoji="0" lang="en-US" sz="1800" b="0" i="0" u="none" strike="noStrike" kern="1200" cap="none" spc="0" normalizeH="0" baseline="0" noProof="0" dirty="0">
                <a:ln>
                  <a:noFill/>
                </a:ln>
                <a:effectLst/>
                <a:uLnTx/>
                <a:uFillTx/>
                <a:latin typeface="Calibri" panose="020F0502020204030204"/>
                <a:ea typeface="+mn-ea"/>
                <a:cs typeface="+mn-cs"/>
              </a:rPr>
              <a:t>. (warn = “to prohibit under threat.”)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f</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The threats were </a:t>
            </a:r>
            <a:r>
              <a:rPr kumimoji="0" lang="en-US" sz="1800" b="0" i="0" u="sng" strike="noStrike" kern="1200" cap="none" spc="0" normalizeH="0" baseline="0" noProof="0" dirty="0">
                <a:ln>
                  <a:noFill/>
                </a:ln>
                <a:solidFill>
                  <a:srgbClr val="FFFF00"/>
                </a:solidFill>
                <a:effectLst/>
                <a:uLnTx/>
                <a:uFillTx/>
                <a:latin typeface="Calibri" panose="020F0502020204030204"/>
                <a:ea typeface="+mn-ea"/>
                <a:cs typeface="+mn-cs"/>
              </a:rPr>
              <a:t>real</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but </a:t>
            </a:r>
            <a:r>
              <a:rPr kumimoji="0" lang="en-US" sz="1800" b="0" i="0" u="sng" strike="noStrike" kern="1200" cap="none" spc="0" normalizeH="0" baseline="0" noProof="0" dirty="0">
                <a:ln>
                  <a:noFill/>
                </a:ln>
                <a:solidFill>
                  <a:srgbClr val="FFFF00"/>
                </a:solidFill>
                <a:effectLst/>
                <a:uLnTx/>
                <a:uFillTx/>
                <a:latin typeface="Calibri" panose="020F0502020204030204"/>
                <a:ea typeface="+mn-ea"/>
                <a:cs typeface="+mn-cs"/>
              </a:rPr>
              <a:t>empty</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considering the truth about Jesus.</a:t>
            </a:r>
          </a:p>
        </p:txBody>
      </p:sp>
      <p:sp>
        <p:nvSpPr>
          <p:cNvPr id="3" name="TextBox 2">
            <a:extLst>
              <a:ext uri="{FF2B5EF4-FFF2-40B4-BE49-F238E27FC236}">
                <a16:creationId xmlns:a16="http://schemas.microsoft.com/office/drawing/2014/main" id="{D1E00E73-4D27-F78B-C70B-BF39A52A2D35}"/>
              </a:ext>
            </a:extLst>
          </p:cNvPr>
          <p:cNvSpPr txBox="1"/>
          <p:nvPr/>
        </p:nvSpPr>
        <p:spPr>
          <a:xfrm>
            <a:off x="0" y="5413248"/>
            <a:ext cx="12193545"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F0"/>
                </a:solidFill>
                <a:effectLst/>
                <a:uLnTx/>
                <a:uFillTx/>
                <a:latin typeface="Calibri" panose="020F0502020204030204"/>
                <a:ea typeface="+mn-ea"/>
                <a:cs typeface="+mn-cs"/>
              </a:rPr>
              <a:t>“Why do the nations rage and the peoples plot in vain? The kings of the earth set themselves, and the rulers take counsel together, against the Lord and against his Anointed … He who sits in the heavens laughs; the Lord holds them in derision. Then he will speak to them in his wrath, and terrify them in his fury, saying, ‘As for me, I have set my King on Zion, my holy hill.’”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 Ps 2:1-6 (ESV)</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91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Three Reasons to continue courageously as you witness for Christ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1.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boldness does not come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but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Christ</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you.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2.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your oppressors only have empty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threats</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light of Jesus’s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truth</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(vv. 14-18)</a:t>
            </a:r>
            <a:endPar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0DC1C7A1-5873-DD01-1D9E-D462B706D43F}"/>
              </a:ext>
            </a:extLst>
          </p:cNvPr>
          <p:cNvSpPr txBox="1"/>
          <p:nvPr/>
        </p:nvSpPr>
        <p:spPr>
          <a:xfrm>
            <a:off x="0" y="1997953"/>
            <a:ext cx="12198167" cy="1938992"/>
          </a:xfrm>
          <a:prstGeom prst="rect">
            <a:avLst/>
          </a:prstGeom>
          <a:noFill/>
        </p:spPr>
        <p:txBody>
          <a:bodyPr wrap="square" rtlCol="0">
            <a:spAutoFit/>
          </a:bodyPr>
          <a:lstStyle/>
          <a:p>
            <a:pPr algn="ctr" rtl="0"/>
            <a:r>
              <a:rPr lang="en-US" sz="2000" dirty="0">
                <a:solidFill>
                  <a:srgbClr val="00B0F0"/>
                </a:solidFill>
                <a:latin typeface="Times New Roman" panose="02020603050405020304" pitchFamily="18" charset="0"/>
                <a:cs typeface="Times New Roman" panose="02020603050405020304" pitchFamily="18" charset="0"/>
              </a:rPr>
              <a:t>“But before all this </a:t>
            </a:r>
            <a:r>
              <a:rPr lang="en-US" sz="2000" dirty="0">
                <a:solidFill>
                  <a:srgbClr val="FFFF00"/>
                </a:solidFill>
                <a:latin typeface="Times New Roman" panose="02020603050405020304" pitchFamily="18" charset="0"/>
                <a:cs typeface="Times New Roman" panose="02020603050405020304" pitchFamily="18" charset="0"/>
              </a:rPr>
              <a:t>they will lay their hands on you and persecute you, delivering you up</a:t>
            </a:r>
            <a:r>
              <a:rPr lang="en-US" sz="2000" dirty="0">
                <a:solidFill>
                  <a:srgbClr val="00B0F0"/>
                </a:solidFill>
                <a:latin typeface="Times New Roman" panose="02020603050405020304" pitchFamily="18" charset="0"/>
                <a:cs typeface="Times New Roman" panose="02020603050405020304" pitchFamily="18" charset="0"/>
              </a:rPr>
              <a:t> to the synagogues and prisons, and you will be brought before kings and governors for my name’s sake. </a:t>
            </a:r>
            <a:r>
              <a:rPr lang="en-US" sz="2000" dirty="0">
                <a:solidFill>
                  <a:srgbClr val="FFFF00"/>
                </a:solidFill>
                <a:latin typeface="Times New Roman" panose="02020603050405020304" pitchFamily="18" charset="0"/>
                <a:cs typeface="Times New Roman" panose="02020603050405020304" pitchFamily="18" charset="0"/>
              </a:rPr>
              <a:t>This will be your opportunity to bear witness</a:t>
            </a:r>
            <a:r>
              <a:rPr lang="en-US" sz="2000" dirty="0">
                <a:solidFill>
                  <a:srgbClr val="00B0F0"/>
                </a:solidFill>
                <a:latin typeface="Times New Roman" panose="02020603050405020304" pitchFamily="18" charset="0"/>
                <a:cs typeface="Times New Roman" panose="02020603050405020304" pitchFamily="18" charset="0"/>
              </a:rPr>
              <a:t>. Settle it therefore in your minds not to meditate beforehand how to answer, for I will give you a mouth and wisdom, which </a:t>
            </a:r>
            <a:r>
              <a:rPr lang="en-US" sz="2000" dirty="0">
                <a:solidFill>
                  <a:srgbClr val="FFFF00"/>
                </a:solidFill>
                <a:latin typeface="Times New Roman" panose="02020603050405020304" pitchFamily="18" charset="0"/>
                <a:cs typeface="Times New Roman" panose="02020603050405020304" pitchFamily="18" charset="0"/>
              </a:rPr>
              <a:t>none of your adversaries will be able to withstand or contradict</a:t>
            </a:r>
            <a:r>
              <a:rPr lang="en-US" sz="2000" dirty="0">
                <a:solidFill>
                  <a:srgbClr val="00B0F0"/>
                </a:solidFill>
                <a:latin typeface="Times New Roman" panose="02020603050405020304" pitchFamily="18" charset="0"/>
                <a:cs typeface="Times New Roman" panose="02020603050405020304" pitchFamily="18" charset="0"/>
              </a:rPr>
              <a:t>. You will be delivered up even by parents and brothers and relatives and friends, and </a:t>
            </a:r>
            <a:r>
              <a:rPr lang="en-US" sz="2000" dirty="0">
                <a:solidFill>
                  <a:srgbClr val="FFFF00"/>
                </a:solidFill>
                <a:latin typeface="Times New Roman" panose="02020603050405020304" pitchFamily="18" charset="0"/>
                <a:cs typeface="Times New Roman" panose="02020603050405020304" pitchFamily="18" charset="0"/>
              </a:rPr>
              <a:t>some of you they will put to death. </a:t>
            </a:r>
            <a:r>
              <a:rPr lang="en-US" sz="2000" dirty="0">
                <a:solidFill>
                  <a:srgbClr val="00B0F0"/>
                </a:solidFill>
                <a:latin typeface="Times New Roman" panose="02020603050405020304" pitchFamily="18" charset="0"/>
                <a:cs typeface="Times New Roman" panose="02020603050405020304" pitchFamily="18" charset="0"/>
              </a:rPr>
              <a:t>You will be hated by all for my name’s sake. </a:t>
            </a:r>
            <a:r>
              <a:rPr lang="en-US" sz="2000" dirty="0">
                <a:solidFill>
                  <a:srgbClr val="FFFF00"/>
                </a:solidFill>
                <a:latin typeface="Times New Roman" panose="02020603050405020304" pitchFamily="18" charset="0"/>
                <a:cs typeface="Times New Roman" panose="02020603050405020304" pitchFamily="18" charset="0"/>
              </a:rPr>
              <a:t>But not a hair of your head will perish</a:t>
            </a:r>
            <a:r>
              <a:rPr lang="en-US" sz="2000" dirty="0">
                <a:solidFill>
                  <a:srgbClr val="00B0F0"/>
                </a:solidFill>
                <a:latin typeface="Times New Roman" panose="02020603050405020304" pitchFamily="18" charset="0"/>
                <a:cs typeface="Times New Roman" panose="02020603050405020304" pitchFamily="18" charset="0"/>
              </a:rPr>
              <a:t>. By your endurance you will gain your lives.” </a:t>
            </a:r>
            <a:r>
              <a:rPr lang="en-US" sz="1600" dirty="0">
                <a:solidFill>
                  <a:schemeClr val="bg1">
                    <a:lumMod val="85000"/>
                  </a:schemeClr>
                </a:solidFill>
                <a:latin typeface="Times New Roman" panose="02020603050405020304" pitchFamily="18" charset="0"/>
                <a:cs typeface="Times New Roman" panose="02020603050405020304" pitchFamily="18" charset="0"/>
              </a:rPr>
              <a:t>– Luke 21:12-19 (ESV)</a:t>
            </a:r>
            <a:endParaRPr lang="en-US" sz="20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6B82CB3C-0936-B883-4F6B-4549D34E7617}"/>
              </a:ext>
            </a:extLst>
          </p:cNvPr>
          <p:cNvSpPr txBox="1"/>
          <p:nvPr/>
        </p:nvSpPr>
        <p:spPr>
          <a:xfrm>
            <a:off x="0" y="4343400"/>
            <a:ext cx="12186611" cy="646331"/>
          </a:xfrm>
          <a:prstGeom prst="rect">
            <a:avLst/>
          </a:prstGeom>
          <a:noFill/>
        </p:spPr>
        <p:txBody>
          <a:bodyPr wrap="square" rtlCol="0">
            <a:spAutoFit/>
          </a:bodyPr>
          <a:lstStyle/>
          <a:p>
            <a:pPr algn="ctr"/>
            <a:r>
              <a:rPr lang="en-US" dirty="0">
                <a:solidFill>
                  <a:srgbClr val="00B0F0"/>
                </a:solidFill>
              </a:rPr>
              <a:t>“do not fear those who kill the body but cannot kill the soul. Rather fear him who can destroy both soul and body in hell.” </a:t>
            </a:r>
          </a:p>
          <a:p>
            <a:pPr algn="r"/>
            <a:r>
              <a:rPr lang="en-US" dirty="0">
                <a:solidFill>
                  <a:schemeClr val="bg1"/>
                </a:solidFill>
              </a:rPr>
              <a:t>– Matthew 10:28</a:t>
            </a:r>
          </a:p>
        </p:txBody>
      </p:sp>
    </p:spTree>
    <p:extLst>
      <p:ext uri="{BB962C8B-B14F-4D97-AF65-F5344CB8AC3E}">
        <p14:creationId xmlns:p14="http://schemas.microsoft.com/office/powerpoint/2010/main" val="2425092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Three Reasons to continue courageously as you witness for Christ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1.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boldness does not come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but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Christ</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you.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2.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your oppressors only have empty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threats</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light of Jesus’s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truth</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(vv. 14-18)</a:t>
            </a:r>
            <a:endPar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0DC1C7A1-5873-DD01-1D9E-D462B706D43F}"/>
              </a:ext>
            </a:extLst>
          </p:cNvPr>
          <p:cNvSpPr txBox="1"/>
          <p:nvPr/>
        </p:nvSpPr>
        <p:spPr>
          <a:xfrm>
            <a:off x="0" y="1997953"/>
            <a:ext cx="12198167" cy="1015663"/>
          </a:xfrm>
          <a:prstGeom prst="rect">
            <a:avLst/>
          </a:prstGeom>
          <a:noFill/>
        </p:spPr>
        <p:txBody>
          <a:bodyPr wrap="square" rtlCol="0">
            <a:spAutoFit/>
          </a:bodyPr>
          <a:lstStyle/>
          <a:p>
            <a:pPr algn="ctr"/>
            <a:r>
              <a:rPr lang="en-US" sz="2000" dirty="0">
                <a:solidFill>
                  <a:srgbClr val="00B0F0"/>
                </a:solidFill>
              </a:rPr>
              <a:t>“So </a:t>
            </a:r>
            <a:r>
              <a:rPr lang="en-US" sz="2000" dirty="0">
                <a:solidFill>
                  <a:srgbClr val="FFFF00"/>
                </a:solidFill>
              </a:rPr>
              <a:t>we are always of good courage</a:t>
            </a:r>
            <a:r>
              <a:rPr lang="en-US" sz="2000" dirty="0">
                <a:solidFill>
                  <a:srgbClr val="00B0F0"/>
                </a:solidFill>
              </a:rPr>
              <a:t>. We know that while we are at home in the body we are away from the Lord, for we walk by faith, not by sight. Yes, </a:t>
            </a:r>
            <a:r>
              <a:rPr lang="en-US" sz="2000" dirty="0">
                <a:solidFill>
                  <a:srgbClr val="FFFF00"/>
                </a:solidFill>
              </a:rPr>
              <a:t>we are of good courage</a:t>
            </a:r>
            <a:r>
              <a:rPr lang="en-US" sz="2000" dirty="0">
                <a:solidFill>
                  <a:srgbClr val="00B0F0"/>
                </a:solidFill>
              </a:rPr>
              <a:t>, and we would rather be away from the body and at home with the Lord.” </a:t>
            </a:r>
            <a:r>
              <a:rPr kumimoji="0" lang="en-US" sz="1600" b="0" i="0" u="none" strike="noStrike" kern="1200" cap="none" spc="0" normalizeH="0" baseline="0" noProof="0" dirty="0">
                <a:ln>
                  <a:noFill/>
                </a:ln>
                <a:solidFill>
                  <a:prstClr val="white">
                    <a:lumMod val="85000"/>
                  </a:prstClr>
                </a:solidFill>
                <a:effectLst/>
                <a:uLnTx/>
                <a:uFillTx/>
                <a:latin typeface="Times New Roman" panose="02020603050405020304" pitchFamily="18" charset="0"/>
                <a:ea typeface="+mn-ea"/>
                <a:cs typeface="Times New Roman" panose="02020603050405020304" pitchFamily="18" charset="0"/>
              </a:rPr>
              <a:t>– 2 Corinthians</a:t>
            </a:r>
            <a:r>
              <a:rPr kumimoji="0" lang="en-US" sz="1600" b="0" i="0" u="none" strike="noStrike" kern="1200" cap="none" spc="0" normalizeH="0" noProof="0" dirty="0">
                <a:ln>
                  <a:noFill/>
                </a:ln>
                <a:solidFill>
                  <a:prstClr val="white">
                    <a:lumMod val="85000"/>
                  </a:prstClr>
                </a:solidFill>
                <a:effectLst/>
                <a:uLnTx/>
                <a:uFillTx/>
                <a:latin typeface="Times New Roman" panose="02020603050405020304" pitchFamily="18" charset="0"/>
                <a:ea typeface="+mn-ea"/>
                <a:cs typeface="Times New Roman" panose="02020603050405020304" pitchFamily="18" charset="0"/>
              </a:rPr>
              <a:t> 5:6-8 </a:t>
            </a:r>
            <a:r>
              <a:rPr kumimoji="0" lang="en-US" sz="1600" b="0" i="0" u="none" strike="noStrike" kern="1200" cap="none" spc="0" normalizeH="0" baseline="0" noProof="0" dirty="0">
                <a:ln>
                  <a:noFill/>
                </a:ln>
                <a:solidFill>
                  <a:prstClr val="white">
                    <a:lumMod val="85000"/>
                  </a:prstClr>
                </a:solidFill>
                <a:effectLst/>
                <a:uLnTx/>
                <a:uFillTx/>
                <a:latin typeface="Times New Roman" panose="02020603050405020304" pitchFamily="18" charset="0"/>
                <a:ea typeface="+mn-ea"/>
                <a:cs typeface="Times New Roman" panose="02020603050405020304" pitchFamily="18" charset="0"/>
              </a:rPr>
              <a:t>(ESV)</a:t>
            </a:r>
            <a:endParaRPr kumimoji="0" lang="en-US" sz="2000" b="0" i="0" u="none" strike="noStrike" kern="1200" cap="none" spc="0" normalizeH="0" baseline="0" noProof="0" dirty="0">
              <a:ln>
                <a:noFill/>
              </a:ln>
              <a:solidFill>
                <a:prstClr val="white">
                  <a:lumMod val="85000"/>
                </a:prstClr>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617596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Three Reasons to continue courageously as you witness for Christ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1.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boldness does not come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but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Christ</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you.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2.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your oppressors only have </a:t>
            </a: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empty </a:t>
            </a:r>
            <a:r>
              <a:rPr kumimoji="0" lang="en-US" sz="2400" b="0" i="0" u="sng"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threats</a:t>
            </a: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in light of Jesus’s </a:t>
            </a:r>
            <a:r>
              <a:rPr kumimoji="0" lang="en-US" sz="2400" b="0" i="0" u="sng"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truth</a:t>
            </a: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(vv. 14-18)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FFC000"/>
                </a:solidFill>
                <a:latin typeface="Times New Roman" panose="02020603050405020304" pitchFamily="18" charset="0"/>
                <a:cs typeface="Times New Roman" panose="02020603050405020304" pitchFamily="18" charset="0"/>
              </a:rPr>
              <a:t>3. </a:t>
            </a:r>
            <a:r>
              <a:rPr lang="en-US" sz="2400" dirty="0">
                <a:solidFill>
                  <a:prstClr val="white"/>
                </a:solidFill>
                <a:latin typeface="Times New Roman" panose="02020603050405020304" pitchFamily="18" charset="0"/>
                <a:cs typeface="Times New Roman" panose="02020603050405020304" pitchFamily="18" charset="0"/>
              </a:rPr>
              <a:t>Take courage because you serve </a:t>
            </a:r>
            <a:r>
              <a:rPr lang="en-US" sz="2400" u="sng" dirty="0">
                <a:solidFill>
                  <a:srgbClr val="FFFF00"/>
                </a:solidFill>
                <a:latin typeface="Times New Roman" panose="02020603050405020304" pitchFamily="18" charset="0"/>
                <a:cs typeface="Times New Roman" panose="02020603050405020304" pitchFamily="18" charset="0"/>
              </a:rPr>
              <a:t>God</a:t>
            </a:r>
            <a:r>
              <a:rPr lang="en-US" sz="2400" dirty="0">
                <a:solidFill>
                  <a:prstClr val="white"/>
                </a:solidFill>
                <a:latin typeface="Times New Roman" panose="02020603050405020304" pitchFamily="18" charset="0"/>
                <a:cs typeface="Times New Roman" panose="02020603050405020304" pitchFamily="18" charset="0"/>
              </a:rPr>
              <a:t>, who is </a:t>
            </a:r>
            <a:r>
              <a:rPr lang="en-US" sz="2400" u="sng" dirty="0">
                <a:solidFill>
                  <a:srgbClr val="FFFF00"/>
                </a:solidFill>
                <a:latin typeface="Times New Roman" panose="02020603050405020304" pitchFamily="18" charset="0"/>
                <a:cs typeface="Times New Roman" panose="02020603050405020304" pitchFamily="18" charset="0"/>
              </a:rPr>
              <a:t>for</a:t>
            </a:r>
            <a:r>
              <a:rPr lang="en-US" sz="2400" dirty="0">
                <a:solidFill>
                  <a:prstClr val="white"/>
                </a:solidFill>
                <a:latin typeface="Times New Roman" panose="02020603050405020304" pitchFamily="18" charset="0"/>
                <a:cs typeface="Times New Roman" panose="02020603050405020304" pitchFamily="18" charset="0"/>
              </a:rPr>
              <a:t> you, and not </a:t>
            </a:r>
            <a:r>
              <a:rPr lang="en-US" sz="2400" u="sng" dirty="0">
                <a:solidFill>
                  <a:srgbClr val="FFFF00"/>
                </a:solidFill>
                <a:latin typeface="Times New Roman" panose="02020603050405020304" pitchFamily="18" charset="0"/>
                <a:cs typeface="Times New Roman" panose="02020603050405020304" pitchFamily="18" charset="0"/>
              </a:rPr>
              <a:t>man</a:t>
            </a:r>
            <a:r>
              <a:rPr lang="en-US" sz="2400" dirty="0">
                <a:solidFill>
                  <a:prstClr val="white"/>
                </a:solidFill>
                <a:latin typeface="Times New Roman" panose="02020603050405020304" pitchFamily="18" charset="0"/>
                <a:cs typeface="Times New Roman" panose="02020603050405020304" pitchFamily="18" charset="0"/>
              </a:rPr>
              <a:t>, who is </a:t>
            </a:r>
            <a:r>
              <a:rPr lang="en-US" sz="2400" u="sng" dirty="0">
                <a:solidFill>
                  <a:srgbClr val="FFFF00"/>
                </a:solidFill>
                <a:latin typeface="Times New Roman" panose="02020603050405020304" pitchFamily="18" charset="0"/>
                <a:cs typeface="Times New Roman" panose="02020603050405020304" pitchFamily="18" charset="0"/>
              </a:rPr>
              <a:t>against</a:t>
            </a:r>
            <a:r>
              <a:rPr lang="en-US" sz="2400" dirty="0">
                <a:solidFill>
                  <a:prstClr val="white"/>
                </a:solidFill>
                <a:latin typeface="Times New Roman" panose="02020603050405020304" pitchFamily="18" charset="0"/>
                <a:cs typeface="Times New Roman" panose="02020603050405020304" pitchFamily="18" charset="0"/>
              </a:rPr>
              <a:t> you. </a:t>
            </a:r>
            <a:r>
              <a:rPr lang="en-US" sz="1600" dirty="0">
                <a:solidFill>
                  <a:prstClr val="white"/>
                </a:solidFill>
                <a:latin typeface="Times New Roman" panose="02020603050405020304" pitchFamily="18" charset="0"/>
                <a:cs typeface="Times New Roman" panose="02020603050405020304" pitchFamily="18" charset="0"/>
              </a:rPr>
              <a:t>(vv.19-22)</a:t>
            </a:r>
            <a:endParaRPr kumimoji="0" lang="en-US" sz="32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0DC1C7A1-5873-DD01-1D9E-D462B706D43F}"/>
              </a:ext>
            </a:extLst>
          </p:cNvPr>
          <p:cNvSpPr txBox="1"/>
          <p:nvPr/>
        </p:nvSpPr>
        <p:spPr>
          <a:xfrm>
            <a:off x="-11556" y="2400289"/>
            <a:ext cx="12198167" cy="400110"/>
          </a:xfrm>
          <a:prstGeom prst="rect">
            <a:avLst/>
          </a:prstGeom>
          <a:noFill/>
        </p:spPr>
        <p:txBody>
          <a:bodyPr wrap="square" rtlCol="0">
            <a:spAutoFit/>
          </a:bodyPr>
          <a:lstStyle/>
          <a:p>
            <a:pPr algn="ctr"/>
            <a:r>
              <a:rPr lang="en-US" sz="2000" dirty="0">
                <a:solidFill>
                  <a:srgbClr val="00B0F0"/>
                </a:solidFill>
              </a:rPr>
              <a:t>“But Peter and the apostles answered, “We must obey God rather than men.” </a:t>
            </a:r>
            <a:r>
              <a:rPr lang="en-US" sz="1600" dirty="0">
                <a:solidFill>
                  <a:schemeClr val="bg1"/>
                </a:solidFill>
              </a:rPr>
              <a:t>– Acts 5:29 (ESV)</a:t>
            </a:r>
            <a:endParaRPr lang="en-US" sz="2000" dirty="0">
              <a:solidFill>
                <a:schemeClr val="bg1"/>
              </a:solidFill>
            </a:endParaRPr>
          </a:p>
        </p:txBody>
      </p:sp>
    </p:spTree>
    <p:extLst>
      <p:ext uri="{BB962C8B-B14F-4D97-AF65-F5344CB8AC3E}">
        <p14:creationId xmlns:p14="http://schemas.microsoft.com/office/powerpoint/2010/main" val="2107144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p:cTn id="7"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Three Reasons to continue courageously as you witness for Christ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1.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boldness does not come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but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Christ</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you.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2.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your oppressors only have empty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threats</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light of Jesus’s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truth</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(vv. 14-18)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3.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you serve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God</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who is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for</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you, and not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man</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who is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against</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you. </a:t>
            </a:r>
            <a:r>
              <a:rPr kumimoji="0" lang="en-US" sz="16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(vv.19-22)</a:t>
            </a:r>
            <a:endParaRPr kumimoji="0" lang="en-US" sz="32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0DC1C7A1-5873-DD01-1D9E-D462B706D43F}"/>
              </a:ext>
            </a:extLst>
          </p:cNvPr>
          <p:cNvSpPr txBox="1"/>
          <p:nvPr/>
        </p:nvSpPr>
        <p:spPr>
          <a:xfrm>
            <a:off x="-11556" y="2400289"/>
            <a:ext cx="12198167" cy="1631216"/>
          </a:xfrm>
          <a:prstGeom prst="rect">
            <a:avLst/>
          </a:prstGeom>
          <a:noFill/>
        </p:spPr>
        <p:txBody>
          <a:bodyPr wrap="square" rtlCol="0">
            <a:spAutoFit/>
          </a:bodyPr>
          <a:lstStyle/>
          <a:p>
            <a:pPr lvl="0" algn="ctr"/>
            <a:r>
              <a:rPr lang="en-US" sz="2000" dirty="0">
                <a:solidFill>
                  <a:srgbClr val="00B0F0"/>
                </a:solidFill>
                <a:latin typeface="Times New Roman" panose="02020603050405020304" pitchFamily="18" charset="0"/>
                <a:ea typeface="Calibri" panose="020F0502020204030204" pitchFamily="34" charset="0"/>
              </a:rPr>
              <a:t>“The Lord brings the counsel of the nations to nothing; he frustrates the plans of the peoples. The counsel of the Lord stands forever, the plans of his heart to all generations. </a:t>
            </a:r>
            <a:r>
              <a:rPr lang="en-US" sz="2000" dirty="0">
                <a:solidFill>
                  <a:srgbClr val="FFFF00"/>
                </a:solidFill>
                <a:latin typeface="Times New Roman" panose="02020603050405020304" pitchFamily="18" charset="0"/>
                <a:ea typeface="Calibri" panose="020F0502020204030204" pitchFamily="34" charset="0"/>
              </a:rPr>
              <a:t>Blessed is the nation whose God is the Lord, the people whom he has chosen as his heritage! </a:t>
            </a:r>
            <a:r>
              <a:rPr lang="en-US" sz="2000" dirty="0">
                <a:solidFill>
                  <a:srgbClr val="00B0F0"/>
                </a:solidFill>
                <a:latin typeface="Times New Roman" panose="02020603050405020304" pitchFamily="18" charset="0"/>
                <a:ea typeface="Calibri" panose="020F0502020204030204" pitchFamily="34" charset="0"/>
              </a:rPr>
              <a:t>The Lord looks down from heaven; he sees all the children of man; from where he sits enthroned he looks out on all the inhabitants of the earth, he who fashions the hearts of them all and observes all their deeds.” </a:t>
            </a:r>
            <a:r>
              <a:rPr lang="en-US" sz="1600" dirty="0">
                <a:solidFill>
                  <a:schemeClr val="bg1"/>
                </a:solidFill>
                <a:latin typeface="Times New Roman" panose="02020603050405020304" pitchFamily="18" charset="0"/>
                <a:ea typeface="Calibri" panose="020F0502020204030204" pitchFamily="34" charset="0"/>
              </a:rPr>
              <a:t>– Psalm 33:10-15 (ESV)</a:t>
            </a:r>
            <a:endParaRPr kumimoji="0" lang="en-US" sz="2000" b="0" i="0" u="none" strike="noStrike" kern="1200" cap="none" spc="0" normalizeH="0" baseline="0" noProof="0" dirty="0">
              <a:ln>
                <a:noFill/>
              </a:ln>
              <a:solidFill>
                <a:schemeClr val="bg1"/>
              </a:solidFill>
              <a:effectLst/>
              <a:uLnTx/>
              <a:uFillTx/>
              <a:latin typeface="Calibri" panose="020F0502020204030204"/>
            </a:endParaRPr>
          </a:p>
        </p:txBody>
      </p:sp>
      <p:sp>
        <p:nvSpPr>
          <p:cNvPr id="3" name="TextBox 2">
            <a:extLst>
              <a:ext uri="{FF2B5EF4-FFF2-40B4-BE49-F238E27FC236}">
                <a16:creationId xmlns:a16="http://schemas.microsoft.com/office/drawing/2014/main" id="{6B4F6427-5F80-143D-75CE-79048775149B}"/>
              </a:ext>
            </a:extLst>
          </p:cNvPr>
          <p:cNvSpPr txBox="1"/>
          <p:nvPr/>
        </p:nvSpPr>
        <p:spPr>
          <a:xfrm>
            <a:off x="6934" y="4681728"/>
            <a:ext cx="12186611" cy="400110"/>
          </a:xfrm>
          <a:prstGeom prst="rect">
            <a:avLst/>
          </a:prstGeom>
          <a:noFill/>
        </p:spPr>
        <p:txBody>
          <a:bodyPr wrap="square" rtlCol="0">
            <a:spAutoFit/>
          </a:bodyPr>
          <a:lstStyle/>
          <a:p>
            <a:pPr algn="ctr"/>
            <a:r>
              <a:rPr lang="en-US" sz="2000" dirty="0">
                <a:solidFill>
                  <a:srgbClr val="00B0F0"/>
                </a:solidFill>
              </a:rPr>
              <a:t>“The eye of the Lord is on those who fear him, on those who hope in his steadfast love.” </a:t>
            </a:r>
            <a:r>
              <a:rPr lang="en-US" dirty="0">
                <a:solidFill>
                  <a:schemeClr val="bg1"/>
                </a:solidFill>
              </a:rPr>
              <a:t>– Psalm 33:18 (ESV)</a:t>
            </a:r>
          </a:p>
        </p:txBody>
      </p:sp>
    </p:spTree>
    <p:extLst>
      <p:ext uri="{BB962C8B-B14F-4D97-AF65-F5344CB8AC3E}">
        <p14:creationId xmlns:p14="http://schemas.microsoft.com/office/powerpoint/2010/main" val="3240151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Three Reasons to continue courageously as you witness for Christ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1.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boldness does not come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but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Christ</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you.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2.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your oppressors only have empty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threats</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light of Jesus’s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truth</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(vv. 14-18)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3.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you serve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God</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who is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for</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you, and not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man</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who is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against</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you. </a:t>
            </a:r>
            <a:r>
              <a:rPr kumimoji="0" lang="en-US" sz="16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(vv.19-22)</a:t>
            </a:r>
            <a:endParaRPr kumimoji="0" lang="en-US" sz="32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0DC1C7A1-5873-DD01-1D9E-D462B706D43F}"/>
              </a:ext>
            </a:extLst>
          </p:cNvPr>
          <p:cNvSpPr txBox="1"/>
          <p:nvPr/>
        </p:nvSpPr>
        <p:spPr>
          <a:xfrm>
            <a:off x="0" y="2400289"/>
            <a:ext cx="12198167" cy="25545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God or Man?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a:solidFill>
                <a:prstClr val="white"/>
              </a:solidFill>
              <a:latin typeface="Calibri" panose="020F0502020204030204"/>
            </a:endParaRPr>
          </a:p>
          <a:p>
            <a:pPr algn="ctr"/>
            <a:r>
              <a:rPr lang="en-US" sz="2000" dirty="0">
                <a:solidFill>
                  <a:srgbClr val="00B0F0"/>
                </a:solidFill>
              </a:rPr>
              <a:t>“</a:t>
            </a:r>
            <a:r>
              <a:rPr lang="en-US" sz="2000" dirty="0">
                <a:solidFill>
                  <a:srgbClr val="FFFF00"/>
                </a:solidFill>
              </a:rPr>
              <a:t>Let every person be subject to the governing authorities</a:t>
            </a:r>
            <a:r>
              <a:rPr lang="en-US" sz="2000" dirty="0">
                <a:solidFill>
                  <a:srgbClr val="00B0F0"/>
                </a:solidFill>
              </a:rPr>
              <a:t>. For </a:t>
            </a:r>
            <a:r>
              <a:rPr lang="en-US" sz="2000" dirty="0">
                <a:solidFill>
                  <a:srgbClr val="FFFF00"/>
                </a:solidFill>
              </a:rPr>
              <a:t>there is no authority except from God</a:t>
            </a:r>
            <a:r>
              <a:rPr lang="en-US" sz="2000" dirty="0">
                <a:solidFill>
                  <a:srgbClr val="00B0F0"/>
                </a:solidFill>
              </a:rPr>
              <a:t>, and those that exist have been instituted by God. Therefore </a:t>
            </a:r>
            <a:r>
              <a:rPr lang="en-US" sz="2000" dirty="0">
                <a:solidFill>
                  <a:srgbClr val="FFFF00"/>
                </a:solidFill>
              </a:rPr>
              <a:t>whoever resists the authorities resists what God has appointed</a:t>
            </a:r>
            <a:r>
              <a:rPr lang="en-US" sz="2000" dirty="0">
                <a:solidFill>
                  <a:srgbClr val="00B0F0"/>
                </a:solidFill>
              </a:rPr>
              <a:t>, and those who resist will incur judgment.”</a:t>
            </a:r>
            <a:r>
              <a:rPr lang="en-US" sz="2000" dirty="0">
                <a:solidFill>
                  <a:srgbClr val="00B0F0"/>
                </a:solidFill>
                <a:latin typeface="Calibri" panose="020F0502020204030204"/>
              </a:rPr>
              <a:t>  </a:t>
            </a:r>
            <a:r>
              <a:rPr lang="en-US" sz="1600" dirty="0">
                <a:solidFill>
                  <a:prstClr val="white"/>
                </a:solidFill>
                <a:latin typeface="Calibri" panose="020F0502020204030204"/>
              </a:rPr>
              <a:t>– Romans 13:1 (ESV)</a:t>
            </a:r>
          </a:p>
          <a:p>
            <a:pPr algn="ctr"/>
            <a:endParaRPr lang="en-US" sz="2000" dirty="0">
              <a:solidFill>
                <a:prstClr val="white"/>
              </a:solidFill>
              <a:latin typeface="Calibri" panose="020F0502020204030204"/>
            </a:endParaRPr>
          </a:p>
          <a:p>
            <a:pPr algn="ctr"/>
            <a:r>
              <a:rPr lang="en-US" sz="2000" dirty="0">
                <a:solidFill>
                  <a:srgbClr val="00B0F0"/>
                </a:solidFill>
              </a:rPr>
              <a:t>“</a:t>
            </a:r>
            <a:r>
              <a:rPr lang="en-US" sz="2000" dirty="0">
                <a:solidFill>
                  <a:srgbClr val="FFFF00"/>
                </a:solidFill>
              </a:rPr>
              <a:t>I urge that supplications, prayers, intercessions, and thanksgivings be made </a:t>
            </a:r>
            <a:r>
              <a:rPr lang="en-US" sz="2000" dirty="0">
                <a:solidFill>
                  <a:srgbClr val="00B0F0"/>
                </a:solidFill>
              </a:rPr>
              <a:t>for all people, </a:t>
            </a:r>
            <a:r>
              <a:rPr lang="en-US" sz="2000" dirty="0">
                <a:solidFill>
                  <a:srgbClr val="FFFF00"/>
                </a:solidFill>
              </a:rPr>
              <a:t>for kings and all who are in high positions</a:t>
            </a:r>
            <a:r>
              <a:rPr lang="en-US" sz="2000" dirty="0">
                <a:solidFill>
                  <a:srgbClr val="00B0F0"/>
                </a:solidFill>
              </a:rPr>
              <a:t>, that we may lead a peaceful and quiet life, godly and dignified in every way.” </a:t>
            </a:r>
            <a:r>
              <a:rPr lang="en-US" sz="1600" dirty="0">
                <a:solidFill>
                  <a:schemeClr val="bg1"/>
                </a:solidFill>
              </a:rPr>
              <a:t>– 1 Timothy 2:1-2 (ESV)</a:t>
            </a:r>
            <a:endParaRPr lang="en-US" sz="2000" dirty="0">
              <a:solidFill>
                <a:schemeClr val="bg1"/>
              </a:solidFill>
            </a:endParaRPr>
          </a:p>
        </p:txBody>
      </p:sp>
    </p:spTree>
    <p:extLst>
      <p:ext uri="{BB962C8B-B14F-4D97-AF65-F5344CB8AC3E}">
        <p14:creationId xmlns:p14="http://schemas.microsoft.com/office/powerpoint/2010/main" val="3938148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Three Reasons to continue courageously as you witness for Christ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1.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boldness does not come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but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Christ</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you.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2.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your oppressors only have empty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threats</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light of Jesus’s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truth</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(vv. 14-18)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3.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you serve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God</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who is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for</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you, and not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man</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who is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against</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you. </a:t>
            </a:r>
            <a:r>
              <a:rPr kumimoji="0" lang="en-US" sz="16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(vv.19-22)</a:t>
            </a:r>
            <a:endParaRPr kumimoji="0" lang="en-US" sz="32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0DC1C7A1-5873-DD01-1D9E-D462B706D43F}"/>
              </a:ext>
            </a:extLst>
          </p:cNvPr>
          <p:cNvSpPr txBox="1"/>
          <p:nvPr/>
        </p:nvSpPr>
        <p:spPr>
          <a:xfrm>
            <a:off x="0" y="2400289"/>
            <a:ext cx="12198167" cy="25545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rPr>
              <a:t>God or Man?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B0F0"/>
                </a:solidFill>
                <a:effectLst/>
                <a:uLnTx/>
                <a:uFillTx/>
                <a:latin typeface="Calibri" panose="020F0502020204030204"/>
                <a:ea typeface="+mn-ea"/>
                <a:cs typeface="+mn-cs"/>
              </a:rPr>
              <a:t>“Let every person be subject to the governing authorities. For there is no authority except from God, and those that exist have been instituted by God. Therefore whoever resists the authorities resists what God has appointed, and those who resist will incur judgment.”  </a:t>
            </a: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mn-cs"/>
              </a:rPr>
              <a:t>– Romans 13:1 (ESV)</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B0F0"/>
                </a:solidFill>
                <a:effectLst/>
                <a:uLnTx/>
                <a:uFillTx/>
                <a:latin typeface="Calibri" panose="020F0502020204030204"/>
                <a:ea typeface="+mn-ea"/>
                <a:cs typeface="+mn-cs"/>
              </a:rPr>
              <a:t>“I urge that supplications, prayers, intercessions, and thanksgivings be made for all people, for kings and all who are in high positions, </a:t>
            </a:r>
            <a:r>
              <a:rPr kumimoji="0" lang="en-US" sz="2000" b="0" i="0" u="none" strike="noStrike" kern="1200" cap="none" spc="0" normalizeH="0" baseline="0" noProof="0" dirty="0">
                <a:ln>
                  <a:noFill/>
                </a:ln>
                <a:solidFill>
                  <a:srgbClr val="FFFF00"/>
                </a:solidFill>
                <a:effectLst/>
                <a:uLnTx/>
                <a:uFillTx/>
                <a:latin typeface="Calibri" panose="020F0502020204030204"/>
                <a:ea typeface="+mn-ea"/>
                <a:cs typeface="+mn-cs"/>
              </a:rPr>
              <a:t>that we may lead a peaceful and quiet life, godly and dignified in every way</a:t>
            </a:r>
            <a:r>
              <a:rPr kumimoji="0" lang="en-US" sz="2000" b="0" i="0" u="none" strike="noStrike" kern="1200" cap="none" spc="0" normalizeH="0" baseline="0" noProof="0" dirty="0">
                <a:ln>
                  <a:noFill/>
                </a:ln>
                <a:solidFill>
                  <a:srgbClr val="00B0F0"/>
                </a:solidFill>
                <a:effectLst/>
                <a:uLnTx/>
                <a:uFillTx/>
                <a:latin typeface="Calibri" panose="020F0502020204030204"/>
                <a:ea typeface="+mn-ea"/>
                <a:cs typeface="+mn-cs"/>
              </a:rPr>
              <a:t>.” </a:t>
            </a:r>
            <a:r>
              <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mn-cs"/>
              </a:rPr>
              <a:t>– 1 Timothy 2:1-2 (ESV)</a:t>
            </a:r>
            <a:endPar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1023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sign on a wall&#10;&#10;Description automatically generated with low confidence">
            <a:extLst>
              <a:ext uri="{FF2B5EF4-FFF2-40B4-BE49-F238E27FC236}">
                <a16:creationId xmlns:a16="http://schemas.microsoft.com/office/drawing/2014/main" id="{DC44BD07-FE94-04D3-F6DC-C780A075EE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62" y="354350"/>
            <a:ext cx="5482971" cy="5943600"/>
          </a:xfrm>
          <a:prstGeom prst="rect">
            <a:avLst/>
          </a:prstGeom>
        </p:spPr>
      </p:pic>
      <p:pic>
        <p:nvPicPr>
          <p:cNvPr id="11" name="Picture 10" descr="Text&#10;&#10;Description automatically generated">
            <a:extLst>
              <a:ext uri="{FF2B5EF4-FFF2-40B4-BE49-F238E27FC236}">
                <a16:creationId xmlns:a16="http://schemas.microsoft.com/office/drawing/2014/main" id="{532ACE92-774F-2DDA-4622-1A4E0C35C1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03641" y="1548882"/>
            <a:ext cx="6288897" cy="3666930"/>
          </a:xfrm>
          <a:prstGeom prst="rect">
            <a:avLst/>
          </a:prstGeom>
        </p:spPr>
      </p:pic>
    </p:spTree>
    <p:extLst>
      <p:ext uri="{BB962C8B-B14F-4D97-AF65-F5344CB8AC3E}">
        <p14:creationId xmlns:p14="http://schemas.microsoft.com/office/powerpoint/2010/main" val="3976066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6DAF0DD3-9DEC-6ECC-E97B-B3EBB44BA5C7}"/>
              </a:ext>
            </a:extLst>
          </p:cNvPr>
          <p:cNvSpPr txBox="1"/>
          <p:nvPr/>
        </p:nvSpPr>
        <p:spPr>
          <a:xfrm>
            <a:off x="-4623" y="749808"/>
            <a:ext cx="12195857" cy="4062651"/>
          </a:xfrm>
          <a:prstGeom prst="rect">
            <a:avLst/>
          </a:prstGeom>
          <a:noFill/>
        </p:spPr>
        <p:txBody>
          <a:bodyPr wrap="square" rtlCol="0">
            <a:spAutoFit/>
          </a:bodyPr>
          <a:lstStyle/>
          <a:p>
            <a:pPr algn="ctr" rtl="0"/>
            <a:r>
              <a:rPr lang="en-US" sz="2400" u="sng" dirty="0">
                <a:solidFill>
                  <a:schemeClr val="bg1"/>
                </a:solidFill>
              </a:rPr>
              <a:t>Matthew 14:24b-31 (ESV)</a:t>
            </a:r>
          </a:p>
          <a:p>
            <a:pPr algn="ctr" rtl="0"/>
            <a:endParaRPr lang="en-US" u="sng" dirty="0">
              <a:solidFill>
                <a:schemeClr val="bg1"/>
              </a:solidFill>
            </a:endParaRPr>
          </a:p>
          <a:p>
            <a:pPr algn="ctr" rtl="0"/>
            <a:r>
              <a:rPr lang="en-US" sz="2400" dirty="0">
                <a:solidFill>
                  <a:srgbClr val="00B0F0"/>
                </a:solidFill>
              </a:rPr>
              <a:t>When </a:t>
            </a:r>
            <a:r>
              <a:rPr lang="en-US" sz="2400" dirty="0">
                <a:solidFill>
                  <a:srgbClr val="FFFF00"/>
                </a:solidFill>
              </a:rPr>
              <a:t>evening</a:t>
            </a:r>
            <a:r>
              <a:rPr lang="en-US" sz="2400" dirty="0">
                <a:solidFill>
                  <a:srgbClr val="00B0F0"/>
                </a:solidFill>
              </a:rPr>
              <a:t> came, he was there alone, but the boat by this time was a long way from the land, </a:t>
            </a:r>
            <a:r>
              <a:rPr lang="en-US" sz="2400" dirty="0">
                <a:solidFill>
                  <a:srgbClr val="FFFF00"/>
                </a:solidFill>
              </a:rPr>
              <a:t>beaten by the waves</a:t>
            </a:r>
            <a:r>
              <a:rPr lang="en-US" sz="2400" dirty="0">
                <a:solidFill>
                  <a:srgbClr val="00B0F0"/>
                </a:solidFill>
              </a:rPr>
              <a:t>, for the wind was against them. And in the fourth watch of the night he came to them, walking on the sea. But </a:t>
            </a:r>
            <a:r>
              <a:rPr lang="en-US" sz="2400" dirty="0">
                <a:solidFill>
                  <a:srgbClr val="FFFF00"/>
                </a:solidFill>
              </a:rPr>
              <a:t>when the disciples saw him walking on the sea, they were terrified</a:t>
            </a:r>
            <a:r>
              <a:rPr lang="en-US" sz="2400" dirty="0">
                <a:solidFill>
                  <a:srgbClr val="00B0F0"/>
                </a:solidFill>
              </a:rPr>
              <a:t>, and said, “It is a ghost!” and </a:t>
            </a:r>
            <a:r>
              <a:rPr lang="en-US" sz="2400" dirty="0">
                <a:solidFill>
                  <a:srgbClr val="FFFF00"/>
                </a:solidFill>
              </a:rPr>
              <a:t>they cried out in fear</a:t>
            </a:r>
            <a:r>
              <a:rPr lang="en-US" sz="2400" dirty="0">
                <a:solidFill>
                  <a:srgbClr val="00B0F0"/>
                </a:solidFill>
              </a:rPr>
              <a:t>. But immediately Jesus spoke to them, saying, “</a:t>
            </a:r>
            <a:r>
              <a:rPr lang="en-US" sz="2400" u="sng" dirty="0">
                <a:solidFill>
                  <a:srgbClr val="FFFF00"/>
                </a:solidFill>
              </a:rPr>
              <a:t>Take heart</a:t>
            </a:r>
            <a:r>
              <a:rPr lang="en-US" sz="2400" dirty="0">
                <a:solidFill>
                  <a:srgbClr val="00B0F0"/>
                </a:solidFill>
              </a:rPr>
              <a:t>; it is I. </a:t>
            </a:r>
            <a:r>
              <a:rPr lang="en-US" sz="2400" dirty="0">
                <a:solidFill>
                  <a:srgbClr val="FFFF00"/>
                </a:solidFill>
              </a:rPr>
              <a:t>Do not be afraid</a:t>
            </a:r>
            <a:r>
              <a:rPr lang="en-US" sz="2400" dirty="0">
                <a:solidFill>
                  <a:srgbClr val="00B0F0"/>
                </a:solidFill>
              </a:rPr>
              <a:t>.” And Peter answered him, “Lord, if it is you, command me to come to you on the water.” He said, “Come.” </a:t>
            </a:r>
            <a:r>
              <a:rPr lang="en-US" sz="2400" dirty="0">
                <a:solidFill>
                  <a:srgbClr val="FFFF00"/>
                </a:solidFill>
              </a:rPr>
              <a:t>So Peter got out of the boat and walked on the water</a:t>
            </a:r>
            <a:r>
              <a:rPr lang="en-US" sz="2400" dirty="0">
                <a:solidFill>
                  <a:srgbClr val="00B0F0"/>
                </a:solidFill>
              </a:rPr>
              <a:t> and came to Jesus. </a:t>
            </a:r>
            <a:r>
              <a:rPr lang="en-US" sz="2400" dirty="0">
                <a:solidFill>
                  <a:srgbClr val="FFFF00"/>
                </a:solidFill>
              </a:rPr>
              <a:t>But when he saw the wind, he was afraid, and beginning to sink</a:t>
            </a:r>
            <a:r>
              <a:rPr lang="en-US" sz="2400" dirty="0">
                <a:solidFill>
                  <a:srgbClr val="00B0F0"/>
                </a:solidFill>
              </a:rPr>
              <a:t> he cried out, “Lord, save me.” Jesus immediately reached out his hand and took hold of him, saying to him, “O you of little faith, why did you doubt?”</a:t>
            </a:r>
          </a:p>
        </p:txBody>
      </p:sp>
    </p:spTree>
    <p:extLst>
      <p:ext uri="{BB962C8B-B14F-4D97-AF65-F5344CB8AC3E}">
        <p14:creationId xmlns:p14="http://schemas.microsoft.com/office/powerpoint/2010/main" val="3737818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algn="ctr"/>
            <a:r>
              <a:rPr lang="en-US" sz="2800" u="sng" dirty="0">
                <a:solidFill>
                  <a:schemeClr val="bg1"/>
                </a:solidFill>
                <a:latin typeface="Bookman Old Style" panose="02050604050505020204" pitchFamily="18" charset="0"/>
              </a:rPr>
              <a:t>Three Reasons to continue courageously as you witness for Christ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461665"/>
          </a:xfrm>
          <a:prstGeom prst="rect">
            <a:avLst/>
          </a:prstGeom>
          <a:noFill/>
        </p:spPr>
        <p:txBody>
          <a:bodyPr wrap="square" rtlCol="0">
            <a:spAutoFit/>
          </a:bodyPr>
          <a:lstStyle/>
          <a:p>
            <a:r>
              <a:rPr lang="en-US" sz="2400" dirty="0">
                <a:solidFill>
                  <a:srgbClr val="FFC000"/>
                </a:solidFill>
                <a:latin typeface="Times New Roman" panose="02020603050405020304" pitchFamily="18" charset="0"/>
                <a:cs typeface="Times New Roman" panose="02020603050405020304" pitchFamily="18" charset="0"/>
              </a:rPr>
              <a:t>1. </a:t>
            </a:r>
            <a:r>
              <a:rPr lang="en-US" sz="2400" dirty="0">
                <a:solidFill>
                  <a:schemeClr val="bg1"/>
                </a:solidFill>
                <a:latin typeface="Times New Roman" panose="02020603050405020304" pitchFamily="18" charset="0"/>
                <a:cs typeface="Times New Roman" panose="02020603050405020304" pitchFamily="18" charset="0"/>
              </a:rPr>
              <a:t>Take courage because boldness does not come from </a:t>
            </a:r>
            <a:r>
              <a:rPr lang="en-US" sz="2400" u="sng" dirty="0">
                <a:solidFill>
                  <a:srgbClr val="FFFF00"/>
                </a:solidFill>
                <a:latin typeface="Times New Roman" panose="02020603050405020304" pitchFamily="18" charset="0"/>
                <a:cs typeface="Times New Roman" panose="02020603050405020304" pitchFamily="18" charset="0"/>
              </a:rPr>
              <a:t>you</a:t>
            </a:r>
            <a:r>
              <a:rPr lang="en-US" sz="2400" dirty="0">
                <a:solidFill>
                  <a:schemeClr val="bg1"/>
                </a:solidFill>
                <a:latin typeface="Times New Roman" panose="02020603050405020304" pitchFamily="18" charset="0"/>
                <a:cs typeface="Times New Roman" panose="02020603050405020304" pitchFamily="18" charset="0"/>
              </a:rPr>
              <a:t>, but from </a:t>
            </a:r>
            <a:r>
              <a:rPr lang="en-US" sz="2400" u="sng" dirty="0">
                <a:solidFill>
                  <a:srgbClr val="FFFF00"/>
                </a:solidFill>
                <a:latin typeface="Times New Roman" panose="02020603050405020304" pitchFamily="18" charset="0"/>
                <a:cs typeface="Times New Roman" panose="02020603050405020304" pitchFamily="18" charset="0"/>
              </a:rPr>
              <a:t>Christ</a:t>
            </a:r>
            <a:r>
              <a:rPr lang="en-US" sz="2400" dirty="0">
                <a:solidFill>
                  <a:schemeClr val="bg1">
                    <a:lumMod val="85000"/>
                  </a:schemeClr>
                </a:solidFill>
                <a:latin typeface="Times New Roman" panose="02020603050405020304" pitchFamily="18" charset="0"/>
                <a:cs typeface="Times New Roman" panose="02020603050405020304" pitchFamily="18" charset="0"/>
              </a:rPr>
              <a:t> </a:t>
            </a:r>
            <a:r>
              <a:rPr lang="en-US" sz="2400" dirty="0">
                <a:solidFill>
                  <a:schemeClr val="bg1"/>
                </a:solidFill>
                <a:latin typeface="Times New Roman" panose="02020603050405020304" pitchFamily="18" charset="0"/>
                <a:cs typeface="Times New Roman" panose="02020603050405020304" pitchFamily="18" charset="0"/>
              </a:rPr>
              <a:t>in you. (Acts 4:13)</a:t>
            </a:r>
          </a:p>
        </p:txBody>
      </p:sp>
      <p:sp>
        <p:nvSpPr>
          <p:cNvPr id="6" name="TextBox 5">
            <a:extLst>
              <a:ext uri="{FF2B5EF4-FFF2-40B4-BE49-F238E27FC236}">
                <a16:creationId xmlns:a16="http://schemas.microsoft.com/office/drawing/2014/main" id="{0DC1C7A1-5873-DD01-1D9E-D462B706D43F}"/>
              </a:ext>
            </a:extLst>
          </p:cNvPr>
          <p:cNvSpPr txBox="1"/>
          <p:nvPr/>
        </p:nvSpPr>
        <p:spPr>
          <a:xfrm>
            <a:off x="-4623" y="1700784"/>
            <a:ext cx="12198167" cy="369332"/>
          </a:xfrm>
          <a:prstGeom prst="rect">
            <a:avLst/>
          </a:prstGeom>
          <a:noFill/>
        </p:spPr>
        <p:txBody>
          <a:bodyPr wrap="square" rtlCol="0">
            <a:spAutoFit/>
          </a:bodyPr>
          <a:lstStyle/>
          <a:p>
            <a:pPr algn="ctr"/>
            <a:r>
              <a:rPr lang="en-US" dirty="0">
                <a:solidFill>
                  <a:srgbClr val="FFC000"/>
                </a:solidFill>
              </a:rPr>
              <a:t>a. </a:t>
            </a:r>
            <a:r>
              <a:rPr lang="en-US" dirty="0">
                <a:solidFill>
                  <a:schemeClr val="bg1">
                    <a:lumMod val="75000"/>
                  </a:schemeClr>
                </a:solidFill>
              </a:rPr>
              <a:t>The </a:t>
            </a:r>
            <a:r>
              <a:rPr lang="en-US" dirty="0">
                <a:solidFill>
                  <a:srgbClr val="FFFF00"/>
                </a:solidFill>
              </a:rPr>
              <a:t>boldness</a:t>
            </a:r>
            <a:r>
              <a:rPr lang="en-US" dirty="0">
                <a:solidFill>
                  <a:schemeClr val="bg1">
                    <a:lumMod val="75000"/>
                  </a:schemeClr>
                </a:solidFill>
              </a:rPr>
              <a:t> of Peter and John = complete </a:t>
            </a:r>
            <a:r>
              <a:rPr lang="en-US" u="sng" dirty="0">
                <a:solidFill>
                  <a:srgbClr val="FFFF00"/>
                </a:solidFill>
              </a:rPr>
              <a:t>freedom</a:t>
            </a:r>
            <a:r>
              <a:rPr lang="en-US" dirty="0">
                <a:solidFill>
                  <a:schemeClr val="bg1">
                    <a:lumMod val="75000"/>
                  </a:schemeClr>
                </a:solidFill>
              </a:rPr>
              <a:t> and </a:t>
            </a:r>
            <a:r>
              <a:rPr lang="en-US" u="sng" dirty="0">
                <a:solidFill>
                  <a:srgbClr val="FFFF00"/>
                </a:solidFill>
              </a:rPr>
              <a:t>confidence</a:t>
            </a:r>
            <a:r>
              <a:rPr lang="en-US" dirty="0">
                <a:solidFill>
                  <a:schemeClr val="bg1">
                    <a:lumMod val="75000"/>
                  </a:schemeClr>
                </a:solidFill>
              </a:rPr>
              <a:t> to </a:t>
            </a:r>
            <a:r>
              <a:rPr lang="en-US" u="sng" dirty="0">
                <a:solidFill>
                  <a:srgbClr val="FFFF00"/>
                </a:solidFill>
              </a:rPr>
              <a:t>speak</a:t>
            </a:r>
            <a:r>
              <a:rPr lang="en-US" dirty="0">
                <a:solidFill>
                  <a:schemeClr val="bg1">
                    <a:lumMod val="75000"/>
                  </a:schemeClr>
                </a:solidFill>
              </a:rPr>
              <a:t> God’s word.</a:t>
            </a:r>
          </a:p>
        </p:txBody>
      </p:sp>
      <p:pic>
        <p:nvPicPr>
          <p:cNvPr id="8" name="Picture 7" descr="Diagram&#10;&#10;Description automatically generated">
            <a:extLst>
              <a:ext uri="{FF2B5EF4-FFF2-40B4-BE49-F238E27FC236}">
                <a16:creationId xmlns:a16="http://schemas.microsoft.com/office/drawing/2014/main" id="{BA8F5758-4157-EDA6-FB42-902D5E2C8E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1450" y="2124643"/>
            <a:ext cx="6459088" cy="4703203"/>
          </a:xfrm>
          <a:prstGeom prst="rect">
            <a:avLst/>
          </a:prstGeom>
        </p:spPr>
      </p:pic>
    </p:spTree>
    <p:extLst>
      <p:ext uri="{BB962C8B-B14F-4D97-AF65-F5344CB8AC3E}">
        <p14:creationId xmlns:p14="http://schemas.microsoft.com/office/powerpoint/2010/main" val="3176237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Three Reasons to continue courageously as you witness for Christ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1. </a:t>
            </a: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Take courage because boldness does not come from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you</a:t>
            </a: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but from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Christ</a:t>
            </a:r>
            <a:r>
              <a:rPr kumimoji="0" lang="en-US" sz="2400" b="0" i="0" u="none" strike="noStrike" kern="1200" cap="none" spc="0" normalizeH="0" baseline="0" noProof="0" dirty="0">
                <a:ln>
                  <a:noFill/>
                </a:ln>
                <a:solidFill>
                  <a:prstClr val="white">
                    <a:lumMod val="85000"/>
                  </a:prstClr>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in you. (Acts 4:13)</a:t>
            </a:r>
          </a:p>
        </p:txBody>
      </p:sp>
      <p:sp>
        <p:nvSpPr>
          <p:cNvPr id="6" name="TextBox 5">
            <a:extLst>
              <a:ext uri="{FF2B5EF4-FFF2-40B4-BE49-F238E27FC236}">
                <a16:creationId xmlns:a16="http://schemas.microsoft.com/office/drawing/2014/main" id="{0DC1C7A1-5873-DD01-1D9E-D462B706D43F}"/>
              </a:ext>
            </a:extLst>
          </p:cNvPr>
          <p:cNvSpPr txBox="1"/>
          <p:nvPr/>
        </p:nvSpPr>
        <p:spPr>
          <a:xfrm>
            <a:off x="-4623" y="1700784"/>
            <a:ext cx="12198167"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a.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boldness of Peter and John = complete </a:t>
            </a: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freedom</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and </a:t>
            </a: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confidence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in </a:t>
            </a: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speaking</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God’s word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C000"/>
                </a:solidFill>
                <a:latin typeface="Calibri" panose="020F0502020204030204"/>
              </a:rPr>
              <a:t>b</a:t>
            </a: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 </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The boldness of Peter and John was</a:t>
            </a:r>
            <a:r>
              <a:rPr kumimoji="0" lang="en-US" sz="1800" b="0" i="0" u="none" strike="noStrike" kern="1200" cap="none" spc="0" normalizeH="0" noProof="0" dirty="0">
                <a:ln>
                  <a:noFill/>
                </a:ln>
                <a:solidFill>
                  <a:prstClr val="white">
                    <a:lumMod val="75000"/>
                  </a:prstClr>
                </a:solidFill>
                <a:effectLst/>
                <a:uLnTx/>
                <a:uFillTx/>
                <a:latin typeface="Calibri" panose="020F0502020204030204"/>
                <a:ea typeface="+mn-ea"/>
                <a:cs typeface="+mn-cs"/>
              </a:rPr>
              <a:t> not due to their ability or education. They were </a:t>
            </a:r>
            <a:r>
              <a:rPr kumimoji="0" lang="en-US" sz="1800" b="0" i="0" u="sng" strike="noStrike" kern="1200" cap="none" spc="0" normalizeH="0" noProof="0" dirty="0">
                <a:ln>
                  <a:noFill/>
                </a:ln>
                <a:solidFill>
                  <a:srgbClr val="FFFF00"/>
                </a:solidFill>
                <a:effectLst/>
                <a:uLnTx/>
                <a:uFillTx/>
                <a:latin typeface="Calibri" panose="020F0502020204030204"/>
                <a:ea typeface="+mn-ea"/>
                <a:cs typeface="+mn-cs"/>
              </a:rPr>
              <a:t>unlettered</a:t>
            </a:r>
            <a:r>
              <a:rPr kumimoji="0" lang="en-US" sz="1800" b="0" i="0" u="none" strike="noStrike" kern="1200" cap="none" spc="0" normalizeH="0" noProof="0" dirty="0">
                <a:ln>
                  <a:noFill/>
                </a:ln>
                <a:solidFill>
                  <a:prstClr val="white">
                    <a:lumMod val="75000"/>
                  </a:prstClr>
                </a:solidFill>
                <a:effectLst/>
                <a:uLnTx/>
                <a:uFillTx/>
                <a:latin typeface="Calibri" panose="020F0502020204030204"/>
                <a:ea typeface="+mn-ea"/>
                <a:cs typeface="+mn-cs"/>
              </a:rPr>
              <a:t> </a:t>
            </a:r>
            <a:r>
              <a:rPr kumimoji="0" lang="en-US" sz="1800" b="0" i="0" u="sng" strike="noStrike" kern="1200" cap="none" spc="0" normalizeH="0" noProof="0" dirty="0">
                <a:ln>
                  <a:noFill/>
                </a:ln>
                <a:solidFill>
                  <a:srgbClr val="FFFF00"/>
                </a:solidFill>
                <a:effectLst/>
                <a:uLnTx/>
                <a:uFillTx/>
                <a:latin typeface="Calibri" panose="020F0502020204030204"/>
                <a:ea typeface="+mn-ea"/>
                <a:cs typeface="+mn-cs"/>
              </a:rPr>
              <a:t>laymen</a:t>
            </a:r>
            <a:r>
              <a:rPr kumimoji="0" lang="en-US" sz="1800" b="0" i="0" u="none" strike="noStrike" kern="1200" cap="none" spc="0" normalizeH="0" noProof="0" dirty="0">
                <a:ln>
                  <a:noFill/>
                </a:ln>
                <a:solidFill>
                  <a:prstClr val="white">
                    <a:lumMod val="75000"/>
                  </a:prstClr>
                </a:solidFill>
                <a:effectLst/>
                <a:uLnTx/>
                <a:uFillTx/>
                <a:latin typeface="Calibri" panose="020F0502020204030204"/>
                <a:ea typeface="+mn-ea"/>
                <a:cs typeface="+mn-cs"/>
              </a:rPr>
              <a:t>.</a:t>
            </a:r>
            <a:endPar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21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Three Reasons to continue courageously as you witness for Christ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1. </a:t>
            </a: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Take courage because boldness does not come from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you</a:t>
            </a: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but from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Christ</a:t>
            </a:r>
            <a:r>
              <a:rPr kumimoji="0" lang="en-US" sz="2400" b="0" i="0" u="none" strike="noStrike" kern="1200" cap="none" spc="0" normalizeH="0" baseline="0" noProof="0" dirty="0">
                <a:ln>
                  <a:noFill/>
                </a:ln>
                <a:solidFill>
                  <a:prstClr val="white">
                    <a:lumMod val="85000"/>
                  </a:prstClr>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in you. (Acts 4:13)</a:t>
            </a:r>
          </a:p>
        </p:txBody>
      </p:sp>
      <p:sp>
        <p:nvSpPr>
          <p:cNvPr id="6" name="TextBox 5">
            <a:extLst>
              <a:ext uri="{FF2B5EF4-FFF2-40B4-BE49-F238E27FC236}">
                <a16:creationId xmlns:a16="http://schemas.microsoft.com/office/drawing/2014/main" id="{0DC1C7A1-5873-DD01-1D9E-D462B706D43F}"/>
              </a:ext>
            </a:extLst>
          </p:cNvPr>
          <p:cNvSpPr txBox="1"/>
          <p:nvPr/>
        </p:nvSpPr>
        <p:spPr>
          <a:xfrm>
            <a:off x="-4623" y="1700784"/>
            <a:ext cx="12198167" cy="923330"/>
          </a:xfrm>
          <a:prstGeom prst="rect">
            <a:avLst/>
          </a:prstGeom>
          <a:noFill/>
        </p:spPr>
        <p:txBody>
          <a:bodyPr wrap="square" rtlCol="0">
            <a:spAutoFit/>
          </a:bodyPr>
          <a:lstStyle/>
          <a:p>
            <a:pPr lvl="0" algn="ctr"/>
            <a:r>
              <a:rPr lang="en-US" dirty="0">
                <a:solidFill>
                  <a:srgbClr val="FFC000"/>
                </a:solidFill>
              </a:rPr>
              <a:t>a. </a:t>
            </a:r>
            <a:r>
              <a:rPr lang="en-US" dirty="0"/>
              <a:t>The boldness of Peter and John = complete </a:t>
            </a:r>
            <a:r>
              <a:rPr lang="en-US" u="sng" dirty="0"/>
              <a:t>freedom</a:t>
            </a:r>
            <a:r>
              <a:rPr lang="en-US" dirty="0"/>
              <a:t> and </a:t>
            </a:r>
            <a:r>
              <a:rPr lang="en-US" u="sng" dirty="0"/>
              <a:t>confidence</a:t>
            </a:r>
            <a:r>
              <a:rPr lang="en-US" dirty="0"/>
              <a:t> in </a:t>
            </a:r>
            <a:r>
              <a:rPr lang="en-US" u="sng" dirty="0"/>
              <a:t>speaking</a:t>
            </a:r>
            <a:r>
              <a:rPr lang="en-US" dirty="0"/>
              <a:t> God’s word</a:t>
            </a:r>
          </a:p>
          <a:p>
            <a:pPr lvl="0" algn="ctr"/>
            <a:r>
              <a:rPr lang="en-US" dirty="0">
                <a:solidFill>
                  <a:srgbClr val="FFC000"/>
                </a:solidFill>
              </a:rPr>
              <a:t>b. </a:t>
            </a:r>
            <a:r>
              <a:rPr lang="en-US" dirty="0"/>
              <a:t>The boldness of Peter and John was not due to their ability or education. They were </a:t>
            </a:r>
            <a:r>
              <a:rPr lang="en-US" u="sng" dirty="0"/>
              <a:t>unlettered</a:t>
            </a:r>
            <a:r>
              <a:rPr lang="en-US" dirty="0"/>
              <a:t> </a:t>
            </a:r>
            <a:r>
              <a:rPr lang="en-US" u="sng" dirty="0"/>
              <a:t>laymen</a:t>
            </a:r>
            <a:endParaRPr kumimoji="0" lang="en-US" sz="1800" b="0" i="0" u="none" strike="noStrike" kern="1200" cap="none" spc="0" normalizeH="0" baseline="0" noProof="0" dirty="0">
              <a:ln>
                <a:noFill/>
              </a:ln>
              <a:effectLst/>
              <a:uLnTx/>
              <a:uFillTx/>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c. </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You can be</a:t>
            </a:r>
            <a:r>
              <a:rPr kumimoji="0" lang="en-US" sz="1800" b="0" i="0" u="none" strike="noStrike" kern="1200" cap="none" spc="0" normalizeH="0" noProof="0" dirty="0">
                <a:ln>
                  <a:noFill/>
                </a:ln>
                <a:solidFill>
                  <a:prstClr val="white">
                    <a:lumMod val="75000"/>
                  </a:prstClr>
                </a:solidFill>
                <a:effectLst/>
                <a:uLnTx/>
                <a:uFillTx/>
                <a:latin typeface="Calibri" panose="020F0502020204030204"/>
                <a:ea typeface="+mn-ea"/>
                <a:cs typeface="+mn-cs"/>
              </a:rPr>
              <a:t> bold because you have the same </a:t>
            </a:r>
            <a:r>
              <a:rPr kumimoji="0" lang="en-US" sz="1800" b="0" i="0" u="sng" strike="noStrike" kern="1200" cap="none" spc="0" normalizeH="0" noProof="0" dirty="0">
                <a:ln>
                  <a:noFill/>
                </a:ln>
                <a:solidFill>
                  <a:srgbClr val="FFFF00"/>
                </a:solidFill>
                <a:effectLst/>
                <a:uLnTx/>
                <a:uFillTx/>
                <a:latin typeface="Calibri" panose="020F0502020204030204"/>
                <a:ea typeface="+mn-ea"/>
                <a:cs typeface="+mn-cs"/>
              </a:rPr>
              <a:t>words</a:t>
            </a:r>
            <a:r>
              <a:rPr kumimoji="0" lang="en-US" sz="1800" b="0" i="0" u="none" strike="noStrike" kern="1200" cap="none" spc="0" normalizeH="0" noProof="0" dirty="0">
                <a:ln>
                  <a:noFill/>
                </a:ln>
                <a:solidFill>
                  <a:prstClr val="white">
                    <a:lumMod val="75000"/>
                  </a:prstClr>
                </a:solidFill>
                <a:effectLst/>
                <a:uLnTx/>
                <a:uFillTx/>
                <a:latin typeface="Calibri" panose="020F0502020204030204"/>
                <a:ea typeface="+mn-ea"/>
                <a:cs typeface="+mn-cs"/>
              </a:rPr>
              <a:t> and the same </a:t>
            </a:r>
            <a:r>
              <a:rPr kumimoji="0" lang="en-US" sz="1800" b="0" i="0" u="sng" strike="noStrike" kern="1200" cap="none" spc="0" normalizeH="0" noProof="0" dirty="0">
                <a:ln>
                  <a:noFill/>
                </a:ln>
                <a:solidFill>
                  <a:srgbClr val="FFFF00"/>
                </a:solidFill>
                <a:effectLst/>
                <a:uLnTx/>
                <a:uFillTx/>
                <a:latin typeface="Calibri" panose="020F0502020204030204"/>
                <a:ea typeface="+mn-ea"/>
                <a:cs typeface="+mn-cs"/>
              </a:rPr>
              <a:t>Spirit</a:t>
            </a:r>
            <a:r>
              <a:rPr kumimoji="0" lang="en-US" sz="1800" b="0" i="0" u="none" strike="noStrike" kern="1200" cap="none" spc="0" normalizeH="0" noProof="0" dirty="0">
                <a:ln>
                  <a:noFill/>
                </a:ln>
                <a:solidFill>
                  <a:prstClr val="white">
                    <a:lumMod val="75000"/>
                  </a:prstClr>
                </a:solidFill>
                <a:effectLst/>
                <a:uLnTx/>
                <a:uFillTx/>
                <a:latin typeface="Calibri" panose="020F0502020204030204"/>
                <a:ea typeface="+mn-ea"/>
                <a:cs typeface="+mn-cs"/>
              </a:rPr>
              <a:t>!</a:t>
            </a:r>
            <a:endPar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63AF7AC0-8AB0-4E57-72B3-44051516CDF6}"/>
              </a:ext>
            </a:extLst>
          </p:cNvPr>
          <p:cNvSpPr txBox="1"/>
          <p:nvPr/>
        </p:nvSpPr>
        <p:spPr>
          <a:xfrm>
            <a:off x="0" y="3099816"/>
            <a:ext cx="12186611" cy="1569660"/>
          </a:xfrm>
          <a:prstGeom prst="rect">
            <a:avLst/>
          </a:prstGeom>
          <a:noFill/>
        </p:spPr>
        <p:txBody>
          <a:bodyPr wrap="square" rtlCol="0">
            <a:spAutoFit/>
          </a:bodyPr>
          <a:lstStyle/>
          <a:p>
            <a:pPr algn="ctr" rtl="0"/>
            <a:r>
              <a:rPr lang="en-US" sz="2400" dirty="0">
                <a:solidFill>
                  <a:srgbClr val="00B0F0"/>
                </a:solidFill>
              </a:rPr>
              <a:t>“But </a:t>
            </a:r>
            <a:r>
              <a:rPr lang="en-US" sz="2400" dirty="0">
                <a:solidFill>
                  <a:srgbClr val="FFFF00"/>
                </a:solidFill>
              </a:rPr>
              <a:t>you have been anointed by the Holy One</a:t>
            </a:r>
            <a:r>
              <a:rPr lang="en-US" sz="2400" dirty="0">
                <a:solidFill>
                  <a:srgbClr val="00B0F0"/>
                </a:solidFill>
              </a:rPr>
              <a:t>, and you all have knowledge.” </a:t>
            </a:r>
            <a:r>
              <a:rPr lang="en-US" sz="2400" dirty="0">
                <a:solidFill>
                  <a:schemeClr val="bg1">
                    <a:lumMod val="95000"/>
                  </a:schemeClr>
                </a:solidFill>
              </a:rPr>
              <a:t>– 1 Jn 2:20 </a:t>
            </a:r>
            <a:r>
              <a:rPr lang="en-US" sz="1600" dirty="0">
                <a:solidFill>
                  <a:schemeClr val="bg1">
                    <a:lumMod val="95000"/>
                  </a:schemeClr>
                </a:solidFill>
              </a:rPr>
              <a:t>(ESV)</a:t>
            </a:r>
          </a:p>
          <a:p>
            <a:pPr algn="ctr"/>
            <a:endParaRPr lang="en-US" sz="2400" dirty="0"/>
          </a:p>
          <a:p>
            <a:pPr algn="ctr"/>
            <a:r>
              <a:rPr lang="en-US" sz="2400" dirty="0">
                <a:solidFill>
                  <a:srgbClr val="00B0F0"/>
                </a:solidFill>
              </a:rPr>
              <a:t>“But the </a:t>
            </a:r>
            <a:r>
              <a:rPr lang="en-US" sz="2400" dirty="0">
                <a:solidFill>
                  <a:srgbClr val="FFFF00"/>
                </a:solidFill>
              </a:rPr>
              <a:t>anointing</a:t>
            </a:r>
            <a:r>
              <a:rPr lang="en-US" sz="2400" dirty="0">
                <a:solidFill>
                  <a:srgbClr val="00B0F0"/>
                </a:solidFill>
              </a:rPr>
              <a:t> that </a:t>
            </a:r>
            <a:r>
              <a:rPr lang="en-US" sz="2400" dirty="0">
                <a:solidFill>
                  <a:srgbClr val="FFFF00"/>
                </a:solidFill>
              </a:rPr>
              <a:t>you received </a:t>
            </a:r>
            <a:r>
              <a:rPr lang="en-US" sz="2400" dirty="0">
                <a:solidFill>
                  <a:srgbClr val="00B0F0"/>
                </a:solidFill>
              </a:rPr>
              <a:t>from him </a:t>
            </a:r>
            <a:r>
              <a:rPr lang="en-US" sz="2400" dirty="0">
                <a:solidFill>
                  <a:srgbClr val="FFFF00"/>
                </a:solidFill>
              </a:rPr>
              <a:t>abides in you</a:t>
            </a:r>
            <a:r>
              <a:rPr lang="en-US" sz="2400" dirty="0">
                <a:solidFill>
                  <a:srgbClr val="00B0F0"/>
                </a:solidFill>
              </a:rPr>
              <a:t> ... and as his </a:t>
            </a:r>
            <a:r>
              <a:rPr lang="en-US" sz="2400" dirty="0">
                <a:solidFill>
                  <a:srgbClr val="FFFF00"/>
                </a:solidFill>
              </a:rPr>
              <a:t>anointing</a:t>
            </a:r>
            <a:r>
              <a:rPr lang="en-US" sz="2400" dirty="0">
                <a:solidFill>
                  <a:srgbClr val="00B0F0"/>
                </a:solidFill>
              </a:rPr>
              <a:t> </a:t>
            </a:r>
            <a:r>
              <a:rPr lang="en-US" sz="2400" dirty="0">
                <a:solidFill>
                  <a:srgbClr val="FFFF00"/>
                </a:solidFill>
              </a:rPr>
              <a:t>teaches you </a:t>
            </a:r>
            <a:r>
              <a:rPr lang="en-US" sz="2400" dirty="0">
                <a:solidFill>
                  <a:srgbClr val="00B0F0"/>
                </a:solidFill>
              </a:rPr>
              <a:t>…</a:t>
            </a:r>
            <a:r>
              <a:rPr lang="en-US" sz="2400" dirty="0">
                <a:solidFill>
                  <a:srgbClr val="FFFF00"/>
                </a:solidFill>
              </a:rPr>
              <a:t> </a:t>
            </a:r>
            <a:r>
              <a:rPr lang="en-US" sz="2400" dirty="0">
                <a:solidFill>
                  <a:srgbClr val="00B0F0"/>
                </a:solidFill>
              </a:rPr>
              <a:t>abide in him.” </a:t>
            </a:r>
            <a:r>
              <a:rPr lang="en-US" sz="2400" dirty="0">
                <a:solidFill>
                  <a:schemeClr val="bg1">
                    <a:lumMod val="95000"/>
                  </a:schemeClr>
                </a:solidFill>
              </a:rPr>
              <a:t>– 1 Jn 2:27 </a:t>
            </a:r>
            <a:r>
              <a:rPr lang="en-US" sz="1600" dirty="0">
                <a:solidFill>
                  <a:schemeClr val="bg1">
                    <a:lumMod val="95000"/>
                  </a:schemeClr>
                </a:solidFill>
              </a:rPr>
              <a:t>(ESV)</a:t>
            </a:r>
            <a:endParaRPr lang="en-US" sz="2400" dirty="0">
              <a:solidFill>
                <a:schemeClr val="bg1">
                  <a:lumMod val="95000"/>
                </a:schemeClr>
              </a:solidFill>
            </a:endParaRPr>
          </a:p>
        </p:txBody>
      </p:sp>
    </p:spTree>
    <p:extLst>
      <p:ext uri="{BB962C8B-B14F-4D97-AF65-F5344CB8AC3E}">
        <p14:creationId xmlns:p14="http://schemas.microsoft.com/office/powerpoint/2010/main" val="517024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Three Reasons to continue courageously as you witness for Christ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830997"/>
          </a:xfrm>
          <a:prstGeom prst="rect">
            <a:avLst/>
          </a:prstGeom>
          <a:noFill/>
        </p:spPr>
        <p:txBody>
          <a:bodyPr wrap="square" rtlCol="0">
            <a:spAutoFit/>
          </a:bodyPr>
          <a:lstStyle/>
          <a:p>
            <a:pPr marR="0" lvl="0" defTabSz="914400" rtl="0" eaLnBrk="1" fontAlgn="auto" latinLnBrk="0" hangingPunct="1">
              <a:lnSpc>
                <a:spcPct val="100000"/>
              </a:lnSpc>
              <a:spcBef>
                <a:spcPts val="0"/>
              </a:spcBef>
              <a:spcAft>
                <a:spcPts val="0"/>
              </a:spcAft>
              <a:buClrTx/>
              <a:buSzTx/>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1. </a:t>
            </a:r>
            <a:r>
              <a:rPr lang="en-US" sz="2400" dirty="0">
                <a:solidFill>
                  <a:schemeClr val="bg1"/>
                </a:solidFill>
                <a:latin typeface="Times New Roman" panose="02020603050405020304" pitchFamily="18" charset="0"/>
                <a:cs typeface="Times New Roman" panose="02020603050405020304" pitchFamily="18" charset="0"/>
              </a:rPr>
              <a:t>Take courage because boldness does not come from</a:t>
            </a: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0" i="0" u="sng"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you</a:t>
            </a: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but from </a:t>
            </a:r>
            <a:r>
              <a:rPr kumimoji="0" lang="en-US" sz="2400" b="0" i="0" u="sng"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Christ</a:t>
            </a:r>
            <a:r>
              <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in you. </a:t>
            </a:r>
            <a:r>
              <a:rPr kumimoji="0" lang="en-US"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(v.13)</a:t>
            </a:r>
          </a:p>
          <a:p>
            <a:pPr marR="0" lvl="0" defTabSz="914400" rtl="0" eaLnBrk="1" fontAlgn="auto" latinLnBrk="0" hangingPunct="1">
              <a:lnSpc>
                <a:spcPct val="100000"/>
              </a:lnSpc>
              <a:spcBef>
                <a:spcPts val="0"/>
              </a:spcBef>
              <a:spcAft>
                <a:spcPts val="0"/>
              </a:spcAft>
              <a:buClrTx/>
              <a:buSzTx/>
              <a:tabLst/>
              <a:defRPr/>
            </a:pPr>
            <a:r>
              <a:rPr lang="en-US" sz="2400" dirty="0">
                <a:solidFill>
                  <a:srgbClr val="FFC000"/>
                </a:solidFill>
                <a:latin typeface="Times New Roman" panose="02020603050405020304" pitchFamily="18" charset="0"/>
                <a:cs typeface="Times New Roman" panose="02020603050405020304" pitchFamily="18" charset="0"/>
              </a:rPr>
              <a:t>2. </a:t>
            </a:r>
            <a:r>
              <a:rPr lang="en-US" sz="2400" dirty="0">
                <a:solidFill>
                  <a:schemeClr val="bg1"/>
                </a:solidFill>
                <a:latin typeface="Times New Roman" panose="02020603050405020304" pitchFamily="18" charset="0"/>
                <a:cs typeface="Times New Roman" panose="02020603050405020304" pitchFamily="18" charset="0"/>
              </a:rPr>
              <a:t>Take courage because your oppressors only have empty </a:t>
            </a:r>
            <a:r>
              <a:rPr lang="en-US" sz="2400" u="sng" dirty="0">
                <a:solidFill>
                  <a:srgbClr val="FFFF00"/>
                </a:solidFill>
                <a:latin typeface="Times New Roman" panose="02020603050405020304" pitchFamily="18" charset="0"/>
                <a:cs typeface="Times New Roman" panose="02020603050405020304" pitchFamily="18" charset="0"/>
              </a:rPr>
              <a:t>threats</a:t>
            </a:r>
            <a:r>
              <a:rPr lang="en-US" sz="2400" dirty="0">
                <a:solidFill>
                  <a:schemeClr val="bg1"/>
                </a:solidFill>
                <a:latin typeface="Times New Roman" panose="02020603050405020304" pitchFamily="18" charset="0"/>
                <a:cs typeface="Times New Roman" panose="02020603050405020304" pitchFamily="18" charset="0"/>
              </a:rPr>
              <a:t> in light of Jesus’s </a:t>
            </a:r>
            <a:r>
              <a:rPr lang="en-US" sz="2400" u="sng" dirty="0">
                <a:solidFill>
                  <a:srgbClr val="FFFF00"/>
                </a:solidFill>
                <a:latin typeface="Times New Roman" panose="02020603050405020304" pitchFamily="18" charset="0"/>
                <a:cs typeface="Times New Roman" panose="02020603050405020304" pitchFamily="18" charset="0"/>
              </a:rPr>
              <a:t>truth</a:t>
            </a:r>
            <a:r>
              <a:rPr lang="en-US" sz="2400" dirty="0">
                <a:solidFill>
                  <a:schemeClr val="bg1"/>
                </a:solidFill>
                <a:latin typeface="Times New Roman" panose="02020603050405020304" pitchFamily="18" charset="0"/>
                <a:cs typeface="Times New Roman" panose="02020603050405020304" pitchFamily="18" charset="0"/>
              </a:rPr>
              <a:t>. </a:t>
            </a:r>
            <a:r>
              <a:rPr lang="en-US" dirty="0">
                <a:solidFill>
                  <a:schemeClr val="bg1"/>
                </a:solidFill>
                <a:latin typeface="Times New Roman" panose="02020603050405020304" pitchFamily="18" charset="0"/>
                <a:cs typeface="Times New Roman" panose="02020603050405020304" pitchFamily="18" charset="0"/>
              </a:rPr>
              <a:t>(vv. 14-18)</a:t>
            </a:r>
            <a:endParaRPr kumimoji="0" lang="en-US" sz="2400" b="0"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0DC1C7A1-5873-DD01-1D9E-D462B706D43F}"/>
              </a:ext>
            </a:extLst>
          </p:cNvPr>
          <p:cNvSpPr txBox="1"/>
          <p:nvPr/>
        </p:nvSpPr>
        <p:spPr>
          <a:xfrm>
            <a:off x="0" y="1997953"/>
            <a:ext cx="12198167" cy="369332"/>
          </a:xfrm>
          <a:prstGeom prst="rect">
            <a:avLst/>
          </a:prstGeom>
          <a:noFill/>
        </p:spPr>
        <p:txBody>
          <a:bodyPr wrap="square" rtlCol="0">
            <a:spAutoFit/>
          </a:bodyPr>
          <a:lstStyle/>
          <a:p>
            <a:pPr marR="0" lvl="0" defTabSz="914400" rtl="0" eaLnBrk="1" fontAlgn="auto" latinLnBrk="0" hangingPunct="1">
              <a:lnSpc>
                <a:spcPct val="100000"/>
              </a:lnSpc>
              <a:spcBef>
                <a:spcPts val="0"/>
              </a:spcBef>
              <a:spcAft>
                <a:spcPts val="0"/>
              </a:spcAft>
              <a:buClrTx/>
              <a:buSzTx/>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a</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Peter and John are boldly </a:t>
            </a:r>
            <a:r>
              <a:rPr kumimoji="0" lang="en-US" sz="1800" b="0" i="0" u="sng" strike="noStrike" kern="1200" cap="none" spc="0" normalizeH="0" baseline="0" noProof="0" dirty="0">
                <a:ln>
                  <a:noFill/>
                </a:ln>
                <a:solidFill>
                  <a:srgbClr val="FFFF00"/>
                </a:solidFill>
                <a:effectLst/>
                <a:uLnTx/>
                <a:uFillTx/>
                <a:latin typeface="Calibri" panose="020F0502020204030204"/>
                <a:ea typeface="+mn-ea"/>
                <a:cs typeface="+mn-cs"/>
              </a:rPr>
              <a:t>speaking</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but the powerful court is left </a:t>
            </a:r>
            <a:r>
              <a:rPr kumimoji="0" lang="en-US" sz="1800" b="0" i="0" u="sng" strike="noStrike" kern="1200" cap="none" spc="0" normalizeH="0" baseline="0" noProof="0" dirty="0">
                <a:ln>
                  <a:noFill/>
                </a:ln>
                <a:solidFill>
                  <a:srgbClr val="FFFF00"/>
                </a:solidFill>
                <a:effectLst/>
                <a:uLnTx/>
                <a:uFillTx/>
                <a:latin typeface="Calibri" panose="020F0502020204030204"/>
                <a:ea typeface="+mn-ea"/>
                <a:cs typeface="+mn-cs"/>
              </a:rPr>
              <a:t>speech-LESS</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a:t>
            </a:r>
            <a:r>
              <a:rPr lang="en-US" dirty="0">
                <a:solidFill>
                  <a:prstClr val="white">
                    <a:lumMod val="75000"/>
                  </a:prstClr>
                </a:solidFill>
                <a:latin typeface="Calibri" panose="020F0502020204030204"/>
              </a:rPr>
              <a:t>They had “</a:t>
            </a:r>
            <a:r>
              <a:rPr lang="en-US" i="1" dirty="0">
                <a:solidFill>
                  <a:prstClr val="white">
                    <a:lumMod val="75000"/>
                  </a:prstClr>
                </a:solidFill>
                <a:latin typeface="Calibri" panose="020F0502020204030204"/>
              </a:rPr>
              <a:t>nothing</a:t>
            </a:r>
            <a:r>
              <a:rPr lang="en-US" dirty="0">
                <a:solidFill>
                  <a:prstClr val="white">
                    <a:lumMod val="75000"/>
                  </a:prstClr>
                </a:solidFill>
                <a:latin typeface="Calibri" panose="020F0502020204030204"/>
              </a:rPr>
              <a:t> to say in opposition.”</a:t>
            </a:r>
          </a:p>
        </p:txBody>
      </p:sp>
    </p:spTree>
    <p:extLst>
      <p:ext uri="{BB962C8B-B14F-4D97-AF65-F5344CB8AC3E}">
        <p14:creationId xmlns:p14="http://schemas.microsoft.com/office/powerpoint/2010/main" val="3910512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p:cTn id="7"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Three Reasons to continue courageously as you witness for Christ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1.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boldness does not come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but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Christ</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you.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2.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your oppressors only have empty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threats</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light of Jesus’s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truth</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(vv. 14-18)</a:t>
            </a:r>
            <a:endPar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0DC1C7A1-5873-DD01-1D9E-D462B706D43F}"/>
              </a:ext>
            </a:extLst>
          </p:cNvPr>
          <p:cNvSpPr txBox="1"/>
          <p:nvPr/>
        </p:nvSpPr>
        <p:spPr>
          <a:xfrm>
            <a:off x="0" y="1997953"/>
            <a:ext cx="12198167"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a</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a:t>
            </a:r>
            <a:r>
              <a:rPr kumimoji="0" lang="en-US" sz="1800" b="0" i="0" u="none" strike="noStrike" kern="1200" cap="none" spc="0" normalizeH="0" baseline="0" noProof="0" dirty="0">
                <a:ln>
                  <a:noFill/>
                </a:ln>
                <a:effectLst/>
                <a:uLnTx/>
                <a:uFillTx/>
                <a:latin typeface="Calibri" panose="020F0502020204030204"/>
                <a:ea typeface="+mn-ea"/>
                <a:cs typeface="+mn-cs"/>
              </a:rPr>
              <a:t>Peter and John are boldly speaking but the powerful court is left </a:t>
            </a:r>
            <a:r>
              <a:rPr kumimoji="0" lang="en-US" sz="1800" b="0" i="0" u="sng" strike="noStrike" kern="1200" cap="none" spc="0" normalizeH="0" baseline="0" noProof="0" dirty="0">
                <a:ln>
                  <a:noFill/>
                </a:ln>
                <a:effectLst/>
                <a:uLnTx/>
                <a:uFillTx/>
                <a:latin typeface="Calibri" panose="020F0502020204030204"/>
                <a:ea typeface="+mn-ea"/>
                <a:cs typeface="+mn-cs"/>
              </a:rPr>
              <a:t>speech-LESS</a:t>
            </a:r>
            <a:r>
              <a:rPr kumimoji="0" lang="en-US" sz="1800" b="0" i="0" u="none" strike="noStrike" kern="1200" cap="none" spc="0" normalizeH="0" baseline="0" noProof="0" dirty="0">
                <a:ln>
                  <a:noFill/>
                </a:ln>
                <a:effectLst/>
                <a:uLnTx/>
                <a:uFillTx/>
                <a:latin typeface="Calibri" panose="020F0502020204030204"/>
                <a:ea typeface="+mn-ea"/>
                <a:cs typeface="+mn-cs"/>
              </a:rPr>
              <a:t>. They had “</a:t>
            </a:r>
            <a:r>
              <a:rPr kumimoji="0" lang="en-US" sz="1800" b="0" i="1" u="none" strike="noStrike" kern="1200" cap="none" spc="0" normalizeH="0" baseline="0" noProof="0" dirty="0">
                <a:ln>
                  <a:noFill/>
                </a:ln>
                <a:effectLst/>
                <a:uLnTx/>
                <a:uFillTx/>
                <a:latin typeface="Calibri" panose="020F0502020204030204"/>
                <a:ea typeface="+mn-ea"/>
                <a:cs typeface="+mn-cs"/>
              </a:rPr>
              <a:t>nothing</a:t>
            </a:r>
            <a:r>
              <a:rPr kumimoji="0" lang="en-US" sz="1800" b="0" i="0" u="none" strike="noStrike" kern="1200" cap="none" spc="0" normalizeH="0" baseline="0" noProof="0" dirty="0">
                <a:ln>
                  <a:noFill/>
                </a:ln>
                <a:effectLst/>
                <a:uLnTx/>
                <a:uFillTx/>
                <a:latin typeface="Calibri" panose="020F0502020204030204"/>
                <a:ea typeface="+mn-ea"/>
                <a:cs typeface="+mn-cs"/>
              </a:rPr>
              <a:t> to say in opposition.”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b</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The court asks, “what shall we do </a:t>
            </a:r>
            <a:r>
              <a:rPr kumimoji="0" lang="en-US" sz="1800" b="0" i="0" u="sng" strike="noStrike" kern="1200" cap="none" spc="0" normalizeH="0" baseline="0" noProof="0" dirty="0">
                <a:ln>
                  <a:noFill/>
                </a:ln>
                <a:solidFill>
                  <a:srgbClr val="FFFF00"/>
                </a:solidFill>
                <a:effectLst/>
                <a:uLnTx/>
                <a:uFillTx/>
                <a:latin typeface="Calibri" panose="020F0502020204030204"/>
                <a:ea typeface="+mn-ea"/>
                <a:cs typeface="+mn-cs"/>
              </a:rPr>
              <a:t>with</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a:t>
            </a:r>
            <a:r>
              <a:rPr kumimoji="0" lang="en-US" sz="1800" b="0" i="0" u="sng" strike="noStrike" kern="1200" cap="none" spc="0" normalizeH="0" baseline="0" noProof="0" dirty="0">
                <a:ln>
                  <a:noFill/>
                </a:ln>
                <a:solidFill>
                  <a:srgbClr val="FFFF00"/>
                </a:solidFill>
                <a:effectLst/>
                <a:uLnTx/>
                <a:uFillTx/>
                <a:latin typeface="Calibri" panose="020F0502020204030204"/>
                <a:ea typeface="+mn-ea"/>
                <a:cs typeface="+mn-cs"/>
              </a:rPr>
              <a:t>these</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a:t>
            </a:r>
            <a:r>
              <a:rPr kumimoji="0" lang="en-US" sz="1800" b="0" i="0" u="sng" strike="noStrike" kern="1200" cap="none" spc="0" normalizeH="0" baseline="0" noProof="0" dirty="0">
                <a:ln>
                  <a:noFill/>
                </a:ln>
                <a:solidFill>
                  <a:srgbClr val="FFFF00"/>
                </a:solidFill>
                <a:effectLst/>
                <a:uLnTx/>
                <a:uFillTx/>
                <a:latin typeface="Calibri" panose="020F0502020204030204"/>
                <a:ea typeface="+mn-ea"/>
                <a:cs typeface="+mn-cs"/>
              </a:rPr>
              <a:t>men</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but should have simply asked, “what </a:t>
            </a:r>
            <a:r>
              <a:rPr kumimoji="0" lang="en-US" sz="1800" b="0" i="0" u="none" strike="noStrike" kern="1200" cap="none" spc="0" normalizeH="0" baseline="0" noProof="0" dirty="0">
                <a:ln>
                  <a:noFill/>
                </a:ln>
                <a:solidFill>
                  <a:prstClr val="white">
                    <a:lumMod val="85000"/>
                  </a:prstClr>
                </a:solidFill>
                <a:effectLst/>
                <a:uLnTx/>
                <a:uFillTx/>
                <a:latin typeface="Calibri" panose="020F0502020204030204"/>
                <a:ea typeface="+mn-ea"/>
                <a:cs typeface="+mn-cs"/>
              </a:rPr>
              <a:t>shall we do?” </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(c.f. Acts 2:27)</a:t>
            </a:r>
          </a:p>
        </p:txBody>
      </p:sp>
    </p:spTree>
    <p:extLst>
      <p:ext uri="{BB962C8B-B14F-4D97-AF65-F5344CB8AC3E}">
        <p14:creationId xmlns:p14="http://schemas.microsoft.com/office/powerpoint/2010/main" val="1573292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17405F16-8C59-510C-3D56-33D045648044}"/>
              </a:ext>
            </a:extLst>
          </p:cNvPr>
          <p:cNvSpPr txBox="1"/>
          <p:nvPr/>
        </p:nvSpPr>
        <p:spPr>
          <a:xfrm>
            <a:off x="0" y="-856"/>
            <a:ext cx="1219431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sng" strike="noStrike" kern="1200" cap="none" spc="0" normalizeH="0" baseline="0" noProof="0" dirty="0">
                <a:ln>
                  <a:noFill/>
                </a:ln>
                <a:solidFill>
                  <a:prstClr val="white"/>
                </a:solidFill>
                <a:effectLst/>
                <a:uLnTx/>
                <a:uFillTx/>
                <a:latin typeface="Bookman Old Style" panose="02050604050505020204" pitchFamily="18" charset="0"/>
                <a:ea typeface="+mn-ea"/>
                <a:cs typeface="+mn-cs"/>
              </a:rPr>
              <a:t>Three Reasons to continue courageously as you witness for Christ</a:t>
            </a:r>
          </a:p>
        </p:txBody>
      </p:sp>
      <p:sp>
        <p:nvSpPr>
          <p:cNvPr id="4" name="TextBox 3">
            <a:extLst>
              <a:ext uri="{FF2B5EF4-FFF2-40B4-BE49-F238E27FC236}">
                <a16:creationId xmlns:a16="http://schemas.microsoft.com/office/drawing/2014/main" id="{9E618415-47F5-D5E1-EB7E-9E5396032F1D}"/>
              </a:ext>
            </a:extLst>
          </p:cNvPr>
          <p:cNvSpPr txBox="1"/>
          <p:nvPr/>
        </p:nvSpPr>
        <p:spPr>
          <a:xfrm>
            <a:off x="-4623" y="901107"/>
            <a:ext cx="1219123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1.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boldness does not come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you</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but from </a:t>
            </a:r>
            <a:r>
              <a:rPr kumimoji="0" lang="en-US" sz="2400" b="0" i="0" u="sng"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Christ</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you.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2. </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Take courage because your oppressors only have empty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threats</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in light of Jesus’s </a:t>
            </a:r>
            <a:r>
              <a:rPr kumimoji="0" lang="en-US" sz="2400" b="0" i="0" u="sng"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truth</a:t>
            </a:r>
            <a:r>
              <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(vv. 14-18)</a:t>
            </a:r>
            <a:endParaRPr kumimoji="0" lang="en-US" sz="24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0DC1C7A1-5873-DD01-1D9E-D462B706D43F}"/>
              </a:ext>
            </a:extLst>
          </p:cNvPr>
          <p:cNvSpPr txBox="1"/>
          <p:nvPr/>
        </p:nvSpPr>
        <p:spPr>
          <a:xfrm>
            <a:off x="0" y="1997953"/>
            <a:ext cx="1219816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a</a:t>
            </a:r>
            <a:r>
              <a:rPr kumimoji="0" lang="en-US" sz="1800" b="0" i="0" u="none" strike="noStrike" kern="1200" cap="none" spc="0" normalizeH="0" baseline="0" noProof="0" dirty="0">
                <a:ln>
                  <a:noFill/>
                </a:ln>
                <a:effectLst/>
                <a:uLnTx/>
                <a:uFillTx/>
                <a:latin typeface="Calibri" panose="020F0502020204030204"/>
                <a:ea typeface="+mn-ea"/>
                <a:cs typeface="+mn-cs"/>
              </a:rPr>
              <a:t>. Peter and John are boldly speaking but the powerful court is left </a:t>
            </a:r>
            <a:r>
              <a:rPr kumimoji="0" lang="en-US" sz="1800" b="0" i="0" u="sng" strike="noStrike" kern="1200" cap="none" spc="0" normalizeH="0" baseline="0" noProof="0" dirty="0">
                <a:ln>
                  <a:noFill/>
                </a:ln>
                <a:effectLst/>
                <a:uLnTx/>
                <a:uFillTx/>
                <a:latin typeface="Calibri" panose="020F0502020204030204"/>
                <a:ea typeface="+mn-ea"/>
                <a:cs typeface="+mn-cs"/>
              </a:rPr>
              <a:t>speech-LESS</a:t>
            </a:r>
            <a:r>
              <a:rPr kumimoji="0" lang="en-US" sz="1800" b="0" i="0" u="none" strike="noStrike" kern="1200" cap="none" spc="0" normalizeH="0" baseline="0" noProof="0" dirty="0">
                <a:ln>
                  <a:noFill/>
                </a:ln>
                <a:effectLst/>
                <a:uLnTx/>
                <a:uFillTx/>
                <a:latin typeface="Calibri" panose="020F0502020204030204"/>
                <a:ea typeface="+mn-ea"/>
                <a:cs typeface="+mn-cs"/>
              </a:rPr>
              <a:t>. They had “</a:t>
            </a:r>
            <a:r>
              <a:rPr kumimoji="0" lang="en-US" sz="1800" b="0" i="1" u="none" strike="noStrike" kern="1200" cap="none" spc="0" normalizeH="0" baseline="0" noProof="0" dirty="0">
                <a:ln>
                  <a:noFill/>
                </a:ln>
                <a:effectLst/>
                <a:uLnTx/>
                <a:uFillTx/>
                <a:latin typeface="Calibri" panose="020F0502020204030204"/>
                <a:ea typeface="+mn-ea"/>
                <a:cs typeface="+mn-cs"/>
              </a:rPr>
              <a:t>nothing</a:t>
            </a:r>
            <a:r>
              <a:rPr kumimoji="0" lang="en-US" sz="1800" b="0" i="0" u="none" strike="noStrike" kern="1200" cap="none" spc="0" normalizeH="0" baseline="0" noProof="0" dirty="0">
                <a:ln>
                  <a:noFill/>
                </a:ln>
                <a:effectLst/>
                <a:uLnTx/>
                <a:uFillTx/>
                <a:latin typeface="Calibri" panose="020F0502020204030204"/>
                <a:ea typeface="+mn-ea"/>
                <a:cs typeface="+mn-cs"/>
              </a:rPr>
              <a:t> to say in opposition.”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b</a:t>
            </a:r>
            <a:r>
              <a:rPr kumimoji="0" lang="en-US" sz="1800" b="0" i="0" u="none" strike="noStrike" kern="1200" cap="none" spc="0" normalizeH="0" baseline="0" noProof="0" dirty="0">
                <a:ln>
                  <a:noFill/>
                </a:ln>
                <a:effectLst/>
                <a:uLnTx/>
                <a:uFillTx/>
                <a:latin typeface="Calibri" panose="020F0502020204030204"/>
                <a:ea typeface="+mn-ea"/>
                <a:cs typeface="+mn-cs"/>
              </a:rPr>
              <a:t>. The court asks, “what shall we do </a:t>
            </a:r>
            <a:r>
              <a:rPr kumimoji="0" lang="en-US" sz="1800" b="0" i="0" u="sng" strike="noStrike" kern="1200" cap="none" spc="0" normalizeH="0" baseline="0" noProof="0" dirty="0">
                <a:ln>
                  <a:noFill/>
                </a:ln>
                <a:effectLst/>
                <a:uLnTx/>
                <a:uFillTx/>
                <a:latin typeface="Calibri" panose="020F0502020204030204"/>
                <a:ea typeface="+mn-ea"/>
                <a:cs typeface="+mn-cs"/>
              </a:rPr>
              <a:t>with</a:t>
            </a:r>
            <a:r>
              <a:rPr kumimoji="0" lang="en-US" sz="1800" b="0" i="0" u="none" strike="noStrike" kern="1200" cap="none" spc="0" normalizeH="0" baseline="0" noProof="0" dirty="0">
                <a:ln>
                  <a:noFill/>
                </a:ln>
                <a:effectLst/>
                <a:uLnTx/>
                <a:uFillTx/>
                <a:latin typeface="Calibri" panose="020F0502020204030204"/>
                <a:ea typeface="+mn-ea"/>
                <a:cs typeface="+mn-cs"/>
              </a:rPr>
              <a:t> </a:t>
            </a:r>
            <a:r>
              <a:rPr kumimoji="0" lang="en-US" sz="1800" b="0" i="0" u="sng" strike="noStrike" kern="1200" cap="none" spc="0" normalizeH="0" baseline="0" noProof="0" dirty="0">
                <a:ln>
                  <a:noFill/>
                </a:ln>
                <a:effectLst/>
                <a:uLnTx/>
                <a:uFillTx/>
                <a:latin typeface="Calibri" panose="020F0502020204030204"/>
                <a:ea typeface="+mn-ea"/>
                <a:cs typeface="+mn-cs"/>
              </a:rPr>
              <a:t>these</a:t>
            </a:r>
            <a:r>
              <a:rPr kumimoji="0" lang="en-US" sz="1800" b="0" i="0" u="none" strike="noStrike" kern="1200" cap="none" spc="0" normalizeH="0" baseline="0" noProof="0" dirty="0">
                <a:ln>
                  <a:noFill/>
                </a:ln>
                <a:effectLst/>
                <a:uLnTx/>
                <a:uFillTx/>
                <a:latin typeface="Calibri" panose="020F0502020204030204"/>
                <a:ea typeface="+mn-ea"/>
                <a:cs typeface="+mn-cs"/>
              </a:rPr>
              <a:t> </a:t>
            </a:r>
            <a:r>
              <a:rPr kumimoji="0" lang="en-US" sz="1800" b="0" i="0" u="sng" strike="noStrike" kern="1200" cap="none" spc="0" normalizeH="0" baseline="0" noProof="0" dirty="0">
                <a:ln>
                  <a:noFill/>
                </a:ln>
                <a:effectLst/>
                <a:uLnTx/>
                <a:uFillTx/>
                <a:latin typeface="Calibri" panose="020F0502020204030204"/>
                <a:ea typeface="+mn-ea"/>
                <a:cs typeface="+mn-cs"/>
              </a:rPr>
              <a:t>men</a:t>
            </a:r>
            <a:r>
              <a:rPr kumimoji="0" lang="en-US" sz="1800" b="0" i="0" u="none" strike="noStrike" kern="1200" cap="none" spc="0" normalizeH="0" baseline="0" noProof="0" dirty="0">
                <a:ln>
                  <a:noFill/>
                </a:ln>
                <a:effectLst/>
                <a:uLnTx/>
                <a:uFillTx/>
                <a:latin typeface="Calibri" panose="020F0502020204030204"/>
                <a:ea typeface="+mn-ea"/>
                <a:cs typeface="+mn-cs"/>
              </a:rPr>
              <a:t>?,” but should have simply asked, “what shall we do?” (c.f. Acts 2:27)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alibri" panose="020F0502020204030204"/>
                <a:ea typeface="+mn-ea"/>
                <a:cs typeface="+mn-cs"/>
              </a:rPr>
              <a:t>c</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Not once is it refuted that Christ was, in fact, </a:t>
            </a:r>
            <a:r>
              <a:rPr kumimoji="0" lang="en-US" sz="1800" b="0" i="0" u="sng" strike="noStrike" kern="1200" cap="none" spc="0" normalizeH="0" baseline="0" noProof="0" dirty="0">
                <a:ln>
                  <a:noFill/>
                </a:ln>
                <a:solidFill>
                  <a:srgbClr val="FFFF00"/>
                </a:solidFill>
                <a:effectLst/>
                <a:uLnTx/>
                <a:uFillTx/>
                <a:latin typeface="Calibri" panose="020F0502020204030204"/>
                <a:ea typeface="+mn-ea"/>
                <a:cs typeface="+mn-cs"/>
              </a:rPr>
              <a:t>raised</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from the </a:t>
            </a:r>
            <a:r>
              <a:rPr kumimoji="0" lang="en-US" sz="1800" b="0" i="0" u="sng" strike="noStrike" kern="1200" cap="none" spc="0" normalizeH="0" baseline="0" noProof="0" dirty="0">
                <a:ln>
                  <a:noFill/>
                </a:ln>
                <a:solidFill>
                  <a:srgbClr val="FFFF00"/>
                </a:solidFill>
                <a:effectLst/>
                <a:uLnTx/>
                <a:uFillTx/>
                <a:latin typeface="Calibri" panose="020F0502020204030204"/>
                <a:ea typeface="+mn-ea"/>
                <a:cs typeface="+mn-cs"/>
              </a:rPr>
              <a:t>dead</a:t>
            </a:r>
            <a:r>
              <a:rPr kumimoji="0" lang="en-US" sz="1800" b="0" i="0" u="none" strike="noStrike" kern="1200" cap="none" spc="0" normalizeH="0" baseline="0" noProof="0" dirty="0">
                <a:ln>
                  <a:noFill/>
                </a:ln>
                <a:solidFill>
                  <a:prstClr val="white">
                    <a:lumMod val="75000"/>
                  </a:prstClr>
                </a:solidFill>
                <a:effectLst/>
                <a:uLnTx/>
                <a:uFillTx/>
                <a:latin typeface="Calibri" panose="020F0502020204030204"/>
                <a:ea typeface="+mn-ea"/>
                <a:cs typeface="+mn-cs"/>
              </a:rPr>
              <a:t>. The tomb was empty!</a:t>
            </a:r>
          </a:p>
        </p:txBody>
      </p:sp>
    </p:spTree>
    <p:extLst>
      <p:ext uri="{BB962C8B-B14F-4D97-AF65-F5344CB8AC3E}">
        <p14:creationId xmlns:p14="http://schemas.microsoft.com/office/powerpoint/2010/main" val="3750949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2039</TotalTime>
  <Words>2525</Words>
  <Application>Microsoft Office PowerPoint</Application>
  <PresentationFormat>Widescreen</PresentationFormat>
  <Paragraphs>113</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Bookman Old Style</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30</cp:revision>
  <dcterms:created xsi:type="dcterms:W3CDTF">2022-07-07T17:16:49Z</dcterms:created>
  <dcterms:modified xsi:type="dcterms:W3CDTF">2022-08-07T13:47:33Z</dcterms:modified>
</cp:coreProperties>
</file>