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5" r:id="rId2"/>
    <p:sldId id="307" r:id="rId3"/>
    <p:sldId id="309" r:id="rId4"/>
    <p:sldId id="326" r:id="rId5"/>
    <p:sldId id="327" r:id="rId6"/>
    <p:sldId id="328" r:id="rId7"/>
    <p:sldId id="329" r:id="rId8"/>
    <p:sldId id="330" r:id="rId9"/>
    <p:sldId id="331" r:id="rId10"/>
    <p:sldId id="332" r:id="rId11"/>
    <p:sldId id="333" r:id="rId12"/>
    <p:sldId id="334" r:id="rId13"/>
    <p:sldId id="335" r:id="rId14"/>
    <p:sldId id="336" r:id="rId15"/>
    <p:sldId id="337" r:id="rId16"/>
    <p:sldId id="33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6473D-2744-511D-E582-61688CEFBA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296ECF-D324-0F43-65AC-9FDA587C70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092ACBE-7B92-6743-7B57-0253733B664E}"/>
              </a:ext>
            </a:extLst>
          </p:cNvPr>
          <p:cNvSpPr>
            <a:spLocks noGrp="1"/>
          </p:cNvSpPr>
          <p:nvPr>
            <p:ph type="dt" sz="half" idx="10"/>
          </p:nvPr>
        </p:nvSpPr>
        <p:spPr/>
        <p:txBody>
          <a:bodyPr/>
          <a:lstStyle/>
          <a:p>
            <a:fld id="{E2A44CD8-B252-4CFF-8C02-17F851F6104A}" type="datetimeFigureOut">
              <a:rPr lang="en-US" smtClean="0"/>
              <a:t>8/14/2022</a:t>
            </a:fld>
            <a:endParaRPr lang="en-US"/>
          </a:p>
        </p:txBody>
      </p:sp>
      <p:sp>
        <p:nvSpPr>
          <p:cNvPr id="5" name="Footer Placeholder 4">
            <a:extLst>
              <a:ext uri="{FF2B5EF4-FFF2-40B4-BE49-F238E27FC236}">
                <a16:creationId xmlns:a16="http://schemas.microsoft.com/office/drawing/2014/main" id="{EB11AE07-B272-D7D2-80AB-4C2B2776FD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04B43F-5164-7C5B-2EBA-0B76B8D0572E}"/>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3916171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7EC96-B385-CAF7-06AE-9A488BCBC6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0B003DA-BC52-6E4E-434D-8C3D2B685E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611EE8-37EB-E06C-6A71-F8656061598C}"/>
              </a:ext>
            </a:extLst>
          </p:cNvPr>
          <p:cNvSpPr>
            <a:spLocks noGrp="1"/>
          </p:cNvSpPr>
          <p:nvPr>
            <p:ph type="dt" sz="half" idx="10"/>
          </p:nvPr>
        </p:nvSpPr>
        <p:spPr/>
        <p:txBody>
          <a:bodyPr/>
          <a:lstStyle/>
          <a:p>
            <a:fld id="{E2A44CD8-B252-4CFF-8C02-17F851F6104A}" type="datetimeFigureOut">
              <a:rPr lang="en-US" smtClean="0"/>
              <a:t>8/14/2022</a:t>
            </a:fld>
            <a:endParaRPr lang="en-US"/>
          </a:p>
        </p:txBody>
      </p:sp>
      <p:sp>
        <p:nvSpPr>
          <p:cNvPr id="5" name="Footer Placeholder 4">
            <a:extLst>
              <a:ext uri="{FF2B5EF4-FFF2-40B4-BE49-F238E27FC236}">
                <a16:creationId xmlns:a16="http://schemas.microsoft.com/office/drawing/2014/main" id="{6712F297-4E84-458E-7A36-42FAA4F5CC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7966A8-D130-0233-293D-61644C5B34A8}"/>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1898879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648F2B-7ABC-A937-ED6A-202AF6071B9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AC6FE6-476C-11D8-049A-4A36E027C62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9DC67D-F823-484B-B2D8-7EBCA0D6E507}"/>
              </a:ext>
            </a:extLst>
          </p:cNvPr>
          <p:cNvSpPr>
            <a:spLocks noGrp="1"/>
          </p:cNvSpPr>
          <p:nvPr>
            <p:ph type="dt" sz="half" idx="10"/>
          </p:nvPr>
        </p:nvSpPr>
        <p:spPr/>
        <p:txBody>
          <a:bodyPr/>
          <a:lstStyle/>
          <a:p>
            <a:fld id="{E2A44CD8-B252-4CFF-8C02-17F851F6104A}" type="datetimeFigureOut">
              <a:rPr lang="en-US" smtClean="0"/>
              <a:t>8/14/2022</a:t>
            </a:fld>
            <a:endParaRPr lang="en-US"/>
          </a:p>
        </p:txBody>
      </p:sp>
      <p:sp>
        <p:nvSpPr>
          <p:cNvPr id="5" name="Footer Placeholder 4">
            <a:extLst>
              <a:ext uri="{FF2B5EF4-FFF2-40B4-BE49-F238E27FC236}">
                <a16:creationId xmlns:a16="http://schemas.microsoft.com/office/drawing/2014/main" id="{E4712B80-3403-1A27-05EE-70510EF75C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4C14B1-A040-959C-4D16-DE6581775ED0}"/>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3778758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108CF-D6A7-13F4-837D-1CF7882E0D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7DB9EA-DD95-5152-0C75-9445EB1636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AA11E4-94D6-3DE2-F930-ECC8C37526A3}"/>
              </a:ext>
            </a:extLst>
          </p:cNvPr>
          <p:cNvSpPr>
            <a:spLocks noGrp="1"/>
          </p:cNvSpPr>
          <p:nvPr>
            <p:ph type="dt" sz="half" idx="10"/>
          </p:nvPr>
        </p:nvSpPr>
        <p:spPr/>
        <p:txBody>
          <a:bodyPr/>
          <a:lstStyle/>
          <a:p>
            <a:fld id="{E2A44CD8-B252-4CFF-8C02-17F851F6104A}" type="datetimeFigureOut">
              <a:rPr lang="en-US" smtClean="0"/>
              <a:t>8/14/2022</a:t>
            </a:fld>
            <a:endParaRPr lang="en-US"/>
          </a:p>
        </p:txBody>
      </p:sp>
      <p:sp>
        <p:nvSpPr>
          <p:cNvPr id="5" name="Footer Placeholder 4">
            <a:extLst>
              <a:ext uri="{FF2B5EF4-FFF2-40B4-BE49-F238E27FC236}">
                <a16:creationId xmlns:a16="http://schemas.microsoft.com/office/drawing/2014/main" id="{737CD6B6-D2C4-9876-872A-57CA5F04AB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0EAF6A-614E-8C57-EEBE-934DD886D61F}"/>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2058001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28219-BE40-89F2-B6CE-5D95F87AF2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4AA95D-4A18-934E-2A0B-8BB7E94195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4057DD-05F0-81BE-2B0F-F63AA3C60460}"/>
              </a:ext>
            </a:extLst>
          </p:cNvPr>
          <p:cNvSpPr>
            <a:spLocks noGrp="1"/>
          </p:cNvSpPr>
          <p:nvPr>
            <p:ph type="dt" sz="half" idx="10"/>
          </p:nvPr>
        </p:nvSpPr>
        <p:spPr/>
        <p:txBody>
          <a:bodyPr/>
          <a:lstStyle/>
          <a:p>
            <a:fld id="{E2A44CD8-B252-4CFF-8C02-17F851F6104A}" type="datetimeFigureOut">
              <a:rPr lang="en-US" smtClean="0"/>
              <a:t>8/14/2022</a:t>
            </a:fld>
            <a:endParaRPr lang="en-US"/>
          </a:p>
        </p:txBody>
      </p:sp>
      <p:sp>
        <p:nvSpPr>
          <p:cNvPr id="5" name="Footer Placeholder 4">
            <a:extLst>
              <a:ext uri="{FF2B5EF4-FFF2-40B4-BE49-F238E27FC236}">
                <a16:creationId xmlns:a16="http://schemas.microsoft.com/office/drawing/2014/main" id="{A8E9795D-2C0F-A6EF-0F91-C292C517A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EAB644-8433-F09D-7ADF-C906254CA225}"/>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4041920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077F8-A2EF-AA2E-D31A-3108609530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01C0A4-B6E1-2B14-D1E3-E2CCB04CF4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F6D6BD-7BB5-571B-9588-00BBD31362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BFC861A-395E-D0C7-5898-3ECB9AEB5181}"/>
              </a:ext>
            </a:extLst>
          </p:cNvPr>
          <p:cNvSpPr>
            <a:spLocks noGrp="1"/>
          </p:cNvSpPr>
          <p:nvPr>
            <p:ph type="dt" sz="half" idx="10"/>
          </p:nvPr>
        </p:nvSpPr>
        <p:spPr/>
        <p:txBody>
          <a:bodyPr/>
          <a:lstStyle/>
          <a:p>
            <a:fld id="{E2A44CD8-B252-4CFF-8C02-17F851F6104A}" type="datetimeFigureOut">
              <a:rPr lang="en-US" smtClean="0"/>
              <a:t>8/14/2022</a:t>
            </a:fld>
            <a:endParaRPr lang="en-US"/>
          </a:p>
        </p:txBody>
      </p:sp>
      <p:sp>
        <p:nvSpPr>
          <p:cNvPr id="6" name="Footer Placeholder 5">
            <a:extLst>
              <a:ext uri="{FF2B5EF4-FFF2-40B4-BE49-F238E27FC236}">
                <a16:creationId xmlns:a16="http://schemas.microsoft.com/office/drawing/2014/main" id="{42EF980A-69B1-26C1-2277-0BC18B1A70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9BD4F3-C59A-BE0F-04E6-2DDAB136700C}"/>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1856977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3C64E-BDDA-00FE-710E-4C9988C90D4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375336-3049-8479-1BD3-6B72E1D117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563ADF-7ABE-BBC7-74A8-63824EF5DA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990996-4819-F929-14FB-501AB8BC8B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40DA28E-8089-274C-E089-46947DEE7F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4AB6517-DCCD-5ECD-A1AF-2FBD49A8A349}"/>
              </a:ext>
            </a:extLst>
          </p:cNvPr>
          <p:cNvSpPr>
            <a:spLocks noGrp="1"/>
          </p:cNvSpPr>
          <p:nvPr>
            <p:ph type="dt" sz="half" idx="10"/>
          </p:nvPr>
        </p:nvSpPr>
        <p:spPr/>
        <p:txBody>
          <a:bodyPr/>
          <a:lstStyle/>
          <a:p>
            <a:fld id="{E2A44CD8-B252-4CFF-8C02-17F851F6104A}" type="datetimeFigureOut">
              <a:rPr lang="en-US" smtClean="0"/>
              <a:t>8/14/2022</a:t>
            </a:fld>
            <a:endParaRPr lang="en-US"/>
          </a:p>
        </p:txBody>
      </p:sp>
      <p:sp>
        <p:nvSpPr>
          <p:cNvPr id="8" name="Footer Placeholder 7">
            <a:extLst>
              <a:ext uri="{FF2B5EF4-FFF2-40B4-BE49-F238E27FC236}">
                <a16:creationId xmlns:a16="http://schemas.microsoft.com/office/drawing/2014/main" id="{061042F1-9E9D-AA38-8CED-D23262573B5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58611D3-3799-DFA9-FA8A-755CDD2D894B}"/>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799831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95601-AA21-FCAF-74AB-9604E0AE15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3429ED-8410-3BE2-5521-FEAA26D084CD}"/>
              </a:ext>
            </a:extLst>
          </p:cNvPr>
          <p:cNvSpPr>
            <a:spLocks noGrp="1"/>
          </p:cNvSpPr>
          <p:nvPr>
            <p:ph type="dt" sz="half" idx="10"/>
          </p:nvPr>
        </p:nvSpPr>
        <p:spPr/>
        <p:txBody>
          <a:bodyPr/>
          <a:lstStyle/>
          <a:p>
            <a:fld id="{E2A44CD8-B252-4CFF-8C02-17F851F6104A}" type="datetimeFigureOut">
              <a:rPr lang="en-US" smtClean="0"/>
              <a:t>8/14/2022</a:t>
            </a:fld>
            <a:endParaRPr lang="en-US"/>
          </a:p>
        </p:txBody>
      </p:sp>
      <p:sp>
        <p:nvSpPr>
          <p:cNvPr id="4" name="Footer Placeholder 3">
            <a:extLst>
              <a:ext uri="{FF2B5EF4-FFF2-40B4-BE49-F238E27FC236}">
                <a16:creationId xmlns:a16="http://schemas.microsoft.com/office/drawing/2014/main" id="{300309E8-53FB-4AB3-9C50-7DD15CD8C2D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D986E0E-1473-A8A5-216B-BBF58AAA3F0F}"/>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3365548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F2DAE6-2AD2-7F5E-5A02-4FD006A35280}"/>
              </a:ext>
            </a:extLst>
          </p:cNvPr>
          <p:cNvSpPr>
            <a:spLocks noGrp="1"/>
          </p:cNvSpPr>
          <p:nvPr>
            <p:ph type="dt" sz="half" idx="10"/>
          </p:nvPr>
        </p:nvSpPr>
        <p:spPr/>
        <p:txBody>
          <a:bodyPr/>
          <a:lstStyle/>
          <a:p>
            <a:fld id="{E2A44CD8-B252-4CFF-8C02-17F851F6104A}" type="datetimeFigureOut">
              <a:rPr lang="en-US" smtClean="0"/>
              <a:t>8/14/2022</a:t>
            </a:fld>
            <a:endParaRPr lang="en-US"/>
          </a:p>
        </p:txBody>
      </p:sp>
      <p:sp>
        <p:nvSpPr>
          <p:cNvPr id="3" name="Footer Placeholder 2">
            <a:extLst>
              <a:ext uri="{FF2B5EF4-FFF2-40B4-BE49-F238E27FC236}">
                <a16:creationId xmlns:a16="http://schemas.microsoft.com/office/drawing/2014/main" id="{9F010359-DA9F-96C5-ABAF-FCFC6CEF9FB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011A75-402A-7EC1-ABA0-7FC3247AD7A3}"/>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1114474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E9D5F-872C-5525-834B-7CBF64769F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1721142-7021-0634-564B-3664E95014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31630D0-9526-3048-3ADF-12D2C63594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9A200A-89A4-2C2C-2A50-60F505157920}"/>
              </a:ext>
            </a:extLst>
          </p:cNvPr>
          <p:cNvSpPr>
            <a:spLocks noGrp="1"/>
          </p:cNvSpPr>
          <p:nvPr>
            <p:ph type="dt" sz="half" idx="10"/>
          </p:nvPr>
        </p:nvSpPr>
        <p:spPr/>
        <p:txBody>
          <a:bodyPr/>
          <a:lstStyle/>
          <a:p>
            <a:fld id="{E2A44CD8-B252-4CFF-8C02-17F851F6104A}" type="datetimeFigureOut">
              <a:rPr lang="en-US" smtClean="0"/>
              <a:t>8/14/2022</a:t>
            </a:fld>
            <a:endParaRPr lang="en-US"/>
          </a:p>
        </p:txBody>
      </p:sp>
      <p:sp>
        <p:nvSpPr>
          <p:cNvPr id="6" name="Footer Placeholder 5">
            <a:extLst>
              <a:ext uri="{FF2B5EF4-FFF2-40B4-BE49-F238E27FC236}">
                <a16:creationId xmlns:a16="http://schemas.microsoft.com/office/drawing/2014/main" id="{A9FD0D41-90CF-2275-34DD-830FBBCF48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3AAF43-14A5-3B22-59EB-787232A23232}"/>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2070419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F0B79-7AD4-DF10-F118-9E8AD37DAF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0A2011A-DF5C-BE5E-6251-980926F0C8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C07187-A828-69CF-8EDF-5DDBD90F39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9ECA40-6838-596A-DBCC-7DDD57FD7C05}"/>
              </a:ext>
            </a:extLst>
          </p:cNvPr>
          <p:cNvSpPr>
            <a:spLocks noGrp="1"/>
          </p:cNvSpPr>
          <p:nvPr>
            <p:ph type="dt" sz="half" idx="10"/>
          </p:nvPr>
        </p:nvSpPr>
        <p:spPr/>
        <p:txBody>
          <a:bodyPr/>
          <a:lstStyle/>
          <a:p>
            <a:fld id="{E2A44CD8-B252-4CFF-8C02-17F851F6104A}" type="datetimeFigureOut">
              <a:rPr lang="en-US" smtClean="0"/>
              <a:t>8/14/2022</a:t>
            </a:fld>
            <a:endParaRPr lang="en-US"/>
          </a:p>
        </p:txBody>
      </p:sp>
      <p:sp>
        <p:nvSpPr>
          <p:cNvPr id="6" name="Footer Placeholder 5">
            <a:extLst>
              <a:ext uri="{FF2B5EF4-FFF2-40B4-BE49-F238E27FC236}">
                <a16:creationId xmlns:a16="http://schemas.microsoft.com/office/drawing/2014/main" id="{BF333E70-00F9-79BE-B86E-D123B18494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E1AEDA-6F7C-D110-E847-F1D00A3A7F42}"/>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4139939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B8ADE3-83EC-1E2B-36EA-109BF57CD7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E2D4938-30A7-53A8-3313-AF51310964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B4E961-8BFA-969D-2E2D-1364B6CEE1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A44CD8-B252-4CFF-8C02-17F851F6104A}" type="datetimeFigureOut">
              <a:rPr lang="en-US" smtClean="0"/>
              <a:t>8/14/2022</a:t>
            </a:fld>
            <a:endParaRPr lang="en-US"/>
          </a:p>
        </p:txBody>
      </p:sp>
      <p:sp>
        <p:nvSpPr>
          <p:cNvPr id="5" name="Footer Placeholder 4">
            <a:extLst>
              <a:ext uri="{FF2B5EF4-FFF2-40B4-BE49-F238E27FC236}">
                <a16:creationId xmlns:a16="http://schemas.microsoft.com/office/drawing/2014/main" id="{713AA280-C2A5-295F-DA56-C9C71DAFE4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1059AE-E108-9687-FFE9-2645EC0DF2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9FDBE-D45D-4429-8AE0-593C9016BA8E}" type="slidenum">
              <a:rPr lang="en-US" smtClean="0"/>
              <a:t>‹#›</a:t>
            </a:fld>
            <a:endParaRPr lang="en-US"/>
          </a:p>
        </p:txBody>
      </p:sp>
    </p:spTree>
    <p:extLst>
      <p:ext uri="{BB962C8B-B14F-4D97-AF65-F5344CB8AC3E}">
        <p14:creationId xmlns:p14="http://schemas.microsoft.com/office/powerpoint/2010/main" val="5062129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6267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4. Take courage because you can take it all to </a:t>
            </a:r>
            <a:r>
              <a:rPr kumimoji="0" lang="en-US" sz="2800" b="0" i="0" u="sng" strike="noStrike" kern="1200" cap="none" spc="0" normalizeH="0" baseline="0" noProof="0" dirty="0">
                <a:ln>
                  <a:noFill/>
                </a:ln>
                <a:solidFill>
                  <a:srgbClr val="FFC000"/>
                </a:solidFill>
                <a:effectLst/>
                <a:uLnTx/>
                <a:uFillTx/>
                <a:latin typeface="Bookman Old Style" panose="02050604050505020204" pitchFamily="18" charset="0"/>
                <a:ea typeface="+mn-ea"/>
                <a:cs typeface="+mn-cs"/>
              </a:rPr>
              <a:t>God</a:t>
            </a: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 in </a:t>
            </a:r>
            <a:r>
              <a:rPr kumimoji="0" lang="en-US" sz="2800" b="0" i="0" u="sng" strike="noStrike" kern="1200" cap="none" spc="0" normalizeH="0" baseline="0" noProof="0" dirty="0">
                <a:ln>
                  <a:noFill/>
                </a:ln>
                <a:solidFill>
                  <a:srgbClr val="FFC000"/>
                </a:solidFill>
                <a:effectLst/>
                <a:uLnTx/>
                <a:uFillTx/>
                <a:latin typeface="Bookman Old Style" panose="02050604050505020204" pitchFamily="18" charset="0"/>
                <a:ea typeface="+mn-ea"/>
                <a:cs typeface="+mn-cs"/>
              </a:rPr>
              <a:t>prayer</a:t>
            </a: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a:t>
            </a:r>
          </a:p>
        </p:txBody>
      </p:sp>
      <p:sp>
        <p:nvSpPr>
          <p:cNvPr id="6" name="TextBox 5">
            <a:extLst>
              <a:ext uri="{FF2B5EF4-FFF2-40B4-BE49-F238E27FC236}">
                <a16:creationId xmlns:a16="http://schemas.microsoft.com/office/drawing/2014/main" id="{9461EFF6-977D-A535-439E-C427BE7371B1}"/>
              </a:ext>
            </a:extLst>
          </p:cNvPr>
          <p:cNvSpPr txBox="1"/>
          <p:nvPr/>
        </p:nvSpPr>
        <p:spPr>
          <a:xfrm>
            <a:off x="0" y="1088136"/>
            <a:ext cx="12191234" cy="1477328"/>
          </a:xfrm>
          <a:prstGeom prst="rect">
            <a:avLst/>
          </a:prstGeom>
          <a:noFill/>
        </p:spPr>
        <p:txBody>
          <a:bodyPr wrap="square" rtlCol="0">
            <a:spAutoFit/>
          </a:bodyPr>
          <a:lstStyle/>
          <a:p>
            <a:pPr marL="342900" marR="0" lvl="0" indent="-342900" algn="ctr" defTabSz="914400" rtl="0" eaLnBrk="1" fontAlgn="auto" latinLnBrk="0" hangingPunct="1">
              <a:lnSpc>
                <a:spcPct val="100000"/>
              </a:lnSpc>
              <a:spcBef>
                <a:spcPts val="0"/>
              </a:spcBef>
              <a:spcAft>
                <a:spcPts val="0"/>
              </a:spcAft>
              <a:buClrTx/>
              <a:buSzTx/>
              <a:buFontTx/>
              <a:buAutoNum type="alphaL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prayer is </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corporate</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prayer. The lifted up their voices. </a:t>
            </a:r>
            <a:r>
              <a:rPr kumimoji="0" lang="en-US" sz="1400" b="0" i="1" u="none" strike="noStrike" kern="1200" cap="none" spc="0" normalizeH="0" baseline="0" noProof="0" dirty="0">
                <a:ln>
                  <a:noFill/>
                </a:ln>
                <a:solidFill>
                  <a:prstClr val="black"/>
                </a:solidFill>
                <a:effectLst/>
                <a:uLnTx/>
                <a:uFillTx/>
                <a:latin typeface="Calibri" panose="020F0502020204030204"/>
                <a:ea typeface="+mn-ea"/>
                <a:cs typeface="+mn-cs"/>
              </a:rPr>
              <a:t>(v.24)</a:t>
            </a:r>
          </a:p>
          <a:p>
            <a:pPr marL="342900" marR="0" lvl="0" indent="-342900" algn="ctr" defTabSz="914400" rtl="0" eaLnBrk="1" fontAlgn="auto" latinLnBrk="0" hangingPunct="1">
              <a:lnSpc>
                <a:spcPct val="100000"/>
              </a:lnSpc>
              <a:spcBef>
                <a:spcPts val="0"/>
              </a:spcBef>
              <a:spcAft>
                <a:spcPts val="0"/>
              </a:spcAft>
              <a:buClrTx/>
              <a:buSzTx/>
              <a:buFontTx/>
              <a:buAutoNum type="alphaL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prayer begins with an </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upward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reverent response of </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worship</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to God. </a:t>
            </a:r>
            <a:r>
              <a:rPr kumimoji="0" lang="en-US" sz="1400" b="0" i="1" u="none" strike="noStrike" kern="1200" cap="none" spc="0" normalizeH="0" baseline="0" noProof="0" dirty="0">
                <a:ln>
                  <a:noFill/>
                </a:ln>
                <a:solidFill>
                  <a:prstClr val="black"/>
                </a:solidFill>
                <a:effectLst/>
                <a:uLnTx/>
                <a:uFillTx/>
                <a:latin typeface="Calibri" panose="020F0502020204030204"/>
                <a:ea typeface="+mn-ea"/>
                <a:cs typeface="+mn-cs"/>
              </a:rPr>
              <a:t>(v.24)</a:t>
            </a:r>
          </a:p>
          <a:p>
            <a:pPr marL="342900" marR="0" lvl="0" indent="-342900" algn="ctr" defTabSz="914400" rtl="0" eaLnBrk="1" fontAlgn="auto" latinLnBrk="0" hangingPunct="1">
              <a:lnSpc>
                <a:spcPct val="100000"/>
              </a:lnSpc>
              <a:spcBef>
                <a:spcPts val="0"/>
              </a:spcBef>
              <a:spcAft>
                <a:spcPts val="0"/>
              </a:spcAft>
              <a:buClrTx/>
              <a:buSzTx/>
              <a:buFontTx/>
              <a:buAutoNum type="alphaL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prayer continues with a </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downward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Scripture-fed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response to who God is </a:t>
            </a:r>
            <a:r>
              <a:rPr kumimoji="0" lang="en-US" sz="1400" b="0" i="1" u="none" strike="noStrike" kern="1200" cap="none" spc="0" normalizeH="0" baseline="0" noProof="0" dirty="0">
                <a:ln>
                  <a:noFill/>
                </a:ln>
                <a:solidFill>
                  <a:prstClr val="black"/>
                </a:solidFill>
                <a:effectLst/>
                <a:uLnTx/>
                <a:uFillTx/>
                <a:latin typeface="Calibri" panose="020F0502020204030204"/>
                <a:ea typeface="+mn-ea"/>
                <a:cs typeface="+mn-cs"/>
              </a:rPr>
              <a:t>(vv. 25-29a)</a:t>
            </a:r>
          </a:p>
          <a:p>
            <a:pPr marL="342900" marR="0" lvl="0" indent="-342900" algn="ctr" defTabSz="914400" rtl="0" eaLnBrk="1" fontAlgn="auto" latinLnBrk="0" hangingPunct="1">
              <a:lnSpc>
                <a:spcPct val="100000"/>
              </a:lnSpc>
              <a:spcBef>
                <a:spcPts val="0"/>
              </a:spcBef>
              <a:spcAft>
                <a:spcPts val="0"/>
              </a:spcAft>
              <a:buClrTx/>
              <a:buSzTx/>
              <a:buFontTx/>
              <a:buAutoNum type="alphaL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prayer is a Scripture-</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fed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Spirit-</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led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prayer. </a:t>
            </a:r>
            <a:r>
              <a:rPr kumimoji="0" lang="en-US" sz="1400" b="0" i="1" u="none" strike="noStrike" kern="1200" cap="none" spc="0" normalizeH="0" baseline="0" noProof="0" dirty="0">
                <a:ln>
                  <a:noFill/>
                </a:ln>
                <a:solidFill>
                  <a:prstClr val="black"/>
                </a:solidFill>
                <a:effectLst/>
                <a:uLnTx/>
                <a:uFillTx/>
                <a:latin typeface="Calibri" panose="020F0502020204030204"/>
                <a:ea typeface="+mn-ea"/>
                <a:cs typeface="+mn-cs"/>
              </a:rPr>
              <a:t>(vv. 24-30)</a:t>
            </a:r>
          </a:p>
          <a:p>
            <a:pPr marL="342900" marR="0" lvl="0" indent="-342900" algn="ctr" defTabSz="914400" rtl="0" eaLnBrk="1" fontAlgn="auto" latinLnBrk="0" hangingPunct="1">
              <a:lnSpc>
                <a:spcPct val="100000"/>
              </a:lnSpc>
              <a:spcBef>
                <a:spcPts val="0"/>
              </a:spcBef>
              <a:spcAft>
                <a:spcPts val="0"/>
              </a:spcAft>
              <a:buClrTx/>
              <a:buSzTx/>
              <a:buFontTx/>
              <a:buAutoNum type="alphaL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prayer turns to an </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inward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request for </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courage</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to speak </a:t>
            </a:r>
            <a:r>
              <a:rPr kumimoji="0" lang="en-US" sz="1400" b="0" i="1" u="none" strike="noStrike" kern="1200" cap="none" spc="0" normalizeH="0" baseline="0" noProof="0" dirty="0">
                <a:ln>
                  <a:noFill/>
                </a:ln>
                <a:solidFill>
                  <a:prstClr val="black"/>
                </a:solidFill>
                <a:effectLst/>
                <a:uLnTx/>
                <a:uFillTx/>
                <a:latin typeface="Calibri" panose="020F0502020204030204"/>
                <a:ea typeface="+mn-ea"/>
                <a:cs typeface="+mn-cs"/>
              </a:rPr>
              <a:t>(v. 30)</a:t>
            </a:r>
            <a:endPar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8BCD0235-3B87-3B95-DC4D-2E62BB236A73}"/>
              </a:ext>
            </a:extLst>
          </p:cNvPr>
          <p:cNvSpPr txBox="1"/>
          <p:nvPr/>
        </p:nvSpPr>
        <p:spPr>
          <a:xfrm>
            <a:off x="766" y="3256312"/>
            <a:ext cx="12191234"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1" u="sng" strike="noStrike" kern="1200" cap="none" spc="0" normalizeH="0" baseline="0" noProof="0" dirty="0" err="1">
                <a:ln>
                  <a:noFill/>
                </a:ln>
                <a:solidFill>
                  <a:srgbClr val="FFC000"/>
                </a:solidFill>
                <a:effectLst/>
                <a:uLnTx/>
                <a:uFillTx/>
                <a:latin typeface="Calibri" panose="020F0502020204030204"/>
                <a:ea typeface="+mn-ea"/>
                <a:cs typeface="+mn-cs"/>
              </a:rPr>
              <a:t>Parasia</a:t>
            </a: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 = boldness, confidence, usually of speech</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algn="ctr"/>
            <a:r>
              <a:rPr lang="en-US" dirty="0"/>
              <a:t>“And this is the </a:t>
            </a:r>
            <a:r>
              <a:rPr lang="en-US" dirty="0">
                <a:solidFill>
                  <a:schemeClr val="accent4"/>
                </a:solidFill>
              </a:rPr>
              <a:t>confidence</a:t>
            </a:r>
            <a:r>
              <a:rPr lang="en-US" dirty="0"/>
              <a:t> (</a:t>
            </a:r>
            <a:r>
              <a:rPr lang="en-US" i="1" dirty="0" err="1">
                <a:solidFill>
                  <a:schemeClr val="accent4"/>
                </a:solidFill>
              </a:rPr>
              <a:t>parasia</a:t>
            </a:r>
            <a:r>
              <a:rPr lang="en-US" dirty="0"/>
              <a:t>) that we have toward him, that if we ask anything according to his will he hears us. And if we know that he hears us in whatever we ask, we know that we have the requests that we have asked of him.” </a:t>
            </a:r>
            <a:r>
              <a:rPr lang="en-US" sz="1400" i="1" dirty="0"/>
              <a:t>(1 Jn 5:14-15, ESV)</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37183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4. Take courage because you can take it all to </a:t>
            </a:r>
            <a:r>
              <a:rPr kumimoji="0" lang="en-US" sz="2800" b="0" i="0" u="sng" strike="noStrike" kern="1200" cap="none" spc="0" normalizeH="0" baseline="0" noProof="0" dirty="0">
                <a:ln>
                  <a:noFill/>
                </a:ln>
                <a:solidFill>
                  <a:srgbClr val="FFC000"/>
                </a:solidFill>
                <a:effectLst/>
                <a:uLnTx/>
                <a:uFillTx/>
                <a:latin typeface="Bookman Old Style" panose="02050604050505020204" pitchFamily="18" charset="0"/>
                <a:ea typeface="+mn-ea"/>
                <a:cs typeface="+mn-cs"/>
              </a:rPr>
              <a:t>God</a:t>
            </a: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 in </a:t>
            </a:r>
            <a:r>
              <a:rPr kumimoji="0" lang="en-US" sz="2800" b="0" i="0" u="sng" strike="noStrike" kern="1200" cap="none" spc="0" normalizeH="0" baseline="0" noProof="0" dirty="0">
                <a:ln>
                  <a:noFill/>
                </a:ln>
                <a:solidFill>
                  <a:srgbClr val="FFC000"/>
                </a:solidFill>
                <a:effectLst/>
                <a:uLnTx/>
                <a:uFillTx/>
                <a:latin typeface="Bookman Old Style" panose="02050604050505020204" pitchFamily="18" charset="0"/>
                <a:ea typeface="+mn-ea"/>
                <a:cs typeface="+mn-cs"/>
              </a:rPr>
              <a:t>prayer</a:t>
            </a: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a:t>
            </a:r>
          </a:p>
        </p:txBody>
      </p:sp>
      <p:sp>
        <p:nvSpPr>
          <p:cNvPr id="6" name="TextBox 5">
            <a:extLst>
              <a:ext uri="{FF2B5EF4-FFF2-40B4-BE49-F238E27FC236}">
                <a16:creationId xmlns:a16="http://schemas.microsoft.com/office/drawing/2014/main" id="{9461EFF6-977D-A535-439E-C427BE7371B1}"/>
              </a:ext>
            </a:extLst>
          </p:cNvPr>
          <p:cNvSpPr txBox="1"/>
          <p:nvPr/>
        </p:nvSpPr>
        <p:spPr>
          <a:xfrm>
            <a:off x="0" y="1088136"/>
            <a:ext cx="12191234" cy="1754326"/>
          </a:xfrm>
          <a:prstGeom prst="rect">
            <a:avLst/>
          </a:prstGeom>
          <a:noFill/>
        </p:spPr>
        <p:txBody>
          <a:bodyPr wrap="square" rtlCol="0">
            <a:spAutoFit/>
          </a:bodyPr>
          <a:lstStyle/>
          <a:p>
            <a:pPr marL="342900" marR="0" lvl="0" indent="-342900" algn="ctr" defTabSz="914400" rtl="0" eaLnBrk="1" fontAlgn="auto" latinLnBrk="0" hangingPunct="1">
              <a:lnSpc>
                <a:spcPct val="100000"/>
              </a:lnSpc>
              <a:spcBef>
                <a:spcPts val="0"/>
              </a:spcBef>
              <a:spcAft>
                <a:spcPts val="0"/>
              </a:spcAft>
              <a:buClrTx/>
              <a:buSzTx/>
              <a:buFontTx/>
              <a:buAutoNum type="alphaL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prayer is </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corporate</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prayer. The lifted up their voices. </a:t>
            </a:r>
            <a:r>
              <a:rPr kumimoji="0" lang="en-US" sz="1400" b="0" i="1" u="none" strike="noStrike" kern="1200" cap="none" spc="0" normalizeH="0" baseline="0" noProof="0" dirty="0">
                <a:ln>
                  <a:noFill/>
                </a:ln>
                <a:solidFill>
                  <a:prstClr val="black"/>
                </a:solidFill>
                <a:effectLst/>
                <a:uLnTx/>
                <a:uFillTx/>
                <a:latin typeface="Calibri" panose="020F0502020204030204"/>
                <a:ea typeface="+mn-ea"/>
                <a:cs typeface="+mn-cs"/>
              </a:rPr>
              <a:t>(v.24)</a:t>
            </a:r>
          </a:p>
          <a:p>
            <a:pPr marL="342900" marR="0" lvl="0" indent="-342900" algn="ctr" defTabSz="914400" rtl="0" eaLnBrk="1" fontAlgn="auto" latinLnBrk="0" hangingPunct="1">
              <a:lnSpc>
                <a:spcPct val="100000"/>
              </a:lnSpc>
              <a:spcBef>
                <a:spcPts val="0"/>
              </a:spcBef>
              <a:spcAft>
                <a:spcPts val="0"/>
              </a:spcAft>
              <a:buClrTx/>
              <a:buSzTx/>
              <a:buFontTx/>
              <a:buAutoNum type="alphaL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prayer begins with an </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upward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reverent</a:t>
            </a:r>
            <a:r>
              <a:rPr kumimoji="0" lang="en-US" sz="1800" b="0" i="0" u="none" strike="noStrike" kern="1200" cap="none" spc="0" normalizeH="0" noProof="0" dirty="0">
                <a:ln>
                  <a:noFill/>
                </a:ln>
                <a:solidFill>
                  <a:prstClr val="black"/>
                </a:solidFill>
                <a:effectLst/>
                <a:uLnTx/>
                <a:uFillTx/>
                <a:latin typeface="Calibri" panose="020F0502020204030204"/>
                <a:ea typeface="+mn-ea"/>
                <a:cs typeface="+mn-cs"/>
              </a:rPr>
              <a:t> response</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of </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worship</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to God. </a:t>
            </a:r>
            <a:r>
              <a:rPr kumimoji="0" lang="en-US" sz="1400" b="0" i="1" u="none" strike="noStrike" kern="1200" cap="none" spc="0" normalizeH="0" baseline="0" noProof="0" dirty="0">
                <a:ln>
                  <a:noFill/>
                </a:ln>
                <a:solidFill>
                  <a:prstClr val="black"/>
                </a:solidFill>
                <a:effectLst/>
                <a:uLnTx/>
                <a:uFillTx/>
                <a:latin typeface="Calibri" panose="020F0502020204030204"/>
                <a:ea typeface="+mn-ea"/>
                <a:cs typeface="+mn-cs"/>
              </a:rPr>
              <a:t>(v.24)</a:t>
            </a:r>
          </a:p>
          <a:p>
            <a:pPr marL="342900" marR="0" lvl="0" indent="-342900" algn="ctr" defTabSz="914400" rtl="0" eaLnBrk="1" fontAlgn="auto" latinLnBrk="0" hangingPunct="1">
              <a:lnSpc>
                <a:spcPct val="100000"/>
              </a:lnSpc>
              <a:spcBef>
                <a:spcPts val="0"/>
              </a:spcBef>
              <a:spcAft>
                <a:spcPts val="0"/>
              </a:spcAft>
              <a:buClrTx/>
              <a:buSzTx/>
              <a:buFontTx/>
              <a:buAutoNum type="alphaL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prayer continues with a </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downward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Scripture-fed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response to who God is </a:t>
            </a:r>
            <a:r>
              <a:rPr kumimoji="0" lang="en-US" sz="1400" b="0" i="1" u="none" strike="noStrike" kern="1200" cap="none" spc="0" normalizeH="0" baseline="0" noProof="0" dirty="0">
                <a:ln>
                  <a:noFill/>
                </a:ln>
                <a:solidFill>
                  <a:prstClr val="black"/>
                </a:solidFill>
                <a:effectLst/>
                <a:uLnTx/>
                <a:uFillTx/>
                <a:latin typeface="Calibri" panose="020F0502020204030204"/>
                <a:ea typeface="+mn-ea"/>
                <a:cs typeface="+mn-cs"/>
              </a:rPr>
              <a:t>(vv. 25-29a)</a:t>
            </a:r>
          </a:p>
          <a:p>
            <a:pPr marL="342900" marR="0" lvl="0" indent="-342900" algn="ctr" defTabSz="914400" rtl="0" eaLnBrk="1" fontAlgn="auto" latinLnBrk="0" hangingPunct="1">
              <a:lnSpc>
                <a:spcPct val="100000"/>
              </a:lnSpc>
              <a:spcBef>
                <a:spcPts val="0"/>
              </a:spcBef>
              <a:spcAft>
                <a:spcPts val="0"/>
              </a:spcAft>
              <a:buClrTx/>
              <a:buSzTx/>
              <a:buFontTx/>
              <a:buAutoNum type="alphaL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prayer is a Scripture-</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fed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Spirit-</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led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prayer. </a:t>
            </a:r>
            <a:r>
              <a:rPr kumimoji="0" lang="en-US" sz="1400" b="0" i="1" u="none" strike="noStrike" kern="1200" cap="none" spc="0" normalizeH="0" baseline="0" noProof="0" dirty="0">
                <a:ln>
                  <a:noFill/>
                </a:ln>
                <a:solidFill>
                  <a:prstClr val="black"/>
                </a:solidFill>
                <a:effectLst/>
                <a:uLnTx/>
                <a:uFillTx/>
                <a:latin typeface="Calibri" panose="020F0502020204030204"/>
                <a:ea typeface="+mn-ea"/>
                <a:cs typeface="+mn-cs"/>
              </a:rPr>
              <a:t>(vv. 24-30)</a:t>
            </a:r>
          </a:p>
          <a:p>
            <a:pPr marL="342900" marR="0" lvl="0" indent="-342900" algn="ctr" defTabSz="914400" rtl="0" eaLnBrk="1" fontAlgn="auto" latinLnBrk="0" hangingPunct="1">
              <a:lnSpc>
                <a:spcPct val="100000"/>
              </a:lnSpc>
              <a:spcBef>
                <a:spcPts val="0"/>
              </a:spcBef>
              <a:spcAft>
                <a:spcPts val="0"/>
              </a:spcAft>
              <a:buClrTx/>
              <a:buSzTx/>
              <a:buFontTx/>
              <a:buAutoNum type="alphaL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prayer turns to an </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inward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request for </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courage</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to speak </a:t>
            </a:r>
            <a:r>
              <a:rPr kumimoji="0" lang="en-US" sz="1400" b="0" i="1" u="none" strike="noStrike" kern="1200" cap="none" spc="0" normalizeH="0" baseline="0" noProof="0" dirty="0">
                <a:ln>
                  <a:noFill/>
                </a:ln>
                <a:solidFill>
                  <a:prstClr val="black"/>
                </a:solidFill>
                <a:effectLst/>
                <a:uLnTx/>
                <a:uFillTx/>
                <a:latin typeface="Calibri" panose="020F0502020204030204"/>
                <a:ea typeface="+mn-ea"/>
                <a:cs typeface="+mn-cs"/>
              </a:rPr>
              <a:t>(v. 20)</a:t>
            </a:r>
          </a:p>
          <a:p>
            <a:pPr marL="342900" marR="0" lvl="0" indent="-342900" algn="ctr" defTabSz="914400" rtl="0" eaLnBrk="1" fontAlgn="auto" latinLnBrk="0" hangingPunct="1">
              <a:lnSpc>
                <a:spcPct val="100000"/>
              </a:lnSpc>
              <a:spcBef>
                <a:spcPts val="0"/>
              </a:spcBef>
              <a:spcAft>
                <a:spcPts val="0"/>
              </a:spcAft>
              <a:buClrTx/>
              <a:buSzTx/>
              <a:buFontTx/>
              <a:buAutoNum type="alphaLcPeriod"/>
              <a:tabLst/>
              <a:defRPr/>
            </a:pPr>
            <a:r>
              <a:rPr lang="en-US" dirty="0">
                <a:solidFill>
                  <a:prstClr val="black"/>
                </a:solidFill>
                <a:latin typeface="Calibri" panose="020F0502020204030204"/>
              </a:rPr>
              <a:t>The prayer ends with an </a:t>
            </a:r>
            <a:r>
              <a:rPr lang="en-US" u="sng" dirty="0">
                <a:solidFill>
                  <a:schemeClr val="accent4"/>
                </a:solidFill>
                <a:latin typeface="Calibri" panose="020F0502020204030204"/>
              </a:rPr>
              <a:t>outward</a:t>
            </a:r>
            <a:r>
              <a:rPr lang="en-US" dirty="0">
                <a:solidFill>
                  <a:prstClr val="black"/>
                </a:solidFill>
                <a:latin typeface="Calibri" panose="020F0502020204030204"/>
              </a:rPr>
              <a:t> request for readiness to continue to speak God’s word. </a:t>
            </a:r>
            <a:r>
              <a:rPr lang="en-US" sz="1400" i="1" dirty="0">
                <a:solidFill>
                  <a:prstClr val="black"/>
                </a:solidFill>
                <a:latin typeface="Calibri" panose="020F0502020204030204"/>
              </a:rPr>
              <a:t>(v. 30)</a:t>
            </a:r>
            <a:endPar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1009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
                                            <p:txEl>
                                              <p:pRg st="5" end="5"/>
                                            </p:txEl>
                                          </p:spTgt>
                                        </p:tgtEl>
                                        <p:attrNameLst>
                                          <p:attrName>style.visibility</p:attrName>
                                        </p:attrNameLst>
                                      </p:cBhvr>
                                      <p:to>
                                        <p:strVal val="visible"/>
                                      </p:to>
                                    </p:set>
                                    <p:anim calcmode="lin" valueType="num">
                                      <p:cBhvr additive="base">
                                        <p:cTn id="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srgbClr val="FFC000">
                    <a:lumMod val="60000"/>
                    <a:lumOff val="40000"/>
                  </a:srgbClr>
                </a:solidFill>
                <a:effectLst/>
                <a:uLnTx/>
                <a:uFillTx/>
                <a:latin typeface="Bookman Old Style" panose="02050604050505020204" pitchFamily="18" charset="0"/>
                <a:ea typeface="+mn-ea"/>
                <a:cs typeface="+mn-cs"/>
              </a:rPr>
              <a:t>Take Courage because:</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2308324"/>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Boldness does not come from you but from Christ in you </a:t>
            </a:r>
            <a:r>
              <a:rPr kumimoji="0" lang="en-US" sz="18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4:13)</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Your accusers only have empty threats in light of Jesus’s truth. </a:t>
            </a:r>
            <a:r>
              <a:rPr kumimoji="0" lang="en-US" sz="18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4:14-18)</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 serve God who is for you and not man who is against you. </a:t>
            </a:r>
            <a:r>
              <a:rPr kumimoji="0" lang="en-US" sz="18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4:19-22)</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 have supernatural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family</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support. </a:t>
            </a:r>
            <a:r>
              <a:rPr kumimoji="0" lang="en-US" sz="18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4:23)</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 can take it all to </a:t>
            </a:r>
            <a:r>
              <a:rPr kumimoji="0" lang="en-US" sz="2400" b="0" i="0" u="sng"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God</a:t>
            </a:r>
            <a:r>
              <a:rPr kumimoji="0" lang="en-US" sz="24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in </a:t>
            </a:r>
            <a:r>
              <a:rPr kumimoji="0" lang="en-US" sz="2400" b="0" i="0" u="sng"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prayer</a:t>
            </a:r>
            <a:r>
              <a:rPr kumimoji="0" lang="en-US" sz="24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18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4:24-30)</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lang="en-US" sz="2400" dirty="0">
                <a:solidFill>
                  <a:prstClr val="white"/>
                </a:solidFill>
                <a:latin typeface="Times New Roman" panose="02020603050405020304" pitchFamily="18" charset="0"/>
                <a:cs typeface="Times New Roman" panose="02020603050405020304" pitchFamily="18" charset="0"/>
              </a:rPr>
              <a:t>God </a:t>
            </a:r>
            <a:r>
              <a:rPr lang="en-US" sz="2400" u="sng" dirty="0">
                <a:solidFill>
                  <a:schemeClr val="accent4"/>
                </a:solidFill>
                <a:latin typeface="Times New Roman" panose="02020603050405020304" pitchFamily="18" charset="0"/>
                <a:cs typeface="Times New Roman" panose="02020603050405020304" pitchFamily="18" charset="0"/>
              </a:rPr>
              <a:t>answers</a:t>
            </a:r>
            <a:r>
              <a:rPr lang="en-US" sz="2400" dirty="0">
                <a:solidFill>
                  <a:prstClr val="white"/>
                </a:solidFill>
                <a:latin typeface="Times New Roman" panose="02020603050405020304" pitchFamily="18" charset="0"/>
                <a:cs typeface="Times New Roman" panose="02020603050405020304" pitchFamily="18" charset="0"/>
              </a:rPr>
              <a:t> </a:t>
            </a:r>
            <a:r>
              <a:rPr lang="en-US" sz="2400" u="sng" dirty="0">
                <a:solidFill>
                  <a:schemeClr val="accent4"/>
                </a:solidFill>
                <a:latin typeface="Times New Roman" panose="02020603050405020304" pitchFamily="18" charset="0"/>
                <a:cs typeface="Times New Roman" panose="02020603050405020304" pitchFamily="18" charset="0"/>
              </a:rPr>
              <a:t>prayer</a:t>
            </a:r>
            <a:r>
              <a:rPr lang="en-US" sz="2400" dirty="0">
                <a:solidFill>
                  <a:prstClr val="white"/>
                </a:solidFill>
                <a:latin typeface="Times New Roman" panose="02020603050405020304" pitchFamily="18" charset="0"/>
                <a:cs typeface="Times New Roman" panose="02020603050405020304" pitchFamily="18" charset="0"/>
              </a:rPr>
              <a:t>. </a:t>
            </a:r>
            <a:r>
              <a:rPr lang="en-US" i="1" dirty="0">
                <a:solidFill>
                  <a:prstClr val="white"/>
                </a:solidFill>
                <a:latin typeface="Times New Roman" panose="02020603050405020304" pitchFamily="18" charset="0"/>
                <a:cs typeface="Times New Roman" panose="02020603050405020304" pitchFamily="18" charset="0"/>
              </a:rPr>
              <a:t>(Acts 4:31)</a:t>
            </a:r>
            <a:endParaRPr kumimoji="0" lang="en-US" sz="24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3" name="TextBox 2">
            <a:extLst>
              <a:ext uri="{FF2B5EF4-FFF2-40B4-BE49-F238E27FC236}">
                <a16:creationId xmlns:a16="http://schemas.microsoft.com/office/drawing/2014/main" id="{AC2C04A2-9E98-F731-A961-AA635AB15408}"/>
              </a:ext>
            </a:extLst>
          </p:cNvPr>
          <p:cNvSpPr txBox="1"/>
          <p:nvPr/>
        </p:nvSpPr>
        <p:spPr>
          <a:xfrm>
            <a:off x="0" y="3776472"/>
            <a:ext cx="12186611" cy="1754326"/>
          </a:xfrm>
          <a:prstGeom prst="rect">
            <a:avLst/>
          </a:prstGeom>
          <a:noFill/>
        </p:spPr>
        <p:txBody>
          <a:bodyPr wrap="square" rtlCol="0">
            <a:spAutoFit/>
          </a:bodyPr>
          <a:lstStyle/>
          <a:p>
            <a:pPr algn="ctr"/>
            <a:r>
              <a:rPr lang="en-US" u="sng" dirty="0"/>
              <a:t>When God comes and speaks, the ground shakes:</a:t>
            </a:r>
          </a:p>
          <a:p>
            <a:endParaRPr lang="en-US" dirty="0"/>
          </a:p>
          <a:p>
            <a:pPr algn="ctr"/>
            <a:r>
              <a:rPr lang="en-US" dirty="0"/>
              <a:t>“Then Moses brought the people out of the camp to meet God, and they took their stand at the foot of the mountain. Now Mount Sinai was wrapped in smoke because </a:t>
            </a:r>
            <a:r>
              <a:rPr lang="en-US" dirty="0">
                <a:solidFill>
                  <a:schemeClr val="accent4"/>
                </a:solidFill>
              </a:rPr>
              <a:t>the Lord had descended </a:t>
            </a:r>
            <a:r>
              <a:rPr lang="en-US" dirty="0"/>
              <a:t>on it in fire. The smoke of it went up like the smoke of a kiln, </a:t>
            </a:r>
            <a:r>
              <a:rPr lang="en-US" dirty="0">
                <a:solidFill>
                  <a:schemeClr val="accent4"/>
                </a:solidFill>
              </a:rPr>
              <a:t>and the whole mountain trembled greatly</a:t>
            </a:r>
            <a:r>
              <a:rPr lang="en-US" dirty="0"/>
              <a:t>.” </a:t>
            </a:r>
            <a:r>
              <a:rPr lang="en-US" sz="1400" i="1" dirty="0"/>
              <a:t>(</a:t>
            </a:r>
            <a:r>
              <a:rPr lang="en-US" sz="1400" i="1" dirty="0" err="1"/>
              <a:t>Exod</a:t>
            </a:r>
            <a:r>
              <a:rPr lang="en-US" sz="1400" i="1" dirty="0"/>
              <a:t> 19:17-18, ESV)</a:t>
            </a:r>
          </a:p>
          <a:p>
            <a:endParaRPr lang="en-US" dirty="0"/>
          </a:p>
        </p:txBody>
      </p:sp>
    </p:spTree>
    <p:extLst>
      <p:ext uri="{BB962C8B-B14F-4D97-AF65-F5344CB8AC3E}">
        <p14:creationId xmlns:p14="http://schemas.microsoft.com/office/powerpoint/2010/main" val="4287918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srgbClr val="FFC000">
                    <a:lumMod val="60000"/>
                    <a:lumOff val="40000"/>
                  </a:srgbClr>
                </a:solidFill>
                <a:effectLst/>
                <a:uLnTx/>
                <a:uFillTx/>
                <a:latin typeface="Bookman Old Style" panose="02050604050505020204" pitchFamily="18" charset="0"/>
                <a:ea typeface="+mn-ea"/>
                <a:cs typeface="+mn-cs"/>
              </a:rPr>
              <a:t>Take Courage because:</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2308324"/>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Boldness does not come from you but from Christ in you </a:t>
            </a:r>
            <a:r>
              <a:rPr kumimoji="0" lang="en-US" sz="18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4:13)</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Your accusers only have empty threats in light of Jesus’s truth. </a:t>
            </a:r>
            <a:r>
              <a:rPr kumimoji="0" lang="en-US" sz="18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4:14-18)</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 serve God who is for you and not man who is against you. </a:t>
            </a:r>
            <a:r>
              <a:rPr kumimoji="0" lang="en-US" sz="18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4:19-22)</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 have supernatural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family</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support. </a:t>
            </a:r>
            <a:r>
              <a:rPr kumimoji="0" lang="en-US" sz="18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4:23)</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 can take it all to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God</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prayer</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r>
              <a:rPr kumimoji="0" lang="en-US" sz="18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4:24-30)</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God </a:t>
            </a:r>
            <a:r>
              <a:rPr kumimoji="0" lang="en-US" sz="2400" b="0" i="0" u="sng"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answers</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r>
              <a:rPr kumimoji="0" lang="en-US" sz="2400" b="0" i="0" u="sng"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prayer</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r>
              <a:rPr kumimoji="0" lang="en-US" sz="18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4:31)</a:t>
            </a:r>
            <a:endParaRPr kumimoji="0" lang="en-US" sz="24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3" name="TextBox 2">
            <a:extLst>
              <a:ext uri="{FF2B5EF4-FFF2-40B4-BE49-F238E27FC236}">
                <a16:creationId xmlns:a16="http://schemas.microsoft.com/office/drawing/2014/main" id="{AC2C04A2-9E98-F731-A961-AA635AB15408}"/>
              </a:ext>
            </a:extLst>
          </p:cNvPr>
          <p:cNvSpPr txBox="1"/>
          <p:nvPr/>
        </p:nvSpPr>
        <p:spPr>
          <a:xfrm>
            <a:off x="0" y="3776472"/>
            <a:ext cx="12186611"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When God comes and speaks, the ground shakes: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algn="ctr"/>
            <a:r>
              <a:rPr lang="en-US" dirty="0"/>
              <a:t>“In my distress I called upon the Lord; to my God I cried for help. </a:t>
            </a:r>
            <a:r>
              <a:rPr lang="en-US" dirty="0">
                <a:solidFill>
                  <a:schemeClr val="accent4"/>
                </a:solidFill>
              </a:rPr>
              <a:t>From his temple he heard my voice, and my cry to him reached his ears. Then the earth reeled and rocked; the foundations also of the mountains trembled and quaked</a:t>
            </a:r>
            <a:r>
              <a:rPr lang="en-US" dirty="0"/>
              <a:t>” </a:t>
            </a:r>
            <a:r>
              <a:rPr lang="en-US" sz="1400" i="1" dirty="0"/>
              <a:t>(Ps 18:6-7, ESV)</a:t>
            </a:r>
            <a:endParaRPr kumimoji="0" lang="en-US" sz="1800" b="0" i="1" u="none" strike="noStrike" kern="1200" cap="none" spc="0" normalizeH="0" baseline="0" noProof="0" dirty="0">
              <a:ln>
                <a:noFill/>
              </a:ln>
              <a:solidFill>
                <a:prstClr val="black"/>
              </a:solidFill>
              <a:effectLst/>
              <a:uLnTx/>
              <a:uFillTx/>
              <a:latin typeface="Calibri" panose="020F0502020204030204"/>
            </a:endParaRPr>
          </a:p>
        </p:txBody>
      </p:sp>
    </p:spTree>
    <p:extLst>
      <p:ext uri="{BB962C8B-B14F-4D97-AF65-F5344CB8AC3E}">
        <p14:creationId xmlns:p14="http://schemas.microsoft.com/office/powerpoint/2010/main" val="2680981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srgbClr val="FFC000">
                    <a:lumMod val="60000"/>
                    <a:lumOff val="40000"/>
                  </a:srgbClr>
                </a:solidFill>
                <a:effectLst/>
                <a:uLnTx/>
                <a:uFillTx/>
                <a:latin typeface="Bookman Old Style" panose="02050604050505020204" pitchFamily="18" charset="0"/>
                <a:ea typeface="+mn-ea"/>
                <a:cs typeface="+mn-cs"/>
              </a:rPr>
              <a:t>Take Courage because:</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2308324"/>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Boldness does not come from you but from Christ in you </a:t>
            </a:r>
            <a:r>
              <a:rPr kumimoji="0" lang="en-US" sz="18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4:13)</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Your accusers only have empty threats in light of Jesus’s truth. </a:t>
            </a:r>
            <a:r>
              <a:rPr kumimoji="0" lang="en-US" sz="18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4:14-18)</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 serve God who is for you and not man who is against you. </a:t>
            </a:r>
            <a:r>
              <a:rPr kumimoji="0" lang="en-US" sz="18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4:19-22)</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 have supernatural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family</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support. </a:t>
            </a:r>
            <a:r>
              <a:rPr kumimoji="0" lang="en-US" sz="18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4:23)</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 can take it all to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God</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prayer</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r>
              <a:rPr kumimoji="0" lang="en-US" sz="18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4:24-30)</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God </a:t>
            </a:r>
            <a:r>
              <a:rPr kumimoji="0" lang="en-US" sz="2400" b="0" i="0" u="sng"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answers</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r>
              <a:rPr kumimoji="0" lang="en-US" sz="2400" b="0" i="0" u="sng"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prayer</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r>
              <a:rPr kumimoji="0" lang="en-US" sz="18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4:31)</a:t>
            </a:r>
            <a:endParaRPr kumimoji="0" lang="en-US" sz="24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3" name="TextBox 2">
            <a:extLst>
              <a:ext uri="{FF2B5EF4-FFF2-40B4-BE49-F238E27FC236}">
                <a16:creationId xmlns:a16="http://schemas.microsoft.com/office/drawing/2014/main" id="{AC2C04A2-9E98-F731-A961-AA635AB15408}"/>
              </a:ext>
            </a:extLst>
          </p:cNvPr>
          <p:cNvSpPr txBox="1"/>
          <p:nvPr/>
        </p:nvSpPr>
        <p:spPr>
          <a:xfrm>
            <a:off x="0" y="3776472"/>
            <a:ext cx="12186611" cy="203132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When God comes and speaks, the ground shakes: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algn="ctr"/>
            <a:r>
              <a:rPr lang="en-US" dirty="0"/>
              <a:t>“In the year that King Uzziah died </a:t>
            </a:r>
            <a:r>
              <a:rPr lang="en-US" dirty="0">
                <a:solidFill>
                  <a:schemeClr val="accent4"/>
                </a:solidFill>
              </a:rPr>
              <a:t>I saw the Lord sitting upon a throne</a:t>
            </a:r>
            <a:r>
              <a:rPr lang="en-US" dirty="0"/>
              <a:t>, high and lifted up; and the train of his robe filled the temple. Above him stood the seraphim. Each had six wings: with two he covered his face, and with two he covered his feet, and with two he flew. And one called to another and said: “</a:t>
            </a:r>
            <a:r>
              <a:rPr lang="en-US" dirty="0">
                <a:solidFill>
                  <a:schemeClr val="accent4"/>
                </a:solidFill>
              </a:rPr>
              <a:t>Holy, holy, holy is the Lord of hosts</a:t>
            </a:r>
            <a:r>
              <a:rPr lang="en-US" dirty="0"/>
              <a:t>; the whole earth is full of his glory!” </a:t>
            </a:r>
            <a:r>
              <a:rPr lang="en-US" dirty="0">
                <a:solidFill>
                  <a:schemeClr val="accent4"/>
                </a:solidFill>
              </a:rPr>
              <a:t>And the foundations of the thresholds shook at the voice of him who called</a:t>
            </a:r>
            <a:r>
              <a:rPr lang="en-US" dirty="0"/>
              <a:t>, and the house was filled with smoke. And I said: “Woe is me! For I am lost; for I am a man of unclean lips” </a:t>
            </a:r>
            <a:r>
              <a:rPr lang="en-US" sz="1400" i="1" dirty="0"/>
              <a:t>(Isa 6:1-5a, ESV)</a:t>
            </a:r>
            <a:endParaRPr lang="en-US" i="1" dirty="0"/>
          </a:p>
        </p:txBody>
      </p:sp>
    </p:spTree>
    <p:extLst>
      <p:ext uri="{BB962C8B-B14F-4D97-AF65-F5344CB8AC3E}">
        <p14:creationId xmlns:p14="http://schemas.microsoft.com/office/powerpoint/2010/main" val="2868015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srgbClr val="FFC000">
                    <a:lumMod val="60000"/>
                    <a:lumOff val="40000"/>
                  </a:srgbClr>
                </a:solidFill>
                <a:effectLst/>
                <a:uLnTx/>
                <a:uFillTx/>
                <a:latin typeface="Bookman Old Style" panose="02050604050505020204" pitchFamily="18" charset="0"/>
                <a:ea typeface="+mn-ea"/>
                <a:cs typeface="+mn-cs"/>
              </a:rPr>
              <a:t>Take Courage because:</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2308324"/>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Boldness does not come from you but from Christ in you </a:t>
            </a:r>
            <a:r>
              <a:rPr kumimoji="0" lang="en-US" sz="18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4:13)</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Your accusers only have empty threats in light of Jesus’s truth. </a:t>
            </a:r>
            <a:r>
              <a:rPr kumimoji="0" lang="en-US" sz="18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4:14-18)</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 serve God who is for you and not man who is against you. </a:t>
            </a:r>
            <a:r>
              <a:rPr kumimoji="0" lang="en-US" sz="18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4:19-22)</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 have supernatural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family</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support. </a:t>
            </a:r>
            <a:r>
              <a:rPr kumimoji="0" lang="en-US" sz="18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4:23)</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 can take it all to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God</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prayer</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r>
              <a:rPr kumimoji="0" lang="en-US" sz="18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4:24-30)</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God </a:t>
            </a:r>
            <a:r>
              <a:rPr kumimoji="0" lang="en-US" sz="2400" b="0" i="0" u="sng"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answers</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r>
              <a:rPr kumimoji="0" lang="en-US" sz="2400" b="0" i="0" u="sng"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prayer</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r>
              <a:rPr kumimoji="0" lang="en-US" sz="18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4:31)</a:t>
            </a:r>
            <a:endParaRPr kumimoji="0" lang="en-US" sz="2400"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3" name="TextBox 2">
            <a:extLst>
              <a:ext uri="{FF2B5EF4-FFF2-40B4-BE49-F238E27FC236}">
                <a16:creationId xmlns:a16="http://schemas.microsoft.com/office/drawing/2014/main" id="{AC2C04A2-9E98-F731-A961-AA635AB15408}"/>
              </a:ext>
            </a:extLst>
          </p:cNvPr>
          <p:cNvSpPr txBox="1"/>
          <p:nvPr/>
        </p:nvSpPr>
        <p:spPr>
          <a:xfrm>
            <a:off x="0" y="3776472"/>
            <a:ext cx="12186611"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When God comes and speaks, the ground shakes:</a:t>
            </a:r>
          </a:p>
          <a:p>
            <a:pPr algn="ctr"/>
            <a:r>
              <a:rPr lang="en-US" dirty="0"/>
              <a:t>“</a:t>
            </a:r>
            <a:r>
              <a:rPr lang="en-US" dirty="0">
                <a:solidFill>
                  <a:schemeClr val="accent4"/>
                </a:solidFill>
              </a:rPr>
              <a:t>And Jesus cried out </a:t>
            </a:r>
            <a:r>
              <a:rPr lang="en-US" dirty="0"/>
              <a:t>again with a loud voice and yielded up his spirit. And behold, </a:t>
            </a:r>
            <a:r>
              <a:rPr lang="en-US" dirty="0">
                <a:solidFill>
                  <a:schemeClr val="accent4"/>
                </a:solidFill>
              </a:rPr>
              <a:t>the curtain of the temple was torn in two</a:t>
            </a:r>
            <a:r>
              <a:rPr lang="en-US" dirty="0"/>
              <a:t>, from top to bottom. </a:t>
            </a:r>
            <a:r>
              <a:rPr lang="en-US" dirty="0">
                <a:solidFill>
                  <a:schemeClr val="accent4"/>
                </a:solidFill>
              </a:rPr>
              <a:t>And the earth shook, and the rocks were split</a:t>
            </a:r>
            <a:r>
              <a:rPr lang="en-US" dirty="0"/>
              <a:t>.” </a:t>
            </a:r>
            <a:r>
              <a:rPr lang="en-US" sz="1400" i="1" dirty="0"/>
              <a:t>(Mat 27:50-51, ESV)</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5162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a:ln>
                  <a:noFill/>
                </a:ln>
                <a:solidFill>
                  <a:srgbClr val="FFC000">
                    <a:lumMod val="60000"/>
                    <a:lumOff val="40000"/>
                  </a:srgbClr>
                </a:solidFill>
                <a:effectLst/>
                <a:uLnTx/>
                <a:uFillTx/>
                <a:latin typeface="Bookman Old Style" panose="02050604050505020204" pitchFamily="18" charset="0"/>
                <a:ea typeface="+mn-ea"/>
                <a:cs typeface="+mn-cs"/>
              </a:rPr>
              <a:t>Take Courage because:</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3693319"/>
          </a:xfrm>
          <a:prstGeom prst="rect">
            <a:avLst/>
          </a:prstGeom>
          <a:noFill/>
        </p:spPr>
        <p:txBody>
          <a:bodyPr wrap="square" rtlCol="0">
            <a:spAutoFit/>
          </a:bodyPr>
          <a:lstStyle/>
          <a:p>
            <a:pPr marR="0" lvl="0" algn="ctr" defTabSz="914400" rtl="0" eaLnBrk="1" fontAlgn="auto" latinLnBrk="0" hangingPunct="1">
              <a:lnSpc>
                <a:spcPct val="100000"/>
              </a:lnSpc>
              <a:spcBef>
                <a:spcPts val="0"/>
              </a:spcBef>
              <a:spcAft>
                <a:spcPts val="0"/>
              </a:spcAft>
              <a:buClrTx/>
              <a:buSzTx/>
              <a:tabLst/>
              <a:defRPr/>
            </a:pP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1.</a:t>
            </a:r>
            <a:r>
              <a:rPr kumimoji="0" lang="en-US" sz="2400" b="1" i="0" u="none" strike="noStrike" kern="1200" cap="none" spc="0" normalizeH="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a:ln>
                  <a:noFill/>
                </a:ln>
                <a:solidFill>
                  <a:schemeClr val="accent4"/>
                </a:solidFill>
                <a:effectLst/>
                <a:uLnTx/>
                <a:uFillTx/>
                <a:latin typeface="Times New Roman" panose="02020603050405020304" pitchFamily="18" charset="0"/>
                <a:ea typeface="+mn-ea"/>
                <a:cs typeface="Times New Roman" panose="02020603050405020304" pitchFamily="18" charset="0"/>
              </a:rPr>
              <a:t>Boldness does not come from you but from Christ in you </a:t>
            </a:r>
            <a:r>
              <a:rPr kumimoji="0" lang="en-US" sz="1800" b="0" i="1" u="none" strike="noStrike" kern="1200" cap="none" spc="0" normalizeH="0" baseline="0" noProof="0" dirty="0">
                <a:ln>
                  <a:noFill/>
                </a:ln>
                <a:solidFill>
                  <a:schemeClr val="accent4"/>
                </a:solidFill>
                <a:effectLst/>
                <a:uLnTx/>
                <a:uFillTx/>
                <a:latin typeface="Times New Roman" panose="02020603050405020304" pitchFamily="18" charset="0"/>
                <a:ea typeface="+mn-ea"/>
                <a:cs typeface="Times New Roman" panose="02020603050405020304" pitchFamily="18" charset="0"/>
              </a:rPr>
              <a:t>(Acts 4:13)</a:t>
            </a:r>
          </a:p>
          <a:p>
            <a:pPr marL="457200" marR="0" lvl="0" indent="-457200" algn="ctr" defTabSz="914400" rtl="0" eaLnBrk="1" fontAlgn="auto" latinLnBrk="0" hangingPunct="1">
              <a:lnSpc>
                <a:spcPct val="100000"/>
              </a:lnSpc>
              <a:spcBef>
                <a:spcPts val="0"/>
              </a:spcBef>
              <a:spcAft>
                <a:spcPts val="0"/>
              </a:spcAft>
              <a:buClrTx/>
              <a:buSzTx/>
              <a:buFontTx/>
              <a:buAutoNum type="arabicPeriod"/>
              <a:tabLst/>
              <a:defRPr/>
            </a:pPr>
            <a:endParaRPr kumimoji="0" lang="en-US" sz="1800" b="0" i="1" u="none" strike="noStrike" kern="1200" cap="none" spc="0" normalizeH="0" baseline="0" noProof="0" dirty="0">
              <a:ln>
                <a:noFill/>
              </a:ln>
              <a:solidFill>
                <a:schemeClr val="accent4"/>
              </a:solidFill>
              <a:effectLst/>
              <a:uLnTx/>
              <a:uFillTx/>
              <a:latin typeface="Times New Roman" panose="02020603050405020304" pitchFamily="18" charset="0"/>
              <a:ea typeface="+mn-ea"/>
              <a:cs typeface="Times New Roman" panose="02020603050405020304" pitchFamily="18" charset="0"/>
            </a:endParaRPr>
          </a:p>
          <a:p>
            <a:pPr marR="0" lvl="0" algn="ctr" defTabSz="914400" rtl="0" eaLnBrk="1" fontAlgn="auto" latinLnBrk="0" hangingPunct="1">
              <a:lnSpc>
                <a:spcPct val="100000"/>
              </a:lnSpc>
              <a:spcBef>
                <a:spcPts val="0"/>
              </a:spcBef>
              <a:spcAft>
                <a:spcPts val="0"/>
              </a:spcAft>
              <a:buClrTx/>
              <a:buSzTx/>
              <a:tabLst/>
              <a:defRPr/>
            </a:pP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2. </a:t>
            </a:r>
            <a:r>
              <a:rPr kumimoji="0" lang="en-US" sz="2400" b="0" i="0" u="none" strike="noStrike" kern="1200" cap="none" spc="0" normalizeH="0" baseline="0" noProof="0" dirty="0">
                <a:ln>
                  <a:noFill/>
                </a:ln>
                <a:solidFill>
                  <a:schemeClr val="accent4"/>
                </a:solidFill>
                <a:effectLst/>
                <a:uLnTx/>
                <a:uFillTx/>
                <a:latin typeface="Times New Roman" panose="02020603050405020304" pitchFamily="18" charset="0"/>
                <a:ea typeface="+mn-ea"/>
                <a:cs typeface="Times New Roman" panose="02020603050405020304" pitchFamily="18" charset="0"/>
              </a:rPr>
              <a:t>Your accusers only have empty threats in light of Jesus’s truth. </a:t>
            </a:r>
            <a:r>
              <a:rPr kumimoji="0" lang="en-US" sz="1800" b="0" i="1" u="none" strike="noStrike" kern="1200" cap="none" spc="0" normalizeH="0" baseline="0" noProof="0" dirty="0">
                <a:ln>
                  <a:noFill/>
                </a:ln>
                <a:solidFill>
                  <a:schemeClr val="accent4"/>
                </a:solidFill>
                <a:effectLst/>
                <a:uLnTx/>
                <a:uFillTx/>
                <a:latin typeface="Times New Roman" panose="02020603050405020304" pitchFamily="18" charset="0"/>
                <a:ea typeface="+mn-ea"/>
                <a:cs typeface="Times New Roman" panose="02020603050405020304" pitchFamily="18" charset="0"/>
              </a:rPr>
              <a:t>(Acts 4:14-18)</a:t>
            </a:r>
          </a:p>
          <a:p>
            <a:pPr marL="457200" marR="0" lvl="0" indent="-457200" algn="ctr" defTabSz="914400" rtl="0" eaLnBrk="1" fontAlgn="auto" latinLnBrk="0" hangingPunct="1">
              <a:lnSpc>
                <a:spcPct val="100000"/>
              </a:lnSpc>
              <a:spcBef>
                <a:spcPts val="0"/>
              </a:spcBef>
              <a:spcAft>
                <a:spcPts val="0"/>
              </a:spcAft>
              <a:buClrTx/>
              <a:buSzTx/>
              <a:buFontTx/>
              <a:buAutoNum type="arabicPeriod"/>
              <a:tabLst/>
              <a:defRPr/>
            </a:pPr>
            <a:endParaRPr kumimoji="0" lang="en-US" sz="1800" b="0" i="1" u="none" strike="noStrike" kern="1200" cap="none" spc="0" normalizeH="0" baseline="0" noProof="0" dirty="0">
              <a:ln>
                <a:noFill/>
              </a:ln>
              <a:solidFill>
                <a:schemeClr val="accent4"/>
              </a:solidFill>
              <a:effectLst/>
              <a:uLnTx/>
              <a:uFillTx/>
              <a:latin typeface="Times New Roman" panose="02020603050405020304" pitchFamily="18" charset="0"/>
              <a:ea typeface="+mn-ea"/>
              <a:cs typeface="Times New Roman" panose="02020603050405020304" pitchFamily="18" charset="0"/>
            </a:endParaRPr>
          </a:p>
          <a:p>
            <a:pPr marR="0" lvl="0" algn="ctr" defTabSz="914400" rtl="0" eaLnBrk="1" fontAlgn="auto" latinLnBrk="0" hangingPunct="1">
              <a:lnSpc>
                <a:spcPct val="100000"/>
              </a:lnSpc>
              <a:spcBef>
                <a:spcPts val="0"/>
              </a:spcBef>
              <a:spcAft>
                <a:spcPts val="0"/>
              </a:spcAft>
              <a:buClrTx/>
              <a:buSzTx/>
              <a:tabLst/>
              <a:defRPr/>
            </a:pP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3. </a:t>
            </a:r>
            <a:r>
              <a:rPr kumimoji="0" lang="en-US" sz="2400" b="0" i="0" u="none" strike="noStrike" kern="1200" cap="none" spc="0" normalizeH="0" baseline="0" noProof="0" dirty="0">
                <a:ln>
                  <a:noFill/>
                </a:ln>
                <a:solidFill>
                  <a:schemeClr val="accent4"/>
                </a:solidFill>
                <a:effectLst/>
                <a:uLnTx/>
                <a:uFillTx/>
                <a:latin typeface="Times New Roman" panose="02020603050405020304" pitchFamily="18" charset="0"/>
                <a:ea typeface="+mn-ea"/>
                <a:cs typeface="Times New Roman" panose="02020603050405020304" pitchFamily="18" charset="0"/>
              </a:rPr>
              <a:t>You serve God who is for you and not man who is against you. </a:t>
            </a:r>
            <a:r>
              <a:rPr kumimoji="0" lang="en-US" sz="1800" b="0" i="1" u="none" strike="noStrike" kern="1200" cap="none" spc="0" normalizeH="0" baseline="0" noProof="0" dirty="0">
                <a:ln>
                  <a:noFill/>
                </a:ln>
                <a:solidFill>
                  <a:schemeClr val="accent4"/>
                </a:solidFill>
                <a:effectLst/>
                <a:uLnTx/>
                <a:uFillTx/>
                <a:latin typeface="Times New Roman" panose="02020603050405020304" pitchFamily="18" charset="0"/>
                <a:ea typeface="+mn-ea"/>
                <a:cs typeface="Times New Roman" panose="02020603050405020304" pitchFamily="18" charset="0"/>
              </a:rPr>
              <a:t>(Acts 4:19-22)</a:t>
            </a:r>
          </a:p>
          <a:p>
            <a:pPr marL="457200" marR="0" lvl="0" indent="-457200" algn="ctr" defTabSz="914400" rtl="0" eaLnBrk="1" fontAlgn="auto" latinLnBrk="0" hangingPunct="1">
              <a:lnSpc>
                <a:spcPct val="100000"/>
              </a:lnSpc>
              <a:spcBef>
                <a:spcPts val="0"/>
              </a:spcBef>
              <a:spcAft>
                <a:spcPts val="0"/>
              </a:spcAft>
              <a:buClrTx/>
              <a:buSzTx/>
              <a:buFontTx/>
              <a:buAutoNum type="arabicPeriod"/>
              <a:tabLst/>
              <a:defRPr/>
            </a:pPr>
            <a:endParaRPr kumimoji="0" lang="en-US" sz="1800" b="0" i="1" u="none" strike="noStrike" kern="1200" cap="none" spc="0" normalizeH="0" baseline="0" noProof="0" dirty="0">
              <a:ln>
                <a:noFill/>
              </a:ln>
              <a:solidFill>
                <a:schemeClr val="accent4"/>
              </a:solidFill>
              <a:effectLst/>
              <a:uLnTx/>
              <a:uFillTx/>
              <a:latin typeface="Times New Roman" panose="02020603050405020304" pitchFamily="18" charset="0"/>
              <a:ea typeface="+mn-ea"/>
              <a:cs typeface="Times New Roman" panose="02020603050405020304" pitchFamily="18" charset="0"/>
            </a:endParaRPr>
          </a:p>
          <a:p>
            <a:pPr marR="0" lvl="0" algn="ctr" defTabSz="914400" rtl="0" eaLnBrk="1" fontAlgn="auto" latinLnBrk="0" hangingPunct="1">
              <a:lnSpc>
                <a:spcPct val="100000"/>
              </a:lnSpc>
              <a:spcBef>
                <a:spcPts val="0"/>
              </a:spcBef>
              <a:spcAft>
                <a:spcPts val="0"/>
              </a:spcAft>
              <a:buClrTx/>
              <a:buSzTx/>
              <a:tabLst/>
              <a:defRPr/>
            </a:pP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4. </a:t>
            </a:r>
            <a:r>
              <a:rPr kumimoji="0" lang="en-US" sz="2400" b="0" i="0" u="none" strike="noStrike" kern="1200" cap="none" spc="0" normalizeH="0" baseline="0" noProof="0" dirty="0">
                <a:ln>
                  <a:noFill/>
                </a:ln>
                <a:solidFill>
                  <a:schemeClr val="accent4"/>
                </a:solidFill>
                <a:effectLst/>
                <a:uLnTx/>
                <a:uFillTx/>
                <a:latin typeface="Times New Roman" panose="02020603050405020304" pitchFamily="18" charset="0"/>
                <a:ea typeface="+mn-ea"/>
                <a:cs typeface="Times New Roman" panose="02020603050405020304" pitchFamily="18" charset="0"/>
              </a:rPr>
              <a:t>You have supernatural </a:t>
            </a:r>
            <a:r>
              <a:rPr kumimoji="0" lang="en-US" sz="2400" b="0" i="0" strike="noStrike" kern="1200" cap="none" spc="0" normalizeH="0" baseline="0" noProof="0" dirty="0">
                <a:ln>
                  <a:noFill/>
                </a:ln>
                <a:solidFill>
                  <a:schemeClr val="accent4"/>
                </a:solidFill>
                <a:effectLst/>
                <a:uLnTx/>
                <a:uFillTx/>
                <a:latin typeface="Times New Roman" panose="02020603050405020304" pitchFamily="18" charset="0"/>
                <a:ea typeface="+mn-ea"/>
                <a:cs typeface="Times New Roman" panose="02020603050405020304" pitchFamily="18" charset="0"/>
              </a:rPr>
              <a:t>family</a:t>
            </a:r>
            <a:r>
              <a:rPr kumimoji="0" lang="en-US" sz="2400" b="0" i="0" u="none" strike="noStrike" kern="1200" cap="none" spc="0" normalizeH="0" baseline="0" noProof="0" dirty="0">
                <a:ln>
                  <a:noFill/>
                </a:ln>
                <a:solidFill>
                  <a:schemeClr val="accent4"/>
                </a:solidFill>
                <a:effectLst/>
                <a:uLnTx/>
                <a:uFillTx/>
                <a:latin typeface="Times New Roman" panose="02020603050405020304" pitchFamily="18" charset="0"/>
                <a:ea typeface="+mn-ea"/>
                <a:cs typeface="Times New Roman" panose="02020603050405020304" pitchFamily="18" charset="0"/>
              </a:rPr>
              <a:t> support. </a:t>
            </a:r>
            <a:r>
              <a:rPr kumimoji="0" lang="en-US" sz="1800" b="0" i="1" u="none" strike="noStrike" kern="1200" cap="none" spc="0" normalizeH="0" baseline="0" noProof="0" dirty="0">
                <a:ln>
                  <a:noFill/>
                </a:ln>
                <a:solidFill>
                  <a:schemeClr val="accent4"/>
                </a:solidFill>
                <a:effectLst/>
                <a:uLnTx/>
                <a:uFillTx/>
                <a:latin typeface="Times New Roman" panose="02020603050405020304" pitchFamily="18" charset="0"/>
                <a:ea typeface="+mn-ea"/>
                <a:cs typeface="Times New Roman" panose="02020603050405020304" pitchFamily="18" charset="0"/>
              </a:rPr>
              <a:t>(Acts 4:23)</a:t>
            </a:r>
          </a:p>
          <a:p>
            <a:pPr marL="457200" marR="0" lvl="0" indent="-457200" algn="ctr" defTabSz="914400" rtl="0" eaLnBrk="1" fontAlgn="auto" latinLnBrk="0" hangingPunct="1">
              <a:lnSpc>
                <a:spcPct val="100000"/>
              </a:lnSpc>
              <a:spcBef>
                <a:spcPts val="0"/>
              </a:spcBef>
              <a:spcAft>
                <a:spcPts val="0"/>
              </a:spcAft>
              <a:buClrTx/>
              <a:buSzTx/>
              <a:buFontTx/>
              <a:buAutoNum type="arabicPeriod"/>
              <a:tabLst/>
              <a:defRPr/>
            </a:pPr>
            <a:endParaRPr kumimoji="0" lang="en-US" sz="1800" b="0" i="1" u="none" strike="noStrike" kern="1200" cap="none" spc="0" normalizeH="0" baseline="0" noProof="0" dirty="0">
              <a:ln>
                <a:noFill/>
              </a:ln>
              <a:solidFill>
                <a:schemeClr val="accent4"/>
              </a:solidFill>
              <a:effectLst/>
              <a:uLnTx/>
              <a:uFillTx/>
              <a:latin typeface="Times New Roman" panose="02020603050405020304" pitchFamily="18" charset="0"/>
              <a:ea typeface="+mn-ea"/>
              <a:cs typeface="Times New Roman" panose="02020603050405020304" pitchFamily="18" charset="0"/>
            </a:endParaRPr>
          </a:p>
          <a:p>
            <a:pPr marR="0" lvl="0" algn="ctr" defTabSz="914400" rtl="0" eaLnBrk="1" fontAlgn="auto" latinLnBrk="0" hangingPunct="1">
              <a:lnSpc>
                <a:spcPct val="100000"/>
              </a:lnSpc>
              <a:spcBef>
                <a:spcPts val="0"/>
              </a:spcBef>
              <a:spcAft>
                <a:spcPts val="0"/>
              </a:spcAft>
              <a:buClrTx/>
              <a:buSzTx/>
              <a:tabLst/>
              <a:defRPr/>
            </a:pPr>
            <a:r>
              <a:rPr lang="en-US" sz="2400" b="1" dirty="0">
                <a:solidFill>
                  <a:schemeClr val="bg1"/>
                </a:solidFill>
                <a:latin typeface="Times New Roman" panose="02020603050405020304" pitchFamily="18" charset="0"/>
                <a:cs typeface="Times New Roman" panose="02020603050405020304" pitchFamily="18" charset="0"/>
              </a:rPr>
              <a:t>5. </a:t>
            </a:r>
            <a:r>
              <a:rPr kumimoji="0" lang="en-US" sz="2400" b="0" i="0" u="none" strike="noStrike" kern="1200" cap="none" spc="0" normalizeH="0" baseline="0" noProof="0" dirty="0">
                <a:ln>
                  <a:noFill/>
                </a:ln>
                <a:solidFill>
                  <a:schemeClr val="accent4"/>
                </a:solidFill>
                <a:effectLst/>
                <a:uLnTx/>
                <a:uFillTx/>
                <a:latin typeface="Times New Roman" panose="02020603050405020304" pitchFamily="18" charset="0"/>
                <a:ea typeface="+mn-ea"/>
                <a:cs typeface="Times New Roman" panose="02020603050405020304" pitchFamily="18" charset="0"/>
              </a:rPr>
              <a:t>You can take it all to </a:t>
            </a:r>
            <a:r>
              <a:rPr kumimoji="0" lang="en-US" sz="2400" b="0" i="0" strike="noStrike" kern="1200" cap="none" spc="0" normalizeH="0" baseline="0" noProof="0" dirty="0">
                <a:ln>
                  <a:noFill/>
                </a:ln>
                <a:solidFill>
                  <a:schemeClr val="accent4"/>
                </a:solidFill>
                <a:effectLst/>
                <a:uLnTx/>
                <a:uFillTx/>
                <a:latin typeface="Times New Roman" panose="02020603050405020304" pitchFamily="18" charset="0"/>
                <a:ea typeface="+mn-ea"/>
                <a:cs typeface="Times New Roman" panose="02020603050405020304" pitchFamily="18" charset="0"/>
              </a:rPr>
              <a:t>God in prayer. </a:t>
            </a:r>
            <a:r>
              <a:rPr kumimoji="0" lang="en-US" sz="1800" b="0" i="1" u="none" strike="noStrike" kern="1200" cap="none" spc="0" normalizeH="0" baseline="0" noProof="0" dirty="0">
                <a:ln>
                  <a:noFill/>
                </a:ln>
                <a:solidFill>
                  <a:schemeClr val="accent4"/>
                </a:solidFill>
                <a:effectLst/>
                <a:uLnTx/>
                <a:uFillTx/>
                <a:latin typeface="Times New Roman" panose="02020603050405020304" pitchFamily="18" charset="0"/>
                <a:ea typeface="+mn-ea"/>
                <a:cs typeface="Times New Roman" panose="02020603050405020304" pitchFamily="18" charset="0"/>
              </a:rPr>
              <a:t>(Acts 4:24-30)</a:t>
            </a:r>
          </a:p>
          <a:p>
            <a:pPr marL="457200" marR="0" lvl="0" indent="-457200" algn="ctr" defTabSz="914400" rtl="0" eaLnBrk="1" fontAlgn="auto" latinLnBrk="0" hangingPunct="1">
              <a:lnSpc>
                <a:spcPct val="100000"/>
              </a:lnSpc>
              <a:spcBef>
                <a:spcPts val="0"/>
              </a:spcBef>
              <a:spcAft>
                <a:spcPts val="0"/>
              </a:spcAft>
              <a:buClrTx/>
              <a:buSzTx/>
              <a:buFontTx/>
              <a:buAutoNum type="arabicPeriod"/>
              <a:tabLst/>
              <a:defRPr/>
            </a:pPr>
            <a:endParaRPr kumimoji="0" lang="en-US" sz="1800" b="0" i="1" u="none" strike="noStrike" kern="1200" cap="none" spc="0" normalizeH="0" baseline="0" noProof="0" dirty="0">
              <a:ln>
                <a:noFill/>
              </a:ln>
              <a:solidFill>
                <a:schemeClr val="accent4"/>
              </a:solidFill>
              <a:effectLst/>
              <a:uLnTx/>
              <a:uFillTx/>
              <a:latin typeface="Times New Roman" panose="02020603050405020304" pitchFamily="18" charset="0"/>
              <a:ea typeface="+mn-ea"/>
              <a:cs typeface="Times New Roman" panose="02020603050405020304" pitchFamily="18" charset="0"/>
            </a:endParaRPr>
          </a:p>
          <a:p>
            <a:pPr marR="0" lvl="0" algn="ctr" defTabSz="914400" rtl="0" eaLnBrk="1" fontAlgn="auto" latinLnBrk="0" hangingPunct="1">
              <a:lnSpc>
                <a:spcPct val="100000"/>
              </a:lnSpc>
              <a:spcBef>
                <a:spcPts val="0"/>
              </a:spcBef>
              <a:spcAft>
                <a:spcPts val="0"/>
              </a:spcAft>
              <a:buClrTx/>
              <a:buSzTx/>
              <a:tabLst/>
              <a:defRPr/>
            </a:pP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6. </a:t>
            </a:r>
            <a:r>
              <a:rPr kumimoji="0" lang="en-US" sz="2400" b="0" i="0" u="none" strike="noStrike" kern="1200" cap="none" spc="0" normalizeH="0" baseline="0" noProof="0" dirty="0">
                <a:ln>
                  <a:noFill/>
                </a:ln>
                <a:solidFill>
                  <a:schemeClr val="accent4"/>
                </a:solidFill>
                <a:effectLst/>
                <a:uLnTx/>
                <a:uFillTx/>
                <a:latin typeface="Times New Roman" panose="02020603050405020304" pitchFamily="18" charset="0"/>
                <a:ea typeface="+mn-ea"/>
                <a:cs typeface="Times New Roman" panose="02020603050405020304" pitchFamily="18" charset="0"/>
              </a:rPr>
              <a:t>God </a:t>
            </a:r>
            <a:r>
              <a:rPr kumimoji="0" lang="en-US" sz="2400" b="0" i="0" strike="noStrike" kern="1200" cap="none" spc="0" normalizeH="0" baseline="0" noProof="0" dirty="0">
                <a:ln>
                  <a:noFill/>
                </a:ln>
                <a:solidFill>
                  <a:schemeClr val="accent4"/>
                </a:solidFill>
                <a:effectLst/>
                <a:uLnTx/>
                <a:uFillTx/>
                <a:latin typeface="Times New Roman" panose="02020603050405020304" pitchFamily="18" charset="0"/>
                <a:ea typeface="+mn-ea"/>
                <a:cs typeface="Times New Roman" panose="02020603050405020304" pitchFamily="18" charset="0"/>
              </a:rPr>
              <a:t>answers prayer. </a:t>
            </a:r>
            <a:r>
              <a:rPr kumimoji="0" lang="en-US" sz="1800" b="0" i="1" u="none" strike="noStrike" kern="1200" cap="none" spc="0" normalizeH="0" baseline="0" noProof="0" dirty="0">
                <a:ln>
                  <a:noFill/>
                </a:ln>
                <a:solidFill>
                  <a:schemeClr val="accent4"/>
                </a:solidFill>
                <a:effectLst/>
                <a:uLnTx/>
                <a:uFillTx/>
                <a:latin typeface="Times New Roman" panose="02020603050405020304" pitchFamily="18" charset="0"/>
                <a:ea typeface="+mn-ea"/>
                <a:cs typeface="Times New Roman" panose="02020603050405020304" pitchFamily="18" charset="0"/>
              </a:rPr>
              <a:t>(Acts 4:31)</a:t>
            </a:r>
            <a:endParaRPr kumimoji="0" lang="en-US" sz="2400" b="0" i="1" u="none" strike="noStrike" kern="1200" cap="none" spc="0" normalizeH="0" baseline="0" noProof="0" dirty="0">
              <a:ln>
                <a:noFill/>
              </a:ln>
              <a:solidFill>
                <a:schemeClr val="accent4"/>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680206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anim calcmode="lin" valueType="num">
                                      <p:cBhvr>
                                        <p:cTn id="8" dur="2000" fill="hold"/>
                                        <p:tgtEl>
                                          <p:spTgt spid="4">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4">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2000"/>
                                        <p:tgtEl>
                                          <p:spTgt spid="4">
                                            <p:txEl>
                                              <p:pRg st="2" end="2"/>
                                            </p:txEl>
                                          </p:spTgt>
                                        </p:tgtEl>
                                      </p:cBhvr>
                                    </p:animEffect>
                                    <p:anim calcmode="lin" valueType="num">
                                      <p:cBhvr>
                                        <p:cTn id="15" dur="2000" fill="hold"/>
                                        <p:tgtEl>
                                          <p:spTgt spid="4">
                                            <p:txEl>
                                              <p:pRg st="2" end="2"/>
                                            </p:txEl>
                                          </p:spTgt>
                                        </p:tgtEl>
                                        <p:attrNameLst>
                                          <p:attrName>ppt_w</p:attrName>
                                        </p:attrNameLst>
                                      </p:cBhvr>
                                      <p:tavLst>
                                        <p:tav tm="0" fmla="#ppt_w*sin(2.5*pi*$)">
                                          <p:val>
                                            <p:fltVal val="0"/>
                                          </p:val>
                                        </p:tav>
                                        <p:tav tm="100000">
                                          <p:val>
                                            <p:fltVal val="1"/>
                                          </p:val>
                                        </p:tav>
                                      </p:tavLst>
                                    </p:anim>
                                    <p:anim calcmode="lin" valueType="num">
                                      <p:cBhvr>
                                        <p:cTn id="16" dur="2000" fill="hold"/>
                                        <p:tgtEl>
                                          <p:spTgt spid="4">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fade">
                                      <p:cBhvr>
                                        <p:cTn id="21" dur="2000"/>
                                        <p:tgtEl>
                                          <p:spTgt spid="4">
                                            <p:txEl>
                                              <p:pRg st="4" end="4"/>
                                            </p:txEl>
                                          </p:spTgt>
                                        </p:tgtEl>
                                      </p:cBhvr>
                                    </p:animEffect>
                                    <p:anim calcmode="lin" valueType="num">
                                      <p:cBhvr>
                                        <p:cTn id="22" dur="2000" fill="hold"/>
                                        <p:tgtEl>
                                          <p:spTgt spid="4">
                                            <p:txEl>
                                              <p:pRg st="4" end="4"/>
                                            </p:txEl>
                                          </p:spTgt>
                                        </p:tgtEl>
                                        <p:attrNameLst>
                                          <p:attrName>ppt_w</p:attrName>
                                        </p:attrNameLst>
                                      </p:cBhvr>
                                      <p:tavLst>
                                        <p:tav tm="0" fmla="#ppt_w*sin(2.5*pi*$)">
                                          <p:val>
                                            <p:fltVal val="0"/>
                                          </p:val>
                                        </p:tav>
                                        <p:tav tm="100000">
                                          <p:val>
                                            <p:fltVal val="1"/>
                                          </p:val>
                                        </p:tav>
                                      </p:tavLst>
                                    </p:anim>
                                    <p:anim calcmode="lin" valueType="num">
                                      <p:cBhvr>
                                        <p:cTn id="23" dur="2000" fill="hold"/>
                                        <p:tgtEl>
                                          <p:spTgt spid="4">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nodeType="click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animEffect transition="in" filter="fade">
                                      <p:cBhvr>
                                        <p:cTn id="28" dur="2000"/>
                                        <p:tgtEl>
                                          <p:spTgt spid="4">
                                            <p:txEl>
                                              <p:pRg st="6" end="6"/>
                                            </p:txEl>
                                          </p:spTgt>
                                        </p:tgtEl>
                                      </p:cBhvr>
                                    </p:animEffect>
                                    <p:anim calcmode="lin" valueType="num">
                                      <p:cBhvr>
                                        <p:cTn id="29" dur="2000" fill="hold"/>
                                        <p:tgtEl>
                                          <p:spTgt spid="4">
                                            <p:txEl>
                                              <p:pRg st="6" end="6"/>
                                            </p:txEl>
                                          </p:spTgt>
                                        </p:tgtEl>
                                        <p:attrNameLst>
                                          <p:attrName>ppt_w</p:attrName>
                                        </p:attrNameLst>
                                      </p:cBhvr>
                                      <p:tavLst>
                                        <p:tav tm="0" fmla="#ppt_w*sin(2.5*pi*$)">
                                          <p:val>
                                            <p:fltVal val="0"/>
                                          </p:val>
                                        </p:tav>
                                        <p:tav tm="100000">
                                          <p:val>
                                            <p:fltVal val="1"/>
                                          </p:val>
                                        </p:tav>
                                      </p:tavLst>
                                    </p:anim>
                                    <p:anim calcmode="lin" valueType="num">
                                      <p:cBhvr>
                                        <p:cTn id="30" dur="2000" fill="hold"/>
                                        <p:tgtEl>
                                          <p:spTgt spid="4">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45" presetClass="entr" presetSubtype="0" fill="hold"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animEffect transition="in" filter="fade">
                                      <p:cBhvr>
                                        <p:cTn id="35" dur="2000"/>
                                        <p:tgtEl>
                                          <p:spTgt spid="4">
                                            <p:txEl>
                                              <p:pRg st="8" end="8"/>
                                            </p:txEl>
                                          </p:spTgt>
                                        </p:tgtEl>
                                      </p:cBhvr>
                                    </p:animEffect>
                                    <p:anim calcmode="lin" valueType="num">
                                      <p:cBhvr>
                                        <p:cTn id="36" dur="2000" fill="hold"/>
                                        <p:tgtEl>
                                          <p:spTgt spid="4">
                                            <p:txEl>
                                              <p:pRg st="8" end="8"/>
                                            </p:txEl>
                                          </p:spTgt>
                                        </p:tgtEl>
                                        <p:attrNameLst>
                                          <p:attrName>ppt_w</p:attrName>
                                        </p:attrNameLst>
                                      </p:cBhvr>
                                      <p:tavLst>
                                        <p:tav tm="0" fmla="#ppt_w*sin(2.5*pi*$)">
                                          <p:val>
                                            <p:fltVal val="0"/>
                                          </p:val>
                                        </p:tav>
                                        <p:tav tm="100000">
                                          <p:val>
                                            <p:fltVal val="1"/>
                                          </p:val>
                                        </p:tav>
                                      </p:tavLst>
                                    </p:anim>
                                    <p:anim calcmode="lin" valueType="num">
                                      <p:cBhvr>
                                        <p:cTn id="37" dur="2000" fill="hold"/>
                                        <p:tgtEl>
                                          <p:spTgt spid="4">
                                            <p:txEl>
                                              <p:pRg st="8" end="8"/>
                                            </p:txEl>
                                          </p:spTgt>
                                        </p:tgtEl>
                                        <p:attrNameLst>
                                          <p:attrName>ppt_h</p:attrName>
                                        </p:attrNameLst>
                                      </p:cBhvr>
                                      <p:tavLst>
                                        <p:tav tm="0">
                                          <p:val>
                                            <p:strVal val="#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45" presetClass="entr" presetSubtype="0" fill="hold" nodeType="clickEffect">
                                  <p:stCondLst>
                                    <p:cond delay="0"/>
                                  </p:stCondLst>
                                  <p:childTnLst>
                                    <p:set>
                                      <p:cBhvr>
                                        <p:cTn id="41" dur="1" fill="hold">
                                          <p:stCondLst>
                                            <p:cond delay="0"/>
                                          </p:stCondLst>
                                        </p:cTn>
                                        <p:tgtEl>
                                          <p:spTgt spid="4">
                                            <p:txEl>
                                              <p:pRg st="10" end="10"/>
                                            </p:txEl>
                                          </p:spTgt>
                                        </p:tgtEl>
                                        <p:attrNameLst>
                                          <p:attrName>style.visibility</p:attrName>
                                        </p:attrNameLst>
                                      </p:cBhvr>
                                      <p:to>
                                        <p:strVal val="visible"/>
                                      </p:to>
                                    </p:set>
                                    <p:animEffect transition="in" filter="fade">
                                      <p:cBhvr>
                                        <p:cTn id="42" dur="2000"/>
                                        <p:tgtEl>
                                          <p:spTgt spid="4">
                                            <p:txEl>
                                              <p:pRg st="10" end="10"/>
                                            </p:txEl>
                                          </p:spTgt>
                                        </p:tgtEl>
                                      </p:cBhvr>
                                    </p:animEffect>
                                    <p:anim calcmode="lin" valueType="num">
                                      <p:cBhvr>
                                        <p:cTn id="43" dur="2000" fill="hold"/>
                                        <p:tgtEl>
                                          <p:spTgt spid="4">
                                            <p:txEl>
                                              <p:pRg st="10" end="10"/>
                                            </p:txEl>
                                          </p:spTgt>
                                        </p:tgtEl>
                                        <p:attrNameLst>
                                          <p:attrName>ppt_w</p:attrName>
                                        </p:attrNameLst>
                                      </p:cBhvr>
                                      <p:tavLst>
                                        <p:tav tm="0" fmla="#ppt_w*sin(2.5*pi*$)">
                                          <p:val>
                                            <p:fltVal val="0"/>
                                          </p:val>
                                        </p:tav>
                                        <p:tav tm="100000">
                                          <p:val>
                                            <p:fltVal val="1"/>
                                          </p:val>
                                        </p:tav>
                                      </p:tavLst>
                                    </p:anim>
                                    <p:anim calcmode="lin" valueType="num">
                                      <p:cBhvr>
                                        <p:cTn id="44" dur="2000" fill="hold"/>
                                        <p:tgtEl>
                                          <p:spTgt spid="4">
                                            <p:txEl>
                                              <p:pRg st="10" end="1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algn="ctr"/>
            <a:r>
              <a:rPr lang="en-US" sz="2800" u="sng" dirty="0">
                <a:solidFill>
                  <a:schemeClr val="accent4">
                    <a:lumMod val="60000"/>
                    <a:lumOff val="40000"/>
                  </a:schemeClr>
                </a:solidFill>
                <a:latin typeface="Bookman Old Style" panose="02050604050505020204" pitchFamily="18" charset="0"/>
              </a:rPr>
              <a:t>Take Courage because:</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1569660"/>
          </a:xfrm>
          <a:prstGeom prst="rect">
            <a:avLst/>
          </a:prstGeom>
          <a:noFill/>
        </p:spPr>
        <p:txBody>
          <a:bodyPr wrap="square" rtlCol="0">
            <a:spAutoFit/>
          </a:bodyPr>
          <a:lstStyle/>
          <a:p>
            <a:pPr marL="457200" indent="-457200">
              <a:buAutoNum type="arabicPeriod"/>
            </a:pPr>
            <a:r>
              <a:rPr lang="en-US" sz="2400" dirty="0">
                <a:solidFill>
                  <a:schemeClr val="bg1"/>
                </a:solidFill>
                <a:latin typeface="Times New Roman" panose="02020603050405020304" pitchFamily="18" charset="0"/>
                <a:cs typeface="Times New Roman" panose="02020603050405020304" pitchFamily="18" charset="0"/>
              </a:rPr>
              <a:t>Boldness does not come from you but from Christ in you </a:t>
            </a:r>
            <a:r>
              <a:rPr lang="en-US" i="1" dirty="0">
                <a:solidFill>
                  <a:schemeClr val="bg1"/>
                </a:solidFill>
                <a:latin typeface="Times New Roman" panose="02020603050405020304" pitchFamily="18" charset="0"/>
                <a:cs typeface="Times New Roman" panose="02020603050405020304" pitchFamily="18" charset="0"/>
              </a:rPr>
              <a:t>(Acts 4:13)</a:t>
            </a:r>
          </a:p>
          <a:p>
            <a:pPr marL="457200" indent="-457200">
              <a:buAutoNum type="arabicPeriod"/>
            </a:pPr>
            <a:r>
              <a:rPr lang="en-US" sz="2400" dirty="0">
                <a:solidFill>
                  <a:schemeClr val="bg1"/>
                </a:solidFill>
                <a:latin typeface="Times New Roman" panose="02020603050405020304" pitchFamily="18" charset="0"/>
                <a:cs typeface="Times New Roman" panose="02020603050405020304" pitchFamily="18" charset="0"/>
              </a:rPr>
              <a:t>Your accusers only have empty threats in light of Jesus’s truth. </a:t>
            </a:r>
            <a:r>
              <a:rPr lang="en-US" i="1" dirty="0">
                <a:solidFill>
                  <a:schemeClr val="bg1"/>
                </a:solidFill>
                <a:latin typeface="Times New Roman" panose="02020603050405020304" pitchFamily="18" charset="0"/>
                <a:cs typeface="Times New Roman" panose="02020603050405020304" pitchFamily="18" charset="0"/>
              </a:rPr>
              <a:t>(Acts 4:14-18)</a:t>
            </a:r>
          </a:p>
          <a:p>
            <a:pPr marL="457200" indent="-457200">
              <a:buAutoNum type="arabicPeriod"/>
            </a:pPr>
            <a:r>
              <a:rPr lang="en-US" sz="2400" dirty="0">
                <a:solidFill>
                  <a:schemeClr val="bg1"/>
                </a:solidFill>
                <a:latin typeface="Times New Roman" panose="02020603050405020304" pitchFamily="18" charset="0"/>
                <a:cs typeface="Times New Roman" panose="02020603050405020304" pitchFamily="18" charset="0"/>
              </a:rPr>
              <a:t>You serve God who is for you and not man who is against you. </a:t>
            </a:r>
            <a:r>
              <a:rPr lang="en-US" i="1" dirty="0">
                <a:solidFill>
                  <a:schemeClr val="bg1"/>
                </a:solidFill>
                <a:latin typeface="Times New Roman" panose="02020603050405020304" pitchFamily="18" charset="0"/>
                <a:cs typeface="Times New Roman" panose="02020603050405020304" pitchFamily="18" charset="0"/>
              </a:rPr>
              <a:t>(Acts 4:19-22)</a:t>
            </a:r>
          </a:p>
          <a:p>
            <a:pPr marL="457200" indent="-457200">
              <a:buAutoNum type="arabicPeriod"/>
            </a:pPr>
            <a:r>
              <a:rPr lang="en-US" sz="2400" dirty="0">
                <a:solidFill>
                  <a:schemeClr val="bg1"/>
                </a:solidFill>
                <a:latin typeface="Times New Roman" panose="02020603050405020304" pitchFamily="18" charset="0"/>
                <a:cs typeface="Times New Roman" panose="02020603050405020304" pitchFamily="18" charset="0"/>
              </a:rPr>
              <a:t>You have supernatural </a:t>
            </a:r>
            <a:r>
              <a:rPr lang="en-US" sz="2400" u="sng" dirty="0">
                <a:solidFill>
                  <a:schemeClr val="accent4">
                    <a:lumMod val="60000"/>
                    <a:lumOff val="40000"/>
                  </a:schemeClr>
                </a:solidFill>
                <a:latin typeface="Times New Roman" panose="02020603050405020304" pitchFamily="18" charset="0"/>
                <a:cs typeface="Times New Roman" panose="02020603050405020304" pitchFamily="18" charset="0"/>
              </a:rPr>
              <a:t>family</a:t>
            </a:r>
            <a:r>
              <a:rPr lang="en-US" sz="2400" dirty="0">
                <a:solidFill>
                  <a:schemeClr val="bg1"/>
                </a:solidFill>
                <a:latin typeface="Times New Roman" panose="02020603050405020304" pitchFamily="18" charset="0"/>
                <a:cs typeface="Times New Roman" panose="02020603050405020304" pitchFamily="18" charset="0"/>
              </a:rPr>
              <a:t> support. </a:t>
            </a:r>
            <a:r>
              <a:rPr lang="en-US" i="1" dirty="0">
                <a:solidFill>
                  <a:schemeClr val="bg1"/>
                </a:solidFill>
                <a:latin typeface="Times New Roman" panose="02020603050405020304" pitchFamily="18" charset="0"/>
                <a:cs typeface="Times New Roman" panose="02020603050405020304" pitchFamily="18" charset="0"/>
              </a:rPr>
              <a:t>(Acts 4:23)</a:t>
            </a:r>
            <a:endParaRPr lang="en-US" sz="2400" i="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6237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p:cTn id="15"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4">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p:cTn id="31"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4. Take courage because you have supernatural </a:t>
            </a:r>
            <a:r>
              <a:rPr kumimoji="0" lang="en-US" sz="2800" b="0" i="0" u="sng" strike="noStrike" kern="1200" cap="none" spc="0" normalizeH="0" baseline="0" noProof="0" dirty="0">
                <a:ln>
                  <a:noFill/>
                </a:ln>
                <a:solidFill>
                  <a:schemeClr val="accent4">
                    <a:lumMod val="60000"/>
                    <a:lumOff val="40000"/>
                  </a:schemeClr>
                </a:solidFill>
                <a:effectLst/>
                <a:uLnTx/>
                <a:uFillTx/>
                <a:latin typeface="Bookman Old Style" panose="02050604050505020204" pitchFamily="18" charset="0"/>
                <a:ea typeface="+mn-ea"/>
                <a:cs typeface="+mn-cs"/>
              </a:rPr>
              <a:t>family</a:t>
            </a: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 support</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bg1"/>
                </a:solidFill>
                <a:latin typeface="Times New Roman" panose="02020603050405020304" pitchFamily="18" charset="0"/>
                <a:cs typeface="Times New Roman" panose="02020603050405020304" pitchFamily="18" charset="0"/>
              </a:rPr>
              <a:t>“Friends” (ESV) (GREEK: </a:t>
            </a:r>
            <a:r>
              <a:rPr lang="en-US" sz="2400" i="1" dirty="0" err="1">
                <a:solidFill>
                  <a:schemeClr val="accent4"/>
                </a:solidFill>
                <a:latin typeface="Times New Roman" panose="02020603050405020304" pitchFamily="18" charset="0"/>
                <a:cs typeface="Times New Roman" panose="02020603050405020304" pitchFamily="18" charset="0"/>
              </a:rPr>
              <a:t>idios</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a:solidFill>
                  <a:srgbClr val="FFC000"/>
                </a:solidFill>
                <a:latin typeface="Times New Roman" panose="02020603050405020304" pitchFamily="18" charset="0"/>
                <a:cs typeface="Times New Roman" panose="02020603050405020304" pitchFamily="18" charset="0"/>
              </a:rPr>
              <a:t>= “one’s own / their own”</a:t>
            </a:r>
            <a:endParaRPr kumimoji="0" lang="en-US" sz="24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0DC1C7A1-5873-DD01-1D9E-D462B706D43F}"/>
              </a:ext>
            </a:extLst>
          </p:cNvPr>
          <p:cNvSpPr txBox="1"/>
          <p:nvPr/>
        </p:nvSpPr>
        <p:spPr>
          <a:xfrm>
            <a:off x="-4623" y="1778984"/>
            <a:ext cx="12198167" cy="1138773"/>
          </a:xfrm>
          <a:prstGeom prst="rect">
            <a:avLst/>
          </a:prstGeom>
          <a:noFill/>
        </p:spPr>
        <p:txBody>
          <a:bodyPr wrap="square" rtlCol="0">
            <a:spAutoFit/>
          </a:bodyPr>
          <a:lstStyle/>
          <a:p>
            <a:pPr algn="ctr"/>
            <a:r>
              <a:rPr lang="en-US" dirty="0"/>
              <a:t>He did not speak to them … but privately to </a:t>
            </a:r>
            <a:r>
              <a:rPr lang="en-US" dirty="0">
                <a:solidFill>
                  <a:schemeClr val="accent4"/>
                </a:solidFill>
              </a:rPr>
              <a:t>his own (</a:t>
            </a:r>
            <a:r>
              <a:rPr lang="en-US" i="1" dirty="0" err="1">
                <a:solidFill>
                  <a:schemeClr val="accent4"/>
                </a:solidFill>
              </a:rPr>
              <a:t>idios</a:t>
            </a:r>
            <a:r>
              <a:rPr lang="en-US" dirty="0">
                <a:solidFill>
                  <a:schemeClr val="accent4"/>
                </a:solidFill>
              </a:rPr>
              <a:t>) </a:t>
            </a:r>
            <a:r>
              <a:rPr lang="en-US" dirty="0">
                <a:solidFill>
                  <a:schemeClr val="accent1">
                    <a:lumMod val="60000"/>
                    <a:lumOff val="40000"/>
                  </a:schemeClr>
                </a:solidFill>
              </a:rPr>
              <a:t>disciples</a:t>
            </a:r>
            <a:r>
              <a:rPr lang="en-US" dirty="0"/>
              <a:t> (</a:t>
            </a:r>
            <a:r>
              <a:rPr lang="en-US" i="1" dirty="0" err="1">
                <a:solidFill>
                  <a:schemeClr val="accent1">
                    <a:lumMod val="60000"/>
                    <a:lumOff val="40000"/>
                  </a:schemeClr>
                </a:solidFill>
              </a:rPr>
              <a:t>mathetes</a:t>
            </a:r>
            <a:r>
              <a:rPr lang="en-US" dirty="0"/>
              <a:t>) he explained everything. </a:t>
            </a:r>
            <a:r>
              <a:rPr lang="en-US" sz="1400" dirty="0"/>
              <a:t>(Mk 4:34, ESV</a:t>
            </a:r>
            <a:r>
              <a:rPr lang="en-US" sz="1200" dirty="0"/>
              <a:t>)</a:t>
            </a:r>
            <a:endParaRPr lang="en-US" sz="1400" dirty="0"/>
          </a:p>
          <a:p>
            <a:pPr algn="ctr"/>
            <a:endParaRPr lang="en-US" sz="1400" dirty="0"/>
          </a:p>
          <a:p>
            <a:pPr algn="ctr"/>
            <a:r>
              <a:rPr lang="en-US" dirty="0"/>
              <a:t>He came to </a:t>
            </a:r>
            <a:r>
              <a:rPr lang="en-US" dirty="0">
                <a:solidFill>
                  <a:schemeClr val="accent4"/>
                </a:solidFill>
              </a:rPr>
              <a:t>his own (</a:t>
            </a:r>
            <a:r>
              <a:rPr lang="en-US" i="1" dirty="0" err="1">
                <a:solidFill>
                  <a:schemeClr val="accent4"/>
                </a:solidFill>
              </a:rPr>
              <a:t>idios</a:t>
            </a:r>
            <a:r>
              <a:rPr lang="en-US" dirty="0">
                <a:solidFill>
                  <a:schemeClr val="accent4"/>
                </a:solidFill>
              </a:rPr>
              <a:t>)</a:t>
            </a:r>
            <a:r>
              <a:rPr lang="en-US" dirty="0"/>
              <a:t>, and </a:t>
            </a:r>
            <a:r>
              <a:rPr lang="en-US" dirty="0">
                <a:solidFill>
                  <a:schemeClr val="accent4"/>
                </a:solidFill>
              </a:rPr>
              <a:t>his own people (</a:t>
            </a:r>
            <a:r>
              <a:rPr lang="en-US" i="1" dirty="0" err="1">
                <a:solidFill>
                  <a:schemeClr val="accent4"/>
                </a:solidFill>
              </a:rPr>
              <a:t>idios</a:t>
            </a:r>
            <a:r>
              <a:rPr lang="en-US" dirty="0">
                <a:solidFill>
                  <a:schemeClr val="accent4"/>
                </a:solidFill>
              </a:rPr>
              <a:t>)</a:t>
            </a:r>
            <a:r>
              <a:rPr lang="en-US" dirty="0"/>
              <a:t> did not receive him. </a:t>
            </a:r>
            <a:r>
              <a:rPr lang="en-US" sz="1400" dirty="0"/>
              <a:t>(Jn 1:11, ESV)</a:t>
            </a:r>
          </a:p>
          <a:p>
            <a:pPr algn="ctr"/>
            <a:endParaRPr lang="en-US" dirty="0"/>
          </a:p>
        </p:txBody>
      </p:sp>
    </p:spTree>
    <p:extLst>
      <p:ext uri="{BB962C8B-B14F-4D97-AF65-F5344CB8AC3E}">
        <p14:creationId xmlns:p14="http://schemas.microsoft.com/office/powerpoint/2010/main" val="5121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4. Take courage because you have supernatural </a:t>
            </a:r>
            <a:r>
              <a:rPr kumimoji="0" lang="en-US" sz="2800" b="0" i="0" u="sng" strike="noStrike" kern="1200" cap="none" spc="0" normalizeH="0" baseline="0" noProof="0" dirty="0">
                <a:ln>
                  <a:noFill/>
                </a:ln>
                <a:solidFill>
                  <a:srgbClr val="FFC000">
                    <a:lumMod val="60000"/>
                    <a:lumOff val="40000"/>
                  </a:srgbClr>
                </a:solidFill>
                <a:effectLst/>
                <a:uLnTx/>
                <a:uFillTx/>
                <a:latin typeface="Bookman Old Style" panose="02050604050505020204" pitchFamily="18" charset="0"/>
                <a:ea typeface="+mn-ea"/>
                <a:cs typeface="+mn-cs"/>
              </a:rPr>
              <a:t>family</a:t>
            </a: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 support</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1200329"/>
          </a:xfrm>
          <a:prstGeom prst="rect">
            <a:avLst/>
          </a:prstGeom>
          <a:noFill/>
        </p:spPr>
        <p:txBody>
          <a:bodyPr wrap="square" rtlCol="0">
            <a:spAutoFit/>
          </a:bodyPr>
          <a:lstStyle/>
          <a:p>
            <a:pPr marL="457200" marR="0" lvl="0" indent="-457200" algn="ctr" defTabSz="914400" rtl="0" eaLnBrk="1" fontAlgn="auto" latinLnBrk="0" hangingPunct="1">
              <a:lnSpc>
                <a:spcPct val="100000"/>
              </a:lnSpc>
              <a:spcBef>
                <a:spcPts val="0"/>
              </a:spcBef>
              <a:spcAft>
                <a:spcPts val="0"/>
              </a:spcAft>
              <a:buClrTx/>
              <a:buSzTx/>
              <a:buFontTx/>
              <a:buAutoNum type="alphaL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The first thing Peter and John did was to seek out their </a:t>
            </a:r>
            <a:r>
              <a:rPr kumimoji="0" lang="en-US" sz="2400" b="0" i="0" u="sng" strike="noStrike" kern="1200" cap="none" spc="0" normalizeH="0" baseline="0" noProof="0" dirty="0">
                <a:ln>
                  <a:noFill/>
                </a:ln>
                <a:solidFill>
                  <a:schemeClr val="accent4"/>
                </a:solidFill>
                <a:effectLst/>
                <a:uLnTx/>
                <a:uFillTx/>
                <a:latin typeface="Times New Roman" panose="02020603050405020304" pitchFamily="18" charset="0"/>
                <a:ea typeface="+mn-ea"/>
                <a:cs typeface="Times New Roman" panose="02020603050405020304" pitchFamily="18" charset="0"/>
              </a:rPr>
              <a:t>own</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p>
          <a:p>
            <a:pPr marL="457200" marR="0" lvl="0" indent="-457200" algn="ctr" defTabSz="914400" rtl="0" eaLnBrk="1" fontAlgn="auto" latinLnBrk="0" hangingPunct="1">
              <a:lnSpc>
                <a:spcPct val="100000"/>
              </a:lnSpc>
              <a:spcBef>
                <a:spcPts val="0"/>
              </a:spcBef>
              <a:spcAft>
                <a:spcPts val="0"/>
              </a:spcAft>
              <a:buClrTx/>
              <a:buSzTx/>
              <a:buFontTx/>
              <a:buAutoNum type="alphaLcPeriod"/>
              <a:tabLst/>
              <a:defRPr/>
            </a:pPr>
            <a:r>
              <a:rPr lang="en-US" sz="2400" dirty="0">
                <a:solidFill>
                  <a:prstClr val="white"/>
                </a:solidFill>
                <a:latin typeface="Times New Roman" panose="02020603050405020304" pitchFamily="18" charset="0"/>
                <a:cs typeface="Times New Roman" panose="02020603050405020304" pitchFamily="18" charset="0"/>
              </a:rPr>
              <a:t>The second thing they did was to </a:t>
            </a:r>
            <a:r>
              <a:rPr lang="en-US" sz="2400" u="sng" dirty="0">
                <a:solidFill>
                  <a:schemeClr val="accent4"/>
                </a:solidFill>
                <a:latin typeface="Times New Roman" panose="02020603050405020304" pitchFamily="18" charset="0"/>
                <a:cs typeface="Times New Roman" panose="02020603050405020304" pitchFamily="18" charset="0"/>
              </a:rPr>
              <a:t>report</a:t>
            </a:r>
            <a:r>
              <a:rPr lang="en-US" sz="2400" dirty="0">
                <a:solidFill>
                  <a:prstClr val="white"/>
                </a:solidFill>
                <a:latin typeface="Times New Roman" panose="02020603050405020304" pitchFamily="18" charset="0"/>
                <a:cs typeface="Times New Roman" panose="02020603050405020304" pitchFamily="18" charset="0"/>
              </a:rPr>
              <a:t> the threatening words of the Sanhedrin.</a:t>
            </a:r>
          </a:p>
          <a:p>
            <a:pPr marL="457200" marR="0" lvl="0" indent="-457200" algn="ctr" defTabSz="914400" rtl="0" eaLnBrk="1" fontAlgn="auto" latinLnBrk="0" hangingPunct="1">
              <a:lnSpc>
                <a:spcPct val="100000"/>
              </a:lnSpc>
              <a:spcBef>
                <a:spcPts val="0"/>
              </a:spcBef>
              <a:spcAft>
                <a:spcPts val="0"/>
              </a:spcAft>
              <a:buClrTx/>
              <a:buSzTx/>
              <a:buFontTx/>
              <a:buAutoNum type="alphaL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Scripture is filled with commands regarding the ‘</a:t>
            </a:r>
            <a:r>
              <a:rPr kumimoji="0" lang="en-US" sz="2400" b="0" i="0" u="sng" strike="noStrike" kern="1200" cap="none" spc="0" normalizeH="0" baseline="0" noProof="0" dirty="0">
                <a:ln>
                  <a:noFill/>
                </a:ln>
                <a:solidFill>
                  <a:schemeClr val="accent4"/>
                </a:solidFill>
                <a:effectLst/>
                <a:uLnTx/>
                <a:uFillTx/>
                <a:latin typeface="Times New Roman" panose="02020603050405020304" pitchFamily="18" charset="0"/>
                <a:ea typeface="+mn-ea"/>
                <a:cs typeface="Times New Roman" panose="02020603050405020304" pitchFamily="18" charset="0"/>
              </a:rPr>
              <a:t>one</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r>
              <a:rPr kumimoji="0" lang="en-US" sz="2400" b="0" i="0" u="sng" strike="noStrike" kern="1200" cap="none" spc="0" normalizeH="0" baseline="0" noProof="0" dirty="0" err="1">
                <a:ln>
                  <a:noFill/>
                </a:ln>
                <a:solidFill>
                  <a:schemeClr val="accent4"/>
                </a:solidFill>
                <a:effectLst/>
                <a:uLnTx/>
                <a:uFillTx/>
                <a:latin typeface="Times New Roman" panose="02020603050405020304" pitchFamily="18" charset="0"/>
                <a:ea typeface="+mn-ea"/>
                <a:cs typeface="Times New Roman" panose="02020603050405020304" pitchFamily="18" charset="0"/>
              </a:rPr>
              <a:t>anothers</a:t>
            </a:r>
            <a:r>
              <a:rPr lang="en-US" sz="2400" dirty="0">
                <a:solidFill>
                  <a:prstClr val="white"/>
                </a:solidFill>
                <a:latin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3" name="TextBox 2">
            <a:extLst>
              <a:ext uri="{FF2B5EF4-FFF2-40B4-BE49-F238E27FC236}">
                <a16:creationId xmlns:a16="http://schemas.microsoft.com/office/drawing/2014/main" id="{029AC2BD-7C4F-0218-0C67-10924688D797}"/>
              </a:ext>
            </a:extLst>
          </p:cNvPr>
          <p:cNvSpPr txBox="1"/>
          <p:nvPr/>
        </p:nvSpPr>
        <p:spPr>
          <a:xfrm>
            <a:off x="0" y="2752344"/>
            <a:ext cx="6093688" cy="2585323"/>
          </a:xfrm>
          <a:prstGeom prst="rect">
            <a:avLst/>
          </a:prstGeom>
          <a:noFill/>
        </p:spPr>
        <p:txBody>
          <a:bodyPr wrap="square" rtlCol="0">
            <a:spAutoFit/>
          </a:bodyPr>
          <a:lstStyle/>
          <a:p>
            <a:pPr marL="285750" indent="-285750">
              <a:buFont typeface="Arial" panose="020B0604020202020204" pitchFamily="34" charset="0"/>
              <a:buChar char="•"/>
            </a:pPr>
            <a:r>
              <a:rPr lang="en-US" dirty="0"/>
              <a:t>Be devoted to </a:t>
            </a:r>
            <a:r>
              <a:rPr lang="en-US" dirty="0">
                <a:solidFill>
                  <a:schemeClr val="accent4"/>
                </a:solidFill>
              </a:rPr>
              <a:t>one another </a:t>
            </a:r>
            <a:r>
              <a:rPr lang="en-US" sz="1400" i="1" dirty="0"/>
              <a:t>(Rom 12:10)</a:t>
            </a:r>
          </a:p>
          <a:p>
            <a:pPr marL="285750" indent="-285750">
              <a:buFont typeface="Arial" panose="020B0604020202020204" pitchFamily="34" charset="0"/>
              <a:buChar char="•"/>
            </a:pPr>
            <a:r>
              <a:rPr lang="en-US" dirty="0"/>
              <a:t>Be of the same mind toward </a:t>
            </a:r>
            <a:r>
              <a:rPr lang="en-US" dirty="0">
                <a:solidFill>
                  <a:schemeClr val="accent4"/>
                </a:solidFill>
              </a:rPr>
              <a:t>one another </a:t>
            </a:r>
            <a:r>
              <a:rPr lang="en-US" sz="1400" i="1" dirty="0"/>
              <a:t>(Rom 12:16)</a:t>
            </a:r>
          </a:p>
          <a:p>
            <a:pPr marL="285750" indent="-285750">
              <a:buFont typeface="Arial" panose="020B0604020202020204" pitchFamily="34" charset="0"/>
              <a:buChar char="•"/>
            </a:pPr>
            <a:r>
              <a:rPr lang="en-US" dirty="0"/>
              <a:t>Pursue the building up of </a:t>
            </a:r>
            <a:r>
              <a:rPr lang="en-US" dirty="0">
                <a:solidFill>
                  <a:schemeClr val="accent4"/>
                </a:solidFill>
              </a:rPr>
              <a:t>one another </a:t>
            </a:r>
            <a:r>
              <a:rPr lang="en-US" sz="1400" i="1" dirty="0"/>
              <a:t>(Rom 14:9)</a:t>
            </a:r>
          </a:p>
          <a:p>
            <a:pPr marL="285750" indent="-285750">
              <a:buFont typeface="Arial" panose="020B0604020202020204" pitchFamily="34" charset="0"/>
              <a:buChar char="•"/>
            </a:pPr>
            <a:r>
              <a:rPr lang="en-US" dirty="0"/>
              <a:t>Accept </a:t>
            </a:r>
            <a:r>
              <a:rPr lang="en-US" dirty="0">
                <a:solidFill>
                  <a:schemeClr val="accent4"/>
                </a:solidFill>
              </a:rPr>
              <a:t>one another </a:t>
            </a:r>
            <a:r>
              <a:rPr lang="en-US" dirty="0"/>
              <a:t>just as Christ also accepted us </a:t>
            </a:r>
            <a:r>
              <a:rPr lang="en-US" sz="1400" i="1" dirty="0"/>
              <a:t>(Rom 15:7)</a:t>
            </a:r>
          </a:p>
          <a:p>
            <a:pPr marL="285750" indent="-285750">
              <a:buFont typeface="Arial" panose="020B0604020202020204" pitchFamily="34" charset="0"/>
              <a:buChar char="•"/>
            </a:pPr>
            <a:r>
              <a:rPr lang="en-US" dirty="0"/>
              <a:t>Admonish </a:t>
            </a:r>
            <a:r>
              <a:rPr lang="en-US" dirty="0">
                <a:solidFill>
                  <a:schemeClr val="accent4"/>
                </a:solidFill>
              </a:rPr>
              <a:t>one another </a:t>
            </a:r>
            <a:r>
              <a:rPr lang="en-US" sz="1400" i="1" dirty="0"/>
              <a:t>(Rom 15:14)</a:t>
            </a:r>
          </a:p>
          <a:p>
            <a:pPr marL="285750" indent="-285750">
              <a:buFont typeface="Arial" panose="020B0604020202020204" pitchFamily="34" charset="0"/>
              <a:buChar char="•"/>
            </a:pPr>
            <a:r>
              <a:rPr lang="en-US" dirty="0"/>
              <a:t>Wait for </a:t>
            </a:r>
            <a:r>
              <a:rPr lang="en-US" dirty="0">
                <a:solidFill>
                  <a:schemeClr val="accent4"/>
                </a:solidFill>
              </a:rPr>
              <a:t>one another </a:t>
            </a:r>
            <a:r>
              <a:rPr lang="en-US" sz="1400" i="1" dirty="0"/>
              <a:t>(1 Cor 11:33)</a:t>
            </a:r>
          </a:p>
          <a:p>
            <a:pPr marL="285750" indent="-285750">
              <a:buFont typeface="Arial" panose="020B0604020202020204" pitchFamily="34" charset="0"/>
              <a:buChar char="•"/>
            </a:pPr>
            <a:r>
              <a:rPr lang="en-US" dirty="0"/>
              <a:t>Have the same care for </a:t>
            </a:r>
            <a:r>
              <a:rPr lang="en-US" dirty="0">
                <a:solidFill>
                  <a:schemeClr val="accent4"/>
                </a:solidFill>
              </a:rPr>
              <a:t>one another </a:t>
            </a:r>
            <a:r>
              <a:rPr lang="en-US" sz="1400" i="1" dirty="0"/>
              <a:t>(1 Cor 12:25)</a:t>
            </a:r>
          </a:p>
          <a:p>
            <a:pPr marL="285750" indent="-285750">
              <a:buFont typeface="Arial" panose="020B0604020202020204" pitchFamily="34" charset="0"/>
              <a:buChar char="•"/>
            </a:pPr>
            <a:r>
              <a:rPr lang="en-US" dirty="0"/>
              <a:t>Through love, serve </a:t>
            </a:r>
            <a:r>
              <a:rPr lang="en-US" dirty="0">
                <a:solidFill>
                  <a:schemeClr val="accent4"/>
                </a:solidFill>
              </a:rPr>
              <a:t>one another </a:t>
            </a:r>
            <a:r>
              <a:rPr lang="en-US" sz="1400" i="1" dirty="0"/>
              <a:t>(Gal 5:13)</a:t>
            </a:r>
          </a:p>
          <a:p>
            <a:pPr marL="285750" indent="-285750">
              <a:buFont typeface="Arial" panose="020B0604020202020204" pitchFamily="34" charset="0"/>
              <a:buChar char="•"/>
            </a:pPr>
            <a:r>
              <a:rPr lang="en-US" dirty="0"/>
              <a:t>Bear </a:t>
            </a:r>
            <a:r>
              <a:rPr lang="en-US" dirty="0">
                <a:solidFill>
                  <a:schemeClr val="accent4"/>
                </a:solidFill>
              </a:rPr>
              <a:t>one another’s </a:t>
            </a:r>
            <a:r>
              <a:rPr lang="en-US" dirty="0"/>
              <a:t>burdens </a:t>
            </a:r>
            <a:r>
              <a:rPr lang="en-US" sz="1400" i="1" dirty="0"/>
              <a:t>(Gal 6:2)</a:t>
            </a:r>
          </a:p>
        </p:txBody>
      </p:sp>
      <p:sp>
        <p:nvSpPr>
          <p:cNvPr id="5" name="TextBox 4">
            <a:extLst>
              <a:ext uri="{FF2B5EF4-FFF2-40B4-BE49-F238E27FC236}">
                <a16:creationId xmlns:a16="http://schemas.microsoft.com/office/drawing/2014/main" id="{1977CE9E-029A-EA85-F7FB-97D8F80D2D33}"/>
              </a:ext>
            </a:extLst>
          </p:cNvPr>
          <p:cNvSpPr txBox="1"/>
          <p:nvPr/>
        </p:nvSpPr>
        <p:spPr>
          <a:xfrm>
            <a:off x="6096000" y="2751488"/>
            <a:ext cx="6050669" cy="2246769"/>
          </a:xfrm>
          <a:prstGeom prst="rect">
            <a:avLst/>
          </a:prstGeom>
          <a:noFill/>
        </p:spPr>
        <p:txBody>
          <a:bodyPr wrap="square" rtlCol="0">
            <a:spAutoFit/>
          </a:bodyPr>
          <a:lstStyle/>
          <a:p>
            <a:pPr marL="285750" indent="-285750">
              <a:buFont typeface="Arial" panose="020B0604020202020204" pitchFamily="34" charset="0"/>
              <a:buChar char="•"/>
            </a:pPr>
            <a:r>
              <a:rPr lang="en-US" dirty="0"/>
              <a:t>Be kind to </a:t>
            </a:r>
            <a:r>
              <a:rPr lang="en-US" dirty="0">
                <a:solidFill>
                  <a:schemeClr val="accent4"/>
                </a:solidFill>
              </a:rPr>
              <a:t>one another </a:t>
            </a:r>
            <a:r>
              <a:rPr lang="en-US" dirty="0"/>
              <a:t>… forgiving </a:t>
            </a:r>
            <a:r>
              <a:rPr lang="en-US" dirty="0">
                <a:solidFill>
                  <a:schemeClr val="accent4"/>
                </a:solidFill>
              </a:rPr>
              <a:t>each other </a:t>
            </a:r>
            <a:r>
              <a:rPr lang="en-US" sz="1400" i="1" dirty="0"/>
              <a:t>(Eph 4:32)</a:t>
            </a:r>
            <a:endParaRPr lang="en-US" dirty="0"/>
          </a:p>
          <a:p>
            <a:pPr marL="285750" indent="-285750">
              <a:buFont typeface="Arial" panose="020B0604020202020204" pitchFamily="34" charset="0"/>
              <a:buChar char="•"/>
            </a:pPr>
            <a:r>
              <a:rPr lang="en-US" dirty="0"/>
              <a:t>Comfort </a:t>
            </a:r>
            <a:r>
              <a:rPr lang="en-US" dirty="0">
                <a:solidFill>
                  <a:schemeClr val="accent4"/>
                </a:solidFill>
              </a:rPr>
              <a:t>one another </a:t>
            </a:r>
            <a:r>
              <a:rPr lang="en-US" sz="1600" dirty="0"/>
              <a:t>(1 </a:t>
            </a:r>
            <a:r>
              <a:rPr lang="en-US" sz="1600" dirty="0" err="1"/>
              <a:t>Thes</a:t>
            </a:r>
            <a:r>
              <a:rPr lang="en-US" sz="1600" dirty="0"/>
              <a:t> 4:18)</a:t>
            </a:r>
          </a:p>
          <a:p>
            <a:pPr marL="285750" indent="-285750">
              <a:buFont typeface="Arial" panose="020B0604020202020204" pitchFamily="34" charset="0"/>
              <a:buChar char="•"/>
            </a:pPr>
            <a:r>
              <a:rPr lang="en-US" dirty="0"/>
              <a:t>Encourage </a:t>
            </a:r>
            <a:r>
              <a:rPr lang="en-US" dirty="0">
                <a:solidFill>
                  <a:schemeClr val="accent4"/>
                </a:solidFill>
              </a:rPr>
              <a:t>one another </a:t>
            </a:r>
            <a:r>
              <a:rPr lang="en-US" dirty="0"/>
              <a:t>and build up </a:t>
            </a:r>
            <a:r>
              <a:rPr lang="en-US" dirty="0">
                <a:solidFill>
                  <a:schemeClr val="accent4"/>
                </a:solidFill>
              </a:rPr>
              <a:t>one another </a:t>
            </a:r>
            <a:r>
              <a:rPr lang="en-US" sz="1400" dirty="0"/>
              <a:t>(1 </a:t>
            </a:r>
            <a:r>
              <a:rPr lang="en-US" sz="1400" dirty="0" err="1"/>
              <a:t>Thes</a:t>
            </a:r>
            <a:r>
              <a:rPr lang="en-US" sz="1400" dirty="0"/>
              <a:t> 5:11)</a:t>
            </a:r>
            <a:endParaRPr lang="en-US" sz="1600" dirty="0"/>
          </a:p>
          <a:p>
            <a:pPr marL="285750" indent="-285750">
              <a:buFont typeface="Arial" panose="020B0604020202020204" pitchFamily="34" charset="0"/>
              <a:buChar char="•"/>
            </a:pPr>
            <a:r>
              <a:rPr lang="en-US" dirty="0"/>
              <a:t>Stimulate </a:t>
            </a:r>
            <a:r>
              <a:rPr lang="en-US" dirty="0">
                <a:solidFill>
                  <a:schemeClr val="accent4"/>
                </a:solidFill>
              </a:rPr>
              <a:t>one another </a:t>
            </a:r>
            <a:r>
              <a:rPr lang="en-US" dirty="0"/>
              <a:t>to love and good deeds </a:t>
            </a:r>
            <a:r>
              <a:rPr lang="en-US" sz="1400" dirty="0"/>
              <a:t>(Heb 10:24)</a:t>
            </a:r>
          </a:p>
          <a:p>
            <a:pPr marL="285750" indent="-285750">
              <a:buFont typeface="Arial" panose="020B0604020202020204" pitchFamily="34" charset="0"/>
              <a:buChar char="•"/>
            </a:pPr>
            <a:r>
              <a:rPr lang="en-US" dirty="0"/>
              <a:t>Confess your sins to </a:t>
            </a:r>
            <a:r>
              <a:rPr lang="en-US" dirty="0">
                <a:solidFill>
                  <a:schemeClr val="accent4"/>
                </a:solidFill>
              </a:rPr>
              <a:t>one another </a:t>
            </a:r>
            <a:r>
              <a:rPr lang="en-US" dirty="0"/>
              <a:t>and pray for </a:t>
            </a:r>
            <a:r>
              <a:rPr lang="en-US" dirty="0">
                <a:solidFill>
                  <a:schemeClr val="accent4"/>
                </a:solidFill>
              </a:rPr>
              <a:t>one another </a:t>
            </a:r>
            <a:r>
              <a:rPr lang="en-US" sz="1400" dirty="0"/>
              <a:t>(Jam 5:16)</a:t>
            </a:r>
          </a:p>
          <a:p>
            <a:pPr marL="285750" indent="-285750">
              <a:buFont typeface="Arial" panose="020B0604020202020204" pitchFamily="34" charset="0"/>
              <a:buChar char="•"/>
            </a:pPr>
            <a:r>
              <a:rPr lang="en-US" dirty="0"/>
              <a:t>Be hospitable to </a:t>
            </a:r>
            <a:r>
              <a:rPr lang="en-US" dirty="0">
                <a:solidFill>
                  <a:schemeClr val="accent4"/>
                </a:solidFill>
              </a:rPr>
              <a:t>one another </a:t>
            </a:r>
            <a:r>
              <a:rPr lang="en-US" sz="1400" dirty="0"/>
              <a:t>(1 Pet 4:9)</a:t>
            </a:r>
          </a:p>
          <a:p>
            <a:pPr marL="285750" indent="-285750">
              <a:buFont typeface="Arial" panose="020B0604020202020204" pitchFamily="34" charset="0"/>
              <a:buChar char="•"/>
            </a:pPr>
            <a:r>
              <a:rPr lang="en-US" dirty="0"/>
              <a:t>Love </a:t>
            </a:r>
            <a:r>
              <a:rPr lang="en-US" dirty="0">
                <a:solidFill>
                  <a:schemeClr val="accent4"/>
                </a:solidFill>
              </a:rPr>
              <a:t>one another </a:t>
            </a:r>
            <a:r>
              <a:rPr lang="en-US" sz="1400" dirty="0"/>
              <a:t>(Jn 15:12, 17; 1 Jn 3:11, 23; 4:7; 4:11,12)</a:t>
            </a:r>
            <a:endParaRPr lang="en-US" dirty="0"/>
          </a:p>
        </p:txBody>
      </p:sp>
    </p:spTree>
    <p:extLst>
      <p:ext uri="{BB962C8B-B14F-4D97-AF65-F5344CB8AC3E}">
        <p14:creationId xmlns:p14="http://schemas.microsoft.com/office/powerpoint/2010/main" val="3822732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4. Take courage because you have supernatural </a:t>
            </a:r>
            <a:r>
              <a:rPr kumimoji="0" lang="en-US" sz="2800" b="0" i="0" u="sng" strike="noStrike" kern="1200" cap="none" spc="0" normalizeH="0" baseline="0" noProof="0" dirty="0">
                <a:ln>
                  <a:noFill/>
                </a:ln>
                <a:solidFill>
                  <a:srgbClr val="FFC000">
                    <a:lumMod val="60000"/>
                    <a:lumOff val="40000"/>
                  </a:srgbClr>
                </a:solidFill>
                <a:effectLst/>
                <a:uLnTx/>
                <a:uFillTx/>
                <a:latin typeface="Bookman Old Style" panose="02050604050505020204" pitchFamily="18" charset="0"/>
                <a:ea typeface="+mn-ea"/>
                <a:cs typeface="+mn-cs"/>
              </a:rPr>
              <a:t>family</a:t>
            </a: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 support</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2308324"/>
          </a:xfrm>
          <a:prstGeom prst="rect">
            <a:avLst/>
          </a:prstGeom>
          <a:noFill/>
        </p:spPr>
        <p:txBody>
          <a:bodyPr wrap="square" rtlCol="0">
            <a:spAutoFit/>
          </a:bodyPr>
          <a:lstStyle/>
          <a:p>
            <a:pPr marL="457200" marR="0" lvl="0" indent="-457200" algn="ctr" defTabSz="914400" rtl="0" eaLnBrk="1" fontAlgn="auto" latinLnBrk="0" hangingPunct="1">
              <a:lnSpc>
                <a:spcPct val="100000"/>
              </a:lnSpc>
              <a:spcBef>
                <a:spcPts val="0"/>
              </a:spcBef>
              <a:spcAft>
                <a:spcPts val="0"/>
              </a:spcAft>
              <a:buClrTx/>
              <a:buSzTx/>
              <a:buFontTx/>
              <a:buAutoNum type="alphaL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The first thing Peter and John did was to seek out their </a:t>
            </a:r>
            <a:r>
              <a:rPr kumimoji="0" lang="en-US" sz="2400" b="0" i="0" u="sng"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own</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p>
          <a:p>
            <a:pPr marL="457200" marR="0" lvl="0" indent="-457200" algn="ctr" defTabSz="914400" rtl="0" eaLnBrk="1" fontAlgn="auto" latinLnBrk="0" hangingPunct="1">
              <a:lnSpc>
                <a:spcPct val="100000"/>
              </a:lnSpc>
              <a:spcBef>
                <a:spcPts val="0"/>
              </a:spcBef>
              <a:spcAft>
                <a:spcPts val="0"/>
              </a:spcAft>
              <a:buClrTx/>
              <a:buSzTx/>
              <a:buFontTx/>
              <a:buAutoNum type="alphaL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The second thing they did was to </a:t>
            </a:r>
            <a:r>
              <a:rPr kumimoji="0" lang="en-US" sz="2400" b="0" i="0" u="sng"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report</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the threatening words of the Sanhedrin.</a:t>
            </a:r>
          </a:p>
          <a:p>
            <a:pPr marL="457200" marR="0" lvl="0" indent="-457200" algn="ctr" defTabSz="914400" rtl="0" eaLnBrk="1" fontAlgn="auto" latinLnBrk="0" hangingPunct="1">
              <a:lnSpc>
                <a:spcPct val="100000"/>
              </a:lnSpc>
              <a:spcBef>
                <a:spcPts val="0"/>
              </a:spcBef>
              <a:spcAft>
                <a:spcPts val="0"/>
              </a:spcAft>
              <a:buClrTx/>
              <a:buSzTx/>
              <a:buFontTx/>
              <a:buAutoNum type="alphaL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Scripture is filled with commands regarding the ‘</a:t>
            </a:r>
            <a:r>
              <a:rPr kumimoji="0" lang="en-US" sz="2400" b="0" i="0" u="sng"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one</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r>
              <a:rPr kumimoji="0" lang="en-US" sz="2400" b="0" i="0" u="sng" strike="noStrike" kern="1200" cap="none" spc="0" normalizeH="0" baseline="0" noProof="0" dirty="0" err="1">
                <a:ln>
                  <a:noFill/>
                </a:ln>
                <a:solidFill>
                  <a:srgbClr val="FFC000"/>
                </a:solidFill>
                <a:effectLst/>
                <a:uLnTx/>
                <a:uFillTx/>
                <a:latin typeface="Times New Roman" panose="02020603050405020304" pitchFamily="18" charset="0"/>
                <a:ea typeface="+mn-ea"/>
                <a:cs typeface="Times New Roman" panose="02020603050405020304" pitchFamily="18" charset="0"/>
              </a:rPr>
              <a:t>anothers</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t>
            </a:r>
          </a:p>
          <a:p>
            <a:pPr marL="457200" marR="0" lvl="0" indent="-457200" algn="ctr" defTabSz="914400" rtl="0" eaLnBrk="1" fontAlgn="auto" latinLnBrk="0" hangingPunct="1">
              <a:lnSpc>
                <a:spcPct val="100000"/>
              </a:lnSpc>
              <a:spcBef>
                <a:spcPts val="0"/>
              </a:spcBef>
              <a:spcAft>
                <a:spcPts val="0"/>
              </a:spcAft>
              <a:buClrTx/>
              <a:buSzTx/>
              <a:buFontTx/>
              <a:buAutoNum type="alphaLcPeriod"/>
              <a:tabLst/>
              <a:defRPr/>
            </a:pPr>
            <a:r>
              <a:rPr lang="en-US" sz="2400" dirty="0">
                <a:solidFill>
                  <a:prstClr val="white"/>
                </a:solidFill>
                <a:latin typeface="Times New Roman" panose="02020603050405020304" pitchFamily="18" charset="0"/>
                <a:cs typeface="Times New Roman" panose="02020603050405020304" pitchFamily="18" charset="0"/>
              </a:rPr>
              <a:t>These commands do not come natural to us, but are </a:t>
            </a:r>
            <a:r>
              <a:rPr lang="en-US" sz="2400" u="sng" dirty="0">
                <a:solidFill>
                  <a:schemeClr val="accent4"/>
                </a:solidFill>
                <a:latin typeface="Times New Roman" panose="02020603050405020304" pitchFamily="18" charset="0"/>
                <a:cs typeface="Times New Roman" panose="02020603050405020304" pitchFamily="18" charset="0"/>
              </a:rPr>
              <a:t>supernaturally</a:t>
            </a:r>
            <a:r>
              <a:rPr lang="en-US" sz="2400" dirty="0">
                <a:solidFill>
                  <a:prstClr val="white"/>
                </a:solidFill>
                <a:latin typeface="Times New Roman" panose="02020603050405020304" pitchFamily="18" charset="0"/>
                <a:cs typeface="Times New Roman" panose="02020603050405020304" pitchFamily="18" charset="0"/>
              </a:rPr>
              <a:t> enabled by the Holy Spirit, who gifts each believer with exactly what they need for service and by Christ who gives what is needed for the building up of the body:</a:t>
            </a:r>
            <a:endPar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9675B7A4-CF71-5545-F34D-EDF88D8C50D6}"/>
              </a:ext>
            </a:extLst>
          </p:cNvPr>
          <p:cNvSpPr txBox="1"/>
          <p:nvPr/>
        </p:nvSpPr>
        <p:spPr>
          <a:xfrm>
            <a:off x="0" y="3538728"/>
            <a:ext cx="12193545" cy="2308324"/>
          </a:xfrm>
          <a:prstGeom prst="rect">
            <a:avLst/>
          </a:prstGeom>
          <a:noFill/>
        </p:spPr>
        <p:txBody>
          <a:bodyPr wrap="square" rtlCol="0">
            <a:spAutoFit/>
          </a:bodyPr>
          <a:lstStyle/>
          <a:p>
            <a:pPr algn="ctr" rtl="0"/>
            <a:r>
              <a:rPr lang="en-US" dirty="0"/>
              <a:t>“Having gifts that differ according to the grace given to us, let us use them” </a:t>
            </a:r>
            <a:r>
              <a:rPr lang="en-US" sz="1400" i="1" dirty="0"/>
              <a:t>(Rom 12:6, ESV)</a:t>
            </a:r>
          </a:p>
          <a:p>
            <a:pPr algn="ctr"/>
            <a:endParaRPr lang="en-US" dirty="0"/>
          </a:p>
          <a:p>
            <a:pPr algn="ctr"/>
            <a:r>
              <a:rPr lang="en-US" dirty="0"/>
              <a:t>“To each is given the manifestation of the Spirit for the common good” </a:t>
            </a:r>
            <a:r>
              <a:rPr lang="en-US" sz="1400" i="1" dirty="0"/>
              <a:t>(1 Cor 12:7, ESV)</a:t>
            </a:r>
          </a:p>
          <a:p>
            <a:pPr algn="ctr"/>
            <a:endParaRPr lang="en-US" dirty="0"/>
          </a:p>
          <a:p>
            <a:pPr algn="ctr"/>
            <a:r>
              <a:rPr lang="en-US" dirty="0"/>
              <a:t>“And he gave the apostles, the prophets, the evangelists, the shepherds and teachers, to equip the saints for the work of ministry, for building up the body of Christ,” </a:t>
            </a:r>
            <a:r>
              <a:rPr lang="en-US" sz="1400" i="1" dirty="0"/>
              <a:t>(Eph 4:11-12, ESV)</a:t>
            </a:r>
          </a:p>
          <a:p>
            <a:pPr algn="ctr"/>
            <a:endParaRPr lang="en-US" dirty="0"/>
          </a:p>
          <a:p>
            <a:pPr algn="ctr"/>
            <a:r>
              <a:rPr lang="en-US" dirty="0"/>
              <a:t>“As each has received a gift, use it to serve one another, as good stewards of God’s varied grace” (1 Pet 4:10)</a:t>
            </a:r>
          </a:p>
        </p:txBody>
      </p:sp>
    </p:spTree>
    <p:extLst>
      <p:ext uri="{BB962C8B-B14F-4D97-AF65-F5344CB8AC3E}">
        <p14:creationId xmlns:p14="http://schemas.microsoft.com/office/powerpoint/2010/main" val="2619503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srgbClr val="FFC000">
                    <a:lumMod val="60000"/>
                    <a:lumOff val="40000"/>
                  </a:srgbClr>
                </a:solidFill>
                <a:effectLst/>
                <a:uLnTx/>
                <a:uFillTx/>
                <a:latin typeface="Bookman Old Style" panose="02050604050505020204" pitchFamily="18" charset="0"/>
                <a:ea typeface="+mn-ea"/>
                <a:cs typeface="+mn-cs"/>
              </a:rPr>
              <a:t>Take Courage because:</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1938992"/>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Boldness does not come from you but from Christ in you </a:t>
            </a:r>
            <a:r>
              <a:rPr kumimoji="0" lang="en-US"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4:13)</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Your accusers only have empty threats in light of Jesus’s truth. </a:t>
            </a:r>
            <a:r>
              <a:rPr kumimoji="0" lang="en-US"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4:14-18)</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 serve God who is for you and not man who is against you. </a:t>
            </a:r>
            <a:r>
              <a:rPr kumimoji="0" lang="en-US"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4:19-22)</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 have supernatural </a:t>
            </a:r>
            <a:r>
              <a:rPr kumimoji="0" lang="en-US" sz="2400" b="0" i="0" u="sng"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family</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support. </a:t>
            </a:r>
            <a:r>
              <a:rPr kumimoji="0" lang="en-US" b="0" i="1"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(Acts 4:23)</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lang="en-US" sz="2400" noProof="0" dirty="0">
                <a:solidFill>
                  <a:prstClr val="white"/>
                </a:solidFill>
                <a:latin typeface="Times New Roman" panose="02020603050405020304" pitchFamily="18" charset="0"/>
                <a:cs typeface="Times New Roman" panose="02020603050405020304" pitchFamily="18" charset="0"/>
              </a:rPr>
              <a:t>You can take it all to </a:t>
            </a:r>
            <a:r>
              <a:rPr lang="en-US" sz="2400" u="sng" noProof="0" dirty="0">
                <a:solidFill>
                  <a:schemeClr val="accent4"/>
                </a:solidFill>
                <a:latin typeface="Times New Roman" panose="02020603050405020304" pitchFamily="18" charset="0"/>
                <a:cs typeface="Times New Roman" panose="02020603050405020304" pitchFamily="18" charset="0"/>
              </a:rPr>
              <a:t>God</a:t>
            </a:r>
            <a:r>
              <a:rPr lang="en-US" sz="2400" noProof="0" dirty="0">
                <a:solidFill>
                  <a:prstClr val="white"/>
                </a:solidFill>
                <a:latin typeface="Times New Roman" panose="02020603050405020304" pitchFamily="18" charset="0"/>
                <a:cs typeface="Times New Roman" panose="02020603050405020304" pitchFamily="18" charset="0"/>
              </a:rPr>
              <a:t> in </a:t>
            </a:r>
            <a:r>
              <a:rPr lang="en-US" sz="2400" u="sng" noProof="0" dirty="0">
                <a:solidFill>
                  <a:schemeClr val="accent4"/>
                </a:solidFill>
                <a:latin typeface="Times New Roman" panose="02020603050405020304" pitchFamily="18" charset="0"/>
                <a:cs typeface="Times New Roman" panose="02020603050405020304" pitchFamily="18" charset="0"/>
              </a:rPr>
              <a:t>prayer</a:t>
            </a:r>
            <a:r>
              <a:rPr lang="en-US" sz="2400" noProof="0" dirty="0">
                <a:solidFill>
                  <a:prstClr val="white"/>
                </a:solidFill>
                <a:latin typeface="Times New Roman" panose="02020603050405020304" pitchFamily="18" charset="0"/>
                <a:cs typeface="Times New Roman" panose="02020603050405020304" pitchFamily="18" charset="0"/>
              </a:rPr>
              <a:t>. </a:t>
            </a:r>
            <a:r>
              <a:rPr lang="en-US" i="1" noProof="0" dirty="0">
                <a:solidFill>
                  <a:prstClr val="white"/>
                </a:solidFill>
                <a:latin typeface="Times New Roman" panose="02020603050405020304" pitchFamily="18" charset="0"/>
                <a:cs typeface="Times New Roman" panose="02020603050405020304" pitchFamily="18" charset="0"/>
              </a:rPr>
              <a:t>(Acts 4:24-30)</a:t>
            </a:r>
            <a:endParaRPr kumimoji="0" lang="en-US" sz="2400" b="0" i="1" u="none" strike="noStrike" kern="1200" cap="none" spc="0" normalizeH="0" baseline="0" noProof="0" dirty="0">
              <a:ln>
                <a:noFill/>
              </a:ln>
              <a:solidFill>
                <a:prstClr val="white"/>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1126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4. Take courage because you can take it all to </a:t>
            </a:r>
            <a:r>
              <a:rPr kumimoji="0" lang="en-US" sz="2800" b="0" i="0" u="sng" strike="noStrike" kern="1200" cap="none" spc="0" normalizeH="0" baseline="0" noProof="0" dirty="0">
                <a:ln>
                  <a:noFill/>
                </a:ln>
                <a:solidFill>
                  <a:schemeClr val="accent4"/>
                </a:solidFill>
                <a:effectLst/>
                <a:uLnTx/>
                <a:uFillTx/>
                <a:latin typeface="Bookman Old Style" panose="02050604050505020204" pitchFamily="18" charset="0"/>
                <a:ea typeface="+mn-ea"/>
                <a:cs typeface="+mn-cs"/>
              </a:rPr>
              <a:t>God</a:t>
            </a: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 in </a:t>
            </a:r>
            <a:r>
              <a:rPr kumimoji="0" lang="en-US" sz="2800" b="0" i="0" u="sng" strike="noStrike" kern="1200" cap="none" spc="0" normalizeH="0" baseline="0" noProof="0" dirty="0">
                <a:ln>
                  <a:noFill/>
                </a:ln>
                <a:solidFill>
                  <a:schemeClr val="accent4"/>
                </a:solidFill>
                <a:effectLst/>
                <a:uLnTx/>
                <a:uFillTx/>
                <a:latin typeface="Bookman Old Style" panose="02050604050505020204" pitchFamily="18" charset="0"/>
                <a:ea typeface="+mn-ea"/>
                <a:cs typeface="+mn-cs"/>
              </a:rPr>
              <a:t>prayer</a:t>
            </a: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a:t>
            </a:r>
          </a:p>
        </p:txBody>
      </p:sp>
      <p:sp>
        <p:nvSpPr>
          <p:cNvPr id="6" name="TextBox 5">
            <a:extLst>
              <a:ext uri="{FF2B5EF4-FFF2-40B4-BE49-F238E27FC236}">
                <a16:creationId xmlns:a16="http://schemas.microsoft.com/office/drawing/2014/main" id="{9461EFF6-977D-A535-439E-C427BE7371B1}"/>
              </a:ext>
            </a:extLst>
          </p:cNvPr>
          <p:cNvSpPr txBox="1"/>
          <p:nvPr/>
        </p:nvSpPr>
        <p:spPr>
          <a:xfrm>
            <a:off x="0" y="1088136"/>
            <a:ext cx="12191234" cy="646331"/>
          </a:xfrm>
          <a:prstGeom prst="rect">
            <a:avLst/>
          </a:prstGeom>
          <a:noFill/>
        </p:spPr>
        <p:txBody>
          <a:bodyPr wrap="square" rtlCol="0">
            <a:spAutoFit/>
          </a:bodyPr>
          <a:lstStyle/>
          <a:p>
            <a:pPr marL="342900" indent="-342900" algn="ctr">
              <a:buAutoNum type="alphaLcPeriod"/>
            </a:pPr>
            <a:r>
              <a:rPr lang="en-US" dirty="0"/>
              <a:t>The prayer is </a:t>
            </a:r>
            <a:r>
              <a:rPr lang="en-US" u="sng" dirty="0">
                <a:solidFill>
                  <a:schemeClr val="accent4"/>
                </a:solidFill>
              </a:rPr>
              <a:t>corporate</a:t>
            </a:r>
            <a:r>
              <a:rPr lang="en-US" dirty="0"/>
              <a:t> prayer. The lifted up their voices. </a:t>
            </a:r>
            <a:r>
              <a:rPr lang="en-US" sz="1400" i="1" dirty="0"/>
              <a:t>(v.24)</a:t>
            </a:r>
          </a:p>
          <a:p>
            <a:pPr marL="342900" indent="-342900" algn="ctr">
              <a:buAutoNum type="alphaLcPeriod"/>
            </a:pPr>
            <a:r>
              <a:rPr lang="en-US" dirty="0"/>
              <a:t>The prayer is an </a:t>
            </a:r>
            <a:r>
              <a:rPr lang="en-US" u="sng" dirty="0">
                <a:solidFill>
                  <a:schemeClr val="accent4"/>
                </a:solidFill>
              </a:rPr>
              <a:t>upward</a:t>
            </a:r>
            <a:r>
              <a:rPr lang="en-US" dirty="0"/>
              <a:t> reverent response of </a:t>
            </a:r>
            <a:r>
              <a:rPr lang="en-US" u="sng" dirty="0">
                <a:solidFill>
                  <a:schemeClr val="accent4"/>
                </a:solidFill>
              </a:rPr>
              <a:t>worship</a:t>
            </a:r>
            <a:r>
              <a:rPr lang="en-US" dirty="0"/>
              <a:t> to God. </a:t>
            </a:r>
            <a:r>
              <a:rPr lang="en-US" sz="1400" i="1" dirty="0"/>
              <a:t>(v.24)</a:t>
            </a:r>
            <a:endParaRPr lang="en-US" i="1" dirty="0"/>
          </a:p>
        </p:txBody>
      </p:sp>
      <p:sp>
        <p:nvSpPr>
          <p:cNvPr id="7" name="TextBox 6">
            <a:extLst>
              <a:ext uri="{FF2B5EF4-FFF2-40B4-BE49-F238E27FC236}">
                <a16:creationId xmlns:a16="http://schemas.microsoft.com/office/drawing/2014/main" id="{BE980F4C-02A9-1F47-9B31-AADFFDC1783B}"/>
              </a:ext>
            </a:extLst>
          </p:cNvPr>
          <p:cNvSpPr txBox="1"/>
          <p:nvPr/>
        </p:nvSpPr>
        <p:spPr>
          <a:xfrm>
            <a:off x="-4622" y="2706624"/>
            <a:ext cx="12195856" cy="923330"/>
          </a:xfrm>
          <a:prstGeom prst="rect">
            <a:avLst/>
          </a:prstGeom>
          <a:noFill/>
        </p:spPr>
        <p:txBody>
          <a:bodyPr wrap="square" rtlCol="0">
            <a:spAutoFit/>
          </a:bodyPr>
          <a:lstStyle/>
          <a:p>
            <a:pPr algn="ctr"/>
            <a:r>
              <a:rPr lang="en-US" dirty="0"/>
              <a:t>“Sovereign God” = </a:t>
            </a:r>
            <a:r>
              <a:rPr lang="en-US" i="1" dirty="0" err="1"/>
              <a:t>despotes</a:t>
            </a:r>
            <a:r>
              <a:rPr lang="en-US" dirty="0"/>
              <a:t>. English word = “despot.”</a:t>
            </a:r>
          </a:p>
          <a:p>
            <a:pPr algn="ctr"/>
            <a:endParaRPr lang="en-US" dirty="0"/>
          </a:p>
          <a:p>
            <a:pPr algn="ctr"/>
            <a:r>
              <a:rPr lang="en-US" dirty="0"/>
              <a:t>Meaning changed, original Greek ‘</a:t>
            </a:r>
            <a:r>
              <a:rPr lang="en-US" i="1" dirty="0" err="1"/>
              <a:t>despotes</a:t>
            </a:r>
            <a:r>
              <a:rPr lang="en-US" dirty="0"/>
              <a:t>’ did not have any connotations of “evil” rule.</a:t>
            </a:r>
          </a:p>
        </p:txBody>
      </p:sp>
    </p:spTree>
    <p:extLst>
      <p:ext uri="{BB962C8B-B14F-4D97-AF65-F5344CB8AC3E}">
        <p14:creationId xmlns:p14="http://schemas.microsoft.com/office/powerpoint/2010/main" val="832950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additive="base">
                                        <p:cTn id="13"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4. Take courage because you can take it all to </a:t>
            </a:r>
            <a:r>
              <a:rPr kumimoji="0" lang="en-US" sz="2800" b="0" i="0" u="sng" strike="noStrike" kern="1200" cap="none" spc="0" normalizeH="0" baseline="0" noProof="0" dirty="0">
                <a:ln>
                  <a:noFill/>
                </a:ln>
                <a:solidFill>
                  <a:srgbClr val="FFC000"/>
                </a:solidFill>
                <a:effectLst/>
                <a:uLnTx/>
                <a:uFillTx/>
                <a:latin typeface="Bookman Old Style" panose="02050604050505020204" pitchFamily="18" charset="0"/>
                <a:ea typeface="+mn-ea"/>
                <a:cs typeface="+mn-cs"/>
              </a:rPr>
              <a:t>God</a:t>
            </a: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 in </a:t>
            </a:r>
            <a:r>
              <a:rPr kumimoji="0" lang="en-US" sz="2800" b="0" i="0" u="sng" strike="noStrike" kern="1200" cap="none" spc="0" normalizeH="0" baseline="0" noProof="0" dirty="0">
                <a:ln>
                  <a:noFill/>
                </a:ln>
                <a:solidFill>
                  <a:srgbClr val="FFC000"/>
                </a:solidFill>
                <a:effectLst/>
                <a:uLnTx/>
                <a:uFillTx/>
                <a:latin typeface="Bookman Old Style" panose="02050604050505020204" pitchFamily="18" charset="0"/>
                <a:ea typeface="+mn-ea"/>
                <a:cs typeface="+mn-cs"/>
              </a:rPr>
              <a:t>prayer</a:t>
            </a: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a:t>
            </a:r>
          </a:p>
        </p:txBody>
      </p:sp>
      <p:sp>
        <p:nvSpPr>
          <p:cNvPr id="6" name="TextBox 5">
            <a:extLst>
              <a:ext uri="{FF2B5EF4-FFF2-40B4-BE49-F238E27FC236}">
                <a16:creationId xmlns:a16="http://schemas.microsoft.com/office/drawing/2014/main" id="{9461EFF6-977D-A535-439E-C427BE7371B1}"/>
              </a:ext>
            </a:extLst>
          </p:cNvPr>
          <p:cNvSpPr txBox="1"/>
          <p:nvPr/>
        </p:nvSpPr>
        <p:spPr>
          <a:xfrm>
            <a:off x="0" y="1088136"/>
            <a:ext cx="12191234" cy="1477328"/>
          </a:xfrm>
          <a:prstGeom prst="rect">
            <a:avLst/>
          </a:prstGeom>
          <a:noFill/>
        </p:spPr>
        <p:txBody>
          <a:bodyPr wrap="square" rtlCol="0">
            <a:spAutoFit/>
          </a:bodyPr>
          <a:lstStyle/>
          <a:p>
            <a:pPr marL="342900" marR="0" lvl="0" indent="-342900" algn="ctr" defTabSz="914400" rtl="0" eaLnBrk="1" fontAlgn="auto" latinLnBrk="0" hangingPunct="1">
              <a:lnSpc>
                <a:spcPct val="100000"/>
              </a:lnSpc>
              <a:spcBef>
                <a:spcPts val="0"/>
              </a:spcBef>
              <a:spcAft>
                <a:spcPts val="0"/>
              </a:spcAft>
              <a:buClrTx/>
              <a:buSzTx/>
              <a:buFontTx/>
              <a:buAutoNum type="alphaL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prayer is </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corporate</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prayer. The lifted up their voices. </a:t>
            </a:r>
            <a:r>
              <a:rPr kumimoji="0" lang="en-US" sz="1400" b="0" i="1" u="none" strike="noStrike" kern="1200" cap="none" spc="0" normalizeH="0" baseline="0" noProof="0" dirty="0">
                <a:ln>
                  <a:noFill/>
                </a:ln>
                <a:solidFill>
                  <a:prstClr val="black"/>
                </a:solidFill>
                <a:effectLst/>
                <a:uLnTx/>
                <a:uFillTx/>
                <a:latin typeface="Calibri" panose="020F0502020204030204"/>
                <a:ea typeface="+mn-ea"/>
                <a:cs typeface="+mn-cs"/>
              </a:rPr>
              <a:t>(v.24)</a:t>
            </a:r>
          </a:p>
          <a:p>
            <a:pPr marL="342900" marR="0" lvl="0" indent="-342900" algn="ctr" defTabSz="914400" rtl="0" eaLnBrk="1" fontAlgn="auto" latinLnBrk="0" hangingPunct="1">
              <a:lnSpc>
                <a:spcPct val="100000"/>
              </a:lnSpc>
              <a:spcBef>
                <a:spcPts val="0"/>
              </a:spcBef>
              <a:spcAft>
                <a:spcPts val="0"/>
              </a:spcAft>
              <a:buClrTx/>
              <a:buSzTx/>
              <a:buFontTx/>
              <a:buAutoNum type="alphaL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prayer begins with an </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upward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reverent response of </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worship</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to God. </a:t>
            </a:r>
            <a:r>
              <a:rPr kumimoji="0" lang="en-US" sz="1400" b="0" i="1" u="none" strike="noStrike" kern="1200" cap="none" spc="0" normalizeH="0" baseline="0" noProof="0" dirty="0">
                <a:ln>
                  <a:noFill/>
                </a:ln>
                <a:solidFill>
                  <a:prstClr val="black"/>
                </a:solidFill>
                <a:effectLst/>
                <a:uLnTx/>
                <a:uFillTx/>
                <a:latin typeface="Calibri" panose="020F0502020204030204"/>
                <a:ea typeface="+mn-ea"/>
                <a:cs typeface="+mn-cs"/>
              </a:rPr>
              <a:t>(v.24)</a:t>
            </a:r>
          </a:p>
          <a:p>
            <a:pPr marL="342900" marR="0" lvl="0" indent="-342900" algn="ctr" defTabSz="914400" rtl="0" eaLnBrk="1" fontAlgn="auto" latinLnBrk="0" hangingPunct="1">
              <a:lnSpc>
                <a:spcPct val="100000"/>
              </a:lnSpc>
              <a:spcBef>
                <a:spcPts val="0"/>
              </a:spcBef>
              <a:spcAft>
                <a:spcPts val="0"/>
              </a:spcAft>
              <a:buClrTx/>
              <a:buSzTx/>
              <a:buFontTx/>
              <a:buAutoNum type="alphaLcPeriod"/>
              <a:tabLst/>
              <a:defRPr/>
            </a:pPr>
            <a:r>
              <a:rPr lang="en-US" dirty="0">
                <a:solidFill>
                  <a:prstClr val="black"/>
                </a:solidFill>
                <a:latin typeface="Calibri" panose="020F0502020204030204"/>
              </a:rPr>
              <a:t>The prayer continues with a </a:t>
            </a:r>
            <a:r>
              <a:rPr lang="en-US" u="sng" dirty="0">
                <a:solidFill>
                  <a:schemeClr val="accent4"/>
                </a:solidFill>
                <a:latin typeface="Calibri" panose="020F0502020204030204"/>
              </a:rPr>
              <a:t>downward</a:t>
            </a:r>
            <a:r>
              <a:rPr lang="en-US" dirty="0">
                <a:solidFill>
                  <a:prstClr val="black"/>
                </a:solidFill>
                <a:latin typeface="Calibri" panose="020F0502020204030204"/>
              </a:rPr>
              <a:t> </a:t>
            </a:r>
            <a:r>
              <a:rPr lang="en-US" u="sng" dirty="0">
                <a:solidFill>
                  <a:schemeClr val="accent4"/>
                </a:solidFill>
                <a:latin typeface="Calibri" panose="020F0502020204030204"/>
              </a:rPr>
              <a:t>Scripture-fed</a:t>
            </a:r>
            <a:r>
              <a:rPr lang="en-US" dirty="0">
                <a:solidFill>
                  <a:prstClr val="black"/>
                </a:solidFill>
                <a:latin typeface="Calibri" panose="020F0502020204030204"/>
              </a:rPr>
              <a:t> response to who God is </a:t>
            </a:r>
            <a:r>
              <a:rPr lang="en-US" sz="1400" i="1" dirty="0">
                <a:solidFill>
                  <a:prstClr val="black"/>
                </a:solidFill>
                <a:latin typeface="Calibri" panose="020F0502020204030204"/>
              </a:rPr>
              <a:t>(vv. 25-29a)</a:t>
            </a:r>
          </a:p>
          <a:p>
            <a:pPr marL="342900" marR="0" lvl="0" indent="-342900" algn="ctr" defTabSz="914400" rtl="0" eaLnBrk="1" fontAlgn="auto" latinLnBrk="0" hangingPunct="1">
              <a:lnSpc>
                <a:spcPct val="100000"/>
              </a:lnSpc>
              <a:spcBef>
                <a:spcPts val="0"/>
              </a:spcBef>
              <a:spcAft>
                <a:spcPts val="0"/>
              </a:spcAft>
              <a:buClrTx/>
              <a:buSzTx/>
              <a:buFontTx/>
              <a:buAutoNum type="alphaLcPeriod"/>
              <a:tabLst/>
              <a:defRPr/>
            </a:pPr>
            <a:r>
              <a:rPr lang="en-US" dirty="0">
                <a:solidFill>
                  <a:prstClr val="black"/>
                </a:solidFill>
                <a:latin typeface="Calibri" panose="020F0502020204030204"/>
              </a:rPr>
              <a:t>The prayer is a Scripture-</a:t>
            </a:r>
            <a:r>
              <a:rPr lang="en-US" u="sng" dirty="0">
                <a:solidFill>
                  <a:schemeClr val="accent4"/>
                </a:solidFill>
                <a:latin typeface="Calibri" panose="020F0502020204030204"/>
              </a:rPr>
              <a:t>fed</a:t>
            </a:r>
            <a:r>
              <a:rPr lang="en-US" dirty="0">
                <a:solidFill>
                  <a:prstClr val="black"/>
                </a:solidFill>
                <a:latin typeface="Calibri" panose="020F0502020204030204"/>
              </a:rPr>
              <a:t>, Spirit-</a:t>
            </a:r>
            <a:r>
              <a:rPr lang="en-US" u="sng" dirty="0">
                <a:solidFill>
                  <a:schemeClr val="accent4"/>
                </a:solidFill>
                <a:latin typeface="Calibri" panose="020F0502020204030204"/>
              </a:rPr>
              <a:t>led</a:t>
            </a:r>
            <a:r>
              <a:rPr lang="en-US" dirty="0">
                <a:solidFill>
                  <a:prstClr val="black"/>
                </a:solidFill>
                <a:latin typeface="Calibri" panose="020F0502020204030204"/>
              </a:rPr>
              <a:t> prayer. </a:t>
            </a:r>
            <a:r>
              <a:rPr lang="en-US" sz="1400" i="1" dirty="0">
                <a:solidFill>
                  <a:prstClr val="black"/>
                </a:solidFill>
                <a:latin typeface="Calibri" panose="020F0502020204030204"/>
              </a:rPr>
              <a:t>(vv. 24-30)</a:t>
            </a:r>
          </a:p>
          <a:p>
            <a:pPr marL="342900" marR="0" lvl="0" indent="-342900" algn="ctr" defTabSz="914400" rtl="0" eaLnBrk="1" fontAlgn="auto" latinLnBrk="0" hangingPunct="1">
              <a:lnSpc>
                <a:spcPct val="100000"/>
              </a:lnSpc>
              <a:spcBef>
                <a:spcPts val="0"/>
              </a:spcBef>
              <a:spcAft>
                <a:spcPts val="0"/>
              </a:spcAft>
              <a:buClrTx/>
              <a:buSzTx/>
              <a:buFontTx/>
              <a:buAutoNum type="alphaLcPeriod"/>
              <a:tabLst/>
              <a:defRPr/>
            </a:pPr>
            <a:r>
              <a:rPr kumimoji="0" lang="en-US" b="0" u="none" strike="noStrike" kern="1200" cap="none" spc="0" normalizeH="0" baseline="0" noProof="0" dirty="0">
                <a:ln>
                  <a:noFill/>
                </a:ln>
                <a:solidFill>
                  <a:prstClr val="black"/>
                </a:solidFill>
                <a:effectLst/>
                <a:uLnTx/>
                <a:uFillTx/>
                <a:latin typeface="Calibri" panose="020F0502020204030204"/>
              </a:rPr>
              <a:t>The prayer turns to an </a:t>
            </a:r>
            <a:r>
              <a:rPr kumimoji="0" lang="en-US" b="0" u="sng" strike="noStrike" kern="1200" cap="none" spc="0" normalizeH="0" baseline="0" noProof="0" dirty="0">
                <a:ln>
                  <a:noFill/>
                </a:ln>
                <a:solidFill>
                  <a:schemeClr val="accent4"/>
                </a:solidFill>
                <a:effectLst/>
                <a:uLnTx/>
                <a:uFillTx/>
                <a:latin typeface="Calibri" panose="020F0502020204030204"/>
              </a:rPr>
              <a:t>inward</a:t>
            </a:r>
            <a:r>
              <a:rPr kumimoji="0" lang="en-US" b="0" u="none" strike="noStrike" kern="1200" cap="none" spc="0" normalizeH="0" baseline="0" noProof="0" dirty="0">
                <a:ln>
                  <a:noFill/>
                </a:ln>
                <a:solidFill>
                  <a:prstClr val="black"/>
                </a:solidFill>
                <a:effectLst/>
                <a:uLnTx/>
                <a:uFillTx/>
                <a:latin typeface="Calibri" panose="020F0502020204030204"/>
              </a:rPr>
              <a:t> request</a:t>
            </a:r>
            <a:r>
              <a:rPr kumimoji="0" lang="en-US" b="0" u="none" strike="noStrike" kern="1200" cap="none" spc="0" normalizeH="0" noProof="0" dirty="0">
                <a:ln>
                  <a:noFill/>
                </a:ln>
                <a:solidFill>
                  <a:prstClr val="black"/>
                </a:solidFill>
                <a:effectLst/>
                <a:uLnTx/>
                <a:uFillTx/>
                <a:latin typeface="Calibri" panose="020F0502020204030204"/>
              </a:rPr>
              <a:t> for </a:t>
            </a:r>
            <a:r>
              <a:rPr kumimoji="0" lang="en-US" b="0" u="sng" strike="noStrike" kern="1200" cap="none" spc="0" normalizeH="0" noProof="0" dirty="0">
                <a:ln>
                  <a:noFill/>
                </a:ln>
                <a:solidFill>
                  <a:schemeClr val="accent4"/>
                </a:solidFill>
                <a:effectLst/>
                <a:uLnTx/>
                <a:uFillTx/>
                <a:latin typeface="Calibri" panose="020F0502020204030204"/>
              </a:rPr>
              <a:t>courage</a:t>
            </a:r>
            <a:r>
              <a:rPr kumimoji="0" lang="en-US" b="0" u="none" strike="noStrike" kern="1200" cap="none" spc="0" normalizeH="0" noProof="0" dirty="0">
                <a:ln>
                  <a:noFill/>
                </a:ln>
                <a:solidFill>
                  <a:prstClr val="black"/>
                </a:solidFill>
                <a:effectLst/>
                <a:uLnTx/>
                <a:uFillTx/>
                <a:latin typeface="Calibri" panose="020F0502020204030204"/>
              </a:rPr>
              <a:t> to speak </a:t>
            </a:r>
            <a:r>
              <a:rPr kumimoji="0" lang="en-US" sz="1400" b="0" i="1" u="none" strike="noStrike" kern="1200" cap="none" spc="0" normalizeH="0" noProof="0" dirty="0">
                <a:ln>
                  <a:noFill/>
                </a:ln>
                <a:solidFill>
                  <a:prstClr val="black"/>
                </a:solidFill>
                <a:effectLst/>
                <a:uLnTx/>
                <a:uFillTx/>
                <a:latin typeface="Calibri" panose="020F0502020204030204"/>
              </a:rPr>
              <a:t>(v. 30)</a:t>
            </a:r>
            <a:endParaRPr kumimoji="0" lang="en-US" sz="1800" b="0" i="1" u="none" strike="noStrike" kern="1200" cap="none" spc="0" normalizeH="0" baseline="0" noProof="0" dirty="0">
              <a:ln>
                <a:noFill/>
              </a:ln>
              <a:solidFill>
                <a:prstClr val="black"/>
              </a:solidFill>
              <a:effectLst/>
              <a:uLnTx/>
              <a:uFillTx/>
              <a:latin typeface="Calibri" panose="020F0502020204030204"/>
            </a:endParaRPr>
          </a:p>
        </p:txBody>
      </p:sp>
      <p:sp>
        <p:nvSpPr>
          <p:cNvPr id="3" name="TextBox 2">
            <a:extLst>
              <a:ext uri="{FF2B5EF4-FFF2-40B4-BE49-F238E27FC236}">
                <a16:creationId xmlns:a16="http://schemas.microsoft.com/office/drawing/2014/main" id="{8BCD0235-3B87-3B95-DC4D-2E62BB236A73}"/>
              </a:ext>
            </a:extLst>
          </p:cNvPr>
          <p:cNvSpPr txBox="1"/>
          <p:nvPr/>
        </p:nvSpPr>
        <p:spPr>
          <a:xfrm>
            <a:off x="766" y="3256312"/>
            <a:ext cx="12191234" cy="1477328"/>
          </a:xfrm>
          <a:prstGeom prst="rect">
            <a:avLst/>
          </a:prstGeom>
          <a:noFill/>
        </p:spPr>
        <p:txBody>
          <a:bodyPr wrap="square" rtlCol="0">
            <a:spAutoFit/>
          </a:bodyPr>
          <a:lstStyle/>
          <a:p>
            <a:pPr algn="ctr"/>
            <a:r>
              <a:rPr lang="en-US" i="1" u="sng" dirty="0" err="1">
                <a:solidFill>
                  <a:schemeClr val="accent4"/>
                </a:solidFill>
              </a:rPr>
              <a:t>Parasia</a:t>
            </a:r>
            <a:r>
              <a:rPr lang="en-US" u="sng" dirty="0"/>
              <a:t> = boldness, confidence, usually of speech</a:t>
            </a:r>
          </a:p>
          <a:p>
            <a:pPr algn="ctr"/>
            <a:endParaRPr lang="en-US" dirty="0"/>
          </a:p>
          <a:p>
            <a:pPr algn="ctr"/>
            <a:r>
              <a:rPr lang="en-US" dirty="0"/>
              <a:t>“Let us then with </a:t>
            </a:r>
            <a:r>
              <a:rPr lang="en-US" dirty="0">
                <a:solidFill>
                  <a:schemeClr val="accent4"/>
                </a:solidFill>
              </a:rPr>
              <a:t>confidence</a:t>
            </a:r>
            <a:r>
              <a:rPr lang="en-US" dirty="0"/>
              <a:t> (</a:t>
            </a:r>
            <a:r>
              <a:rPr lang="en-US" i="1" dirty="0" err="1">
                <a:solidFill>
                  <a:schemeClr val="accent4"/>
                </a:solidFill>
              </a:rPr>
              <a:t>parasia</a:t>
            </a:r>
            <a:r>
              <a:rPr lang="en-US" dirty="0"/>
              <a:t>) draw near to the throne of grace, that we may receive mercy and find grace to help in time of need.” </a:t>
            </a:r>
            <a:r>
              <a:rPr lang="en-US" sz="1400" i="1" dirty="0"/>
              <a:t>(Heb 4:16, ESV)</a:t>
            </a:r>
          </a:p>
          <a:p>
            <a:pPr algn="ctr"/>
            <a:endParaRPr lang="en-US" dirty="0"/>
          </a:p>
        </p:txBody>
      </p:sp>
    </p:spTree>
    <p:extLst>
      <p:ext uri="{BB962C8B-B14F-4D97-AF65-F5344CB8AC3E}">
        <p14:creationId xmlns:p14="http://schemas.microsoft.com/office/powerpoint/2010/main" val="454157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anim calcmode="lin" valueType="num">
                                      <p:cBhvr additive="base">
                                        <p:cTn id="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anim calcmode="lin" valueType="num">
                                      <p:cBhvr additive="base">
                                        <p:cTn id="1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4. Take courage because you can take it all to </a:t>
            </a:r>
            <a:r>
              <a:rPr kumimoji="0" lang="en-US" sz="2800" b="0" i="0" u="sng" strike="noStrike" kern="1200" cap="none" spc="0" normalizeH="0" baseline="0" noProof="0" dirty="0">
                <a:ln>
                  <a:noFill/>
                </a:ln>
                <a:solidFill>
                  <a:srgbClr val="FFC000"/>
                </a:solidFill>
                <a:effectLst/>
                <a:uLnTx/>
                <a:uFillTx/>
                <a:latin typeface="Bookman Old Style" panose="02050604050505020204" pitchFamily="18" charset="0"/>
                <a:ea typeface="+mn-ea"/>
                <a:cs typeface="+mn-cs"/>
              </a:rPr>
              <a:t>God</a:t>
            </a: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 in </a:t>
            </a:r>
            <a:r>
              <a:rPr kumimoji="0" lang="en-US" sz="2800" b="0" i="0" u="sng" strike="noStrike" kern="1200" cap="none" spc="0" normalizeH="0" baseline="0" noProof="0" dirty="0">
                <a:ln>
                  <a:noFill/>
                </a:ln>
                <a:solidFill>
                  <a:srgbClr val="FFC000"/>
                </a:solidFill>
                <a:effectLst/>
                <a:uLnTx/>
                <a:uFillTx/>
                <a:latin typeface="Bookman Old Style" panose="02050604050505020204" pitchFamily="18" charset="0"/>
                <a:ea typeface="+mn-ea"/>
                <a:cs typeface="+mn-cs"/>
              </a:rPr>
              <a:t>prayer</a:t>
            </a: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a:t>
            </a:r>
          </a:p>
        </p:txBody>
      </p:sp>
      <p:sp>
        <p:nvSpPr>
          <p:cNvPr id="6" name="TextBox 5">
            <a:extLst>
              <a:ext uri="{FF2B5EF4-FFF2-40B4-BE49-F238E27FC236}">
                <a16:creationId xmlns:a16="http://schemas.microsoft.com/office/drawing/2014/main" id="{9461EFF6-977D-A535-439E-C427BE7371B1}"/>
              </a:ext>
            </a:extLst>
          </p:cNvPr>
          <p:cNvSpPr txBox="1"/>
          <p:nvPr/>
        </p:nvSpPr>
        <p:spPr>
          <a:xfrm>
            <a:off x="0" y="1088136"/>
            <a:ext cx="12191234" cy="1477328"/>
          </a:xfrm>
          <a:prstGeom prst="rect">
            <a:avLst/>
          </a:prstGeom>
          <a:noFill/>
        </p:spPr>
        <p:txBody>
          <a:bodyPr wrap="square" rtlCol="0">
            <a:spAutoFit/>
          </a:bodyPr>
          <a:lstStyle/>
          <a:p>
            <a:pPr marL="342900" marR="0" lvl="0" indent="-342900" algn="ctr" defTabSz="914400" rtl="0" eaLnBrk="1" fontAlgn="auto" latinLnBrk="0" hangingPunct="1">
              <a:lnSpc>
                <a:spcPct val="100000"/>
              </a:lnSpc>
              <a:spcBef>
                <a:spcPts val="0"/>
              </a:spcBef>
              <a:spcAft>
                <a:spcPts val="0"/>
              </a:spcAft>
              <a:buClrTx/>
              <a:buSzTx/>
              <a:buFontTx/>
              <a:buAutoNum type="alphaL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prayer is </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corporate</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prayer. The lifted up their voices. </a:t>
            </a:r>
            <a:r>
              <a:rPr kumimoji="0" lang="en-US" sz="1400" b="0" i="1" u="none" strike="noStrike" kern="1200" cap="none" spc="0" normalizeH="0" baseline="0" noProof="0" dirty="0">
                <a:ln>
                  <a:noFill/>
                </a:ln>
                <a:solidFill>
                  <a:prstClr val="black"/>
                </a:solidFill>
                <a:effectLst/>
                <a:uLnTx/>
                <a:uFillTx/>
                <a:latin typeface="Calibri" panose="020F0502020204030204"/>
                <a:ea typeface="+mn-ea"/>
                <a:cs typeface="+mn-cs"/>
              </a:rPr>
              <a:t>(v.24)</a:t>
            </a:r>
          </a:p>
          <a:p>
            <a:pPr marL="342900" marR="0" lvl="0" indent="-342900" algn="ctr" defTabSz="914400" rtl="0" eaLnBrk="1" fontAlgn="auto" latinLnBrk="0" hangingPunct="1">
              <a:lnSpc>
                <a:spcPct val="100000"/>
              </a:lnSpc>
              <a:spcBef>
                <a:spcPts val="0"/>
              </a:spcBef>
              <a:spcAft>
                <a:spcPts val="0"/>
              </a:spcAft>
              <a:buClrTx/>
              <a:buSzTx/>
              <a:buFontTx/>
              <a:buAutoNum type="alphaL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prayer begins with an </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upward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reverent response of </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worship</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to God. </a:t>
            </a:r>
            <a:r>
              <a:rPr kumimoji="0" lang="en-US" sz="1400" b="0" i="1" u="none" strike="noStrike" kern="1200" cap="none" spc="0" normalizeH="0" baseline="0" noProof="0" dirty="0">
                <a:ln>
                  <a:noFill/>
                </a:ln>
                <a:solidFill>
                  <a:prstClr val="black"/>
                </a:solidFill>
                <a:effectLst/>
                <a:uLnTx/>
                <a:uFillTx/>
                <a:latin typeface="Calibri" panose="020F0502020204030204"/>
                <a:ea typeface="+mn-ea"/>
                <a:cs typeface="+mn-cs"/>
              </a:rPr>
              <a:t>(v.24)</a:t>
            </a:r>
          </a:p>
          <a:p>
            <a:pPr marL="342900" marR="0" lvl="0" indent="-342900" algn="ctr" defTabSz="914400" rtl="0" eaLnBrk="1" fontAlgn="auto" latinLnBrk="0" hangingPunct="1">
              <a:lnSpc>
                <a:spcPct val="100000"/>
              </a:lnSpc>
              <a:spcBef>
                <a:spcPts val="0"/>
              </a:spcBef>
              <a:spcAft>
                <a:spcPts val="0"/>
              </a:spcAft>
              <a:buClrTx/>
              <a:buSzTx/>
              <a:buFontTx/>
              <a:buAutoNum type="alphaL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prayer continues with a </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downward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Scripture-fed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response to who God is </a:t>
            </a:r>
            <a:r>
              <a:rPr kumimoji="0" lang="en-US" sz="1400" b="0" i="1" u="none" strike="noStrike" kern="1200" cap="none" spc="0" normalizeH="0" baseline="0" noProof="0" dirty="0">
                <a:ln>
                  <a:noFill/>
                </a:ln>
                <a:solidFill>
                  <a:prstClr val="black"/>
                </a:solidFill>
                <a:effectLst/>
                <a:uLnTx/>
                <a:uFillTx/>
                <a:latin typeface="Calibri" panose="020F0502020204030204"/>
                <a:ea typeface="+mn-ea"/>
                <a:cs typeface="+mn-cs"/>
              </a:rPr>
              <a:t>(vv. 25-29a)</a:t>
            </a:r>
          </a:p>
          <a:p>
            <a:pPr marL="342900" marR="0" lvl="0" indent="-342900" algn="ctr" defTabSz="914400" rtl="0" eaLnBrk="1" fontAlgn="auto" latinLnBrk="0" hangingPunct="1">
              <a:lnSpc>
                <a:spcPct val="100000"/>
              </a:lnSpc>
              <a:spcBef>
                <a:spcPts val="0"/>
              </a:spcBef>
              <a:spcAft>
                <a:spcPts val="0"/>
              </a:spcAft>
              <a:buClrTx/>
              <a:buSzTx/>
              <a:buFontTx/>
              <a:buAutoNum type="alphaL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prayer is a Scripture-</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fed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Spirit-</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led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prayer. </a:t>
            </a:r>
            <a:r>
              <a:rPr kumimoji="0" lang="en-US" sz="1400" b="0" i="1" u="none" strike="noStrike" kern="1200" cap="none" spc="0" normalizeH="0" baseline="0" noProof="0" dirty="0">
                <a:ln>
                  <a:noFill/>
                </a:ln>
                <a:solidFill>
                  <a:prstClr val="black"/>
                </a:solidFill>
                <a:effectLst/>
                <a:uLnTx/>
                <a:uFillTx/>
                <a:latin typeface="Calibri" panose="020F0502020204030204"/>
                <a:ea typeface="+mn-ea"/>
                <a:cs typeface="+mn-cs"/>
              </a:rPr>
              <a:t>(vv. 24-30)</a:t>
            </a:r>
          </a:p>
          <a:p>
            <a:pPr marL="342900" marR="0" lvl="0" indent="-342900" algn="ctr" defTabSz="914400" rtl="0" eaLnBrk="1" fontAlgn="auto" latinLnBrk="0" hangingPunct="1">
              <a:lnSpc>
                <a:spcPct val="100000"/>
              </a:lnSpc>
              <a:spcBef>
                <a:spcPts val="0"/>
              </a:spcBef>
              <a:spcAft>
                <a:spcPts val="0"/>
              </a:spcAft>
              <a:buClrTx/>
              <a:buSzTx/>
              <a:buFontTx/>
              <a:buAutoNum type="alphaL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prayer turns to an </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inward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request for </a:t>
            </a:r>
            <a:r>
              <a:rPr kumimoji="0" lang="en-US" sz="1800" b="0" i="0" u="sng" strike="noStrike" kern="1200" cap="none" spc="0" normalizeH="0" baseline="0" noProof="0" dirty="0">
                <a:ln>
                  <a:noFill/>
                </a:ln>
                <a:solidFill>
                  <a:srgbClr val="FFC000"/>
                </a:solidFill>
                <a:effectLst/>
                <a:uLnTx/>
                <a:uFillTx/>
                <a:latin typeface="Calibri" panose="020F0502020204030204"/>
                <a:ea typeface="+mn-ea"/>
                <a:cs typeface="+mn-cs"/>
              </a:rPr>
              <a:t>courage</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to speak </a:t>
            </a:r>
            <a:r>
              <a:rPr kumimoji="0" lang="en-US" sz="1400" b="0" i="1" u="none" strike="noStrike" kern="1200" cap="none" spc="0" normalizeH="0" baseline="0" noProof="0" dirty="0">
                <a:ln>
                  <a:noFill/>
                </a:ln>
                <a:solidFill>
                  <a:prstClr val="black"/>
                </a:solidFill>
                <a:effectLst/>
                <a:uLnTx/>
                <a:uFillTx/>
                <a:latin typeface="Calibri" panose="020F0502020204030204"/>
                <a:ea typeface="+mn-ea"/>
                <a:cs typeface="+mn-cs"/>
              </a:rPr>
              <a:t>(v. 30)</a:t>
            </a:r>
            <a:endPar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8BCD0235-3B87-3B95-DC4D-2E62BB236A73}"/>
              </a:ext>
            </a:extLst>
          </p:cNvPr>
          <p:cNvSpPr txBox="1"/>
          <p:nvPr/>
        </p:nvSpPr>
        <p:spPr>
          <a:xfrm>
            <a:off x="766" y="3256312"/>
            <a:ext cx="12191234"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1" u="sng" strike="noStrike" kern="1200" cap="none" spc="0" normalizeH="0" baseline="0" noProof="0" dirty="0" err="1">
                <a:ln>
                  <a:noFill/>
                </a:ln>
                <a:solidFill>
                  <a:srgbClr val="FFC000"/>
                </a:solidFill>
                <a:effectLst/>
                <a:uLnTx/>
                <a:uFillTx/>
                <a:latin typeface="Calibri" panose="020F0502020204030204"/>
                <a:ea typeface="+mn-ea"/>
                <a:cs typeface="+mn-cs"/>
              </a:rPr>
              <a:t>Parasia</a:t>
            </a: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 = boldness, confidence, usually of speech</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algn="ctr"/>
            <a:r>
              <a:rPr lang="en-US" dirty="0"/>
              <a:t>“Therefore, brothers, since we have </a:t>
            </a:r>
            <a:r>
              <a:rPr lang="en-US" dirty="0">
                <a:solidFill>
                  <a:schemeClr val="accent4"/>
                </a:solidFill>
              </a:rPr>
              <a:t>confidence</a:t>
            </a:r>
            <a:r>
              <a:rPr lang="en-US" dirty="0"/>
              <a:t> (</a:t>
            </a:r>
            <a:r>
              <a:rPr lang="en-US" i="1" dirty="0" err="1">
                <a:solidFill>
                  <a:schemeClr val="accent4"/>
                </a:solidFill>
              </a:rPr>
              <a:t>parasia</a:t>
            </a:r>
            <a:r>
              <a:rPr lang="en-US" dirty="0"/>
              <a:t>) to enter the holy places by the blood of Jesus, by the new and living way that he opened for us through the curtain, that is, through his flesh, and since we have a great priest over the house of God, let us draw near with a true heart in full assurance of faith” </a:t>
            </a:r>
            <a:r>
              <a:rPr lang="en-US" sz="1400" i="1" dirty="0"/>
              <a:t>(Heb 10:19-22a, ESV)</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3692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2172</TotalTime>
  <Words>2168</Words>
  <Application>Microsoft Office PowerPoint</Application>
  <PresentationFormat>Widescreen</PresentationFormat>
  <Paragraphs>139</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Bookman Old Style</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Decker, Rich Lee</dc:creator>
  <cp:lastModifiedBy>Decker, Rich Lee</cp:lastModifiedBy>
  <cp:revision>33</cp:revision>
  <dcterms:created xsi:type="dcterms:W3CDTF">2022-07-07T17:16:49Z</dcterms:created>
  <dcterms:modified xsi:type="dcterms:W3CDTF">2022-08-14T08:21:33Z</dcterms:modified>
</cp:coreProperties>
</file>