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  <p:sldId id="307" r:id="rId3"/>
    <p:sldId id="327" r:id="rId4"/>
    <p:sldId id="326" r:id="rId5"/>
    <p:sldId id="328" r:id="rId6"/>
    <p:sldId id="329" r:id="rId7"/>
    <p:sldId id="331" r:id="rId8"/>
    <p:sldId id="330" r:id="rId9"/>
    <p:sldId id="332" r:id="rId10"/>
    <p:sldId id="334" r:id="rId11"/>
    <p:sldId id="333" r:id="rId12"/>
    <p:sldId id="335" r:id="rId13"/>
    <p:sldId id="336" r:id="rId14"/>
    <p:sldId id="337" r:id="rId15"/>
    <p:sldId id="338" r:id="rId16"/>
    <p:sldId id="339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6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6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21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0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9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A44CD8-B252-4CFF-8C02-17F851F6104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5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0" y="83210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Acts</a:t>
            </a:r>
            <a:r>
              <a:rPr lang="en-US" sz="4400" dirty="0">
                <a:latin typeface="Bookman Old Style" panose="02050604050505020204" pitchFamily="18" charset="0"/>
              </a:rPr>
              <a:t> 4:31 – </a:t>
            </a:r>
            <a:r>
              <a:rPr lang="en-US" sz="4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Acts</a:t>
            </a:r>
            <a:r>
              <a:rPr lang="en-US" sz="4400" dirty="0">
                <a:latin typeface="Bookman Old Style" panose="02050604050505020204" pitchFamily="18" charset="0"/>
              </a:rPr>
              <a:t> 5:11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0" y="258775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Holy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</a:t>
            </a:r>
          </a:p>
        </p:txBody>
      </p:sp>
    </p:spTree>
    <p:extLst>
      <p:ext uri="{BB962C8B-B14F-4D97-AF65-F5344CB8AC3E}">
        <p14:creationId xmlns:p14="http://schemas.microsoft.com/office/powerpoint/2010/main" val="100626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67BEDFE-8CC3-7C1E-08E1-4378D4855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03" y="1745844"/>
            <a:ext cx="6260841" cy="45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0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Spirit fills the church with inseparable unity.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(v.32)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Spirit fills the church with strong testimony.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(v.33a)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Spirit fills the church with super grace.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(v.33b)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The Spirit fills the church with sacrificial love.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(v.34-35)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The Spirit fills the church with spiritual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(vv.36-37)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ADED46-73DE-F952-99E9-74EBA28C9304}"/>
              </a:ext>
            </a:extLst>
          </p:cNvPr>
          <p:cNvSpPr txBox="1"/>
          <p:nvPr/>
        </p:nvSpPr>
        <p:spPr>
          <a:xfrm>
            <a:off x="0" y="456285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>
                <a:latin typeface="Bookman Old Style" panose="02050604050505020204" pitchFamily="18" charset="0"/>
              </a:rPr>
              <a:t>“but rather 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go to the lost sheep of the house of Israel</a:t>
            </a:r>
            <a:r>
              <a:rPr lang="en-US" sz="2000" dirty="0">
                <a:latin typeface="Bookman Old Style" panose="02050604050505020204" pitchFamily="18" charset="0"/>
              </a:rPr>
              <a:t>. “And as you go, preach, saying, ‘The kingdom of heaven is at hand.’ “Heal the sick, raise the dead, cleanse the lepers, cast out demons. 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Freely you received, freely give</a:t>
            </a:r>
            <a:r>
              <a:rPr lang="en-US" sz="2000" dirty="0">
                <a:latin typeface="Bookman Old Style" panose="02050604050505020204" pitchFamily="18" charset="0"/>
              </a:rPr>
              <a:t>.” </a:t>
            </a:r>
            <a:r>
              <a:rPr lang="en-US" sz="1600" i="1" dirty="0">
                <a:latin typeface="Bookman Old Style" panose="02050604050505020204" pitchFamily="18" charset="0"/>
              </a:rPr>
              <a:t>– Matthew 10:6-8 (NASB95)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Spirit fills the church with inseparable unity.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(v.32)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Spirit fills the church with strong testimony.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(v.33a)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Spirit fills the church with super grace.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(v.33b)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The Spirit fills the church with sacrificial love.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(v.34-35)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The Spirit fills the church with spiritual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(vv.36-37)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ADED46-73DE-F952-99E9-74EBA28C9304}"/>
              </a:ext>
            </a:extLst>
          </p:cNvPr>
          <p:cNvSpPr txBox="1"/>
          <p:nvPr/>
        </p:nvSpPr>
        <p:spPr>
          <a:xfrm>
            <a:off x="0" y="456285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Having gifts </a:t>
            </a:r>
            <a:r>
              <a:rPr lang="en-US" sz="2000" dirty="0">
                <a:latin typeface="Bookman Old Style" panose="02050604050505020204" pitchFamily="18" charset="0"/>
              </a:rPr>
              <a:t>that differ according to the grace given to us, 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let us use them</a:t>
            </a:r>
            <a:r>
              <a:rPr lang="en-US" sz="2000" dirty="0">
                <a:latin typeface="Bookman Old Style" panose="02050604050505020204" pitchFamily="18" charset="0"/>
              </a:rPr>
              <a:t>: if prophecy, in proportion to our faith; if service, in our serving; the one who teaches, in his teaching; 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the one who exhorts, in his </a:t>
            </a:r>
            <a:r>
              <a:rPr lang="en-US" sz="2000" b="1" i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exhortation</a:t>
            </a:r>
            <a:r>
              <a:rPr lang="en-US" sz="2000" dirty="0">
                <a:latin typeface="Bookman Old Style" panose="02050604050505020204" pitchFamily="18" charset="0"/>
              </a:rPr>
              <a:t>; the one who contributes, in generosity; the one who leads, with zeal; the one who does acts of mercy, with cheerfulness. </a:t>
            </a:r>
            <a:r>
              <a:rPr lang="en-US" sz="1600" i="1" dirty="0">
                <a:latin typeface="Bookman Old Style" panose="02050604050505020204" pitchFamily="18" charset="0"/>
              </a:rPr>
              <a:t>– Romans 12:6-8 (ESV)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146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Spirit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4:31-36)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fills the church with great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5:1-11)</a:t>
            </a:r>
            <a:endParaRPr lang="en-US" sz="3600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Verse 5: </a:t>
            </a:r>
            <a:r>
              <a:rPr lang="en-US" sz="2400" dirty="0"/>
              <a:t>When Ananias heard these words, he fell down and breathed his last. And </a:t>
            </a:r>
            <a:r>
              <a:rPr lang="en-US" sz="2400" dirty="0">
                <a:solidFill>
                  <a:schemeClr val="accent1"/>
                </a:solidFill>
              </a:rPr>
              <a:t>great fear </a:t>
            </a:r>
            <a:r>
              <a:rPr lang="en-US" sz="2400" dirty="0"/>
              <a:t>came upon all who heard of it.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/>
              <a:t>Verse 11: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/>
                </a:solidFill>
              </a:rPr>
              <a:t>great fear </a:t>
            </a:r>
            <a:r>
              <a:rPr lang="en-US" sz="2400" dirty="0"/>
              <a:t>came upon the whole church and upon all who heard of these things. </a:t>
            </a:r>
          </a:p>
        </p:txBody>
      </p:sp>
    </p:spTree>
    <p:extLst>
      <p:ext uri="{BB962C8B-B14F-4D97-AF65-F5344CB8AC3E}">
        <p14:creationId xmlns:p14="http://schemas.microsoft.com/office/powerpoint/2010/main" val="21956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3563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Spirit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4:31-36)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fills the church with great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5:1-11)</a:t>
            </a:r>
            <a:endParaRPr lang="en-US" sz="3600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Verse 5: </a:t>
            </a:r>
            <a:r>
              <a:rPr lang="en-US" sz="2400" dirty="0"/>
              <a:t>“When Ananias heard these words, he fell down and breathed his last. And </a:t>
            </a:r>
            <a:r>
              <a:rPr lang="en-US" sz="2400" dirty="0">
                <a:solidFill>
                  <a:schemeClr val="accent1"/>
                </a:solidFill>
              </a:rPr>
              <a:t>great fear </a:t>
            </a:r>
            <a:r>
              <a:rPr lang="en-US" sz="2400" dirty="0"/>
              <a:t>came upon all who heard of it.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/>
              <a:t>Verse 11: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/>
                </a:solidFill>
              </a:rPr>
              <a:t>great fear </a:t>
            </a:r>
            <a:r>
              <a:rPr lang="en-US" sz="2400" dirty="0"/>
              <a:t>came upon the whole </a:t>
            </a:r>
            <a:r>
              <a:rPr lang="en-US" sz="2400" u="sng" dirty="0">
                <a:solidFill>
                  <a:srgbClr val="00B050"/>
                </a:solidFill>
              </a:rPr>
              <a:t>church</a:t>
            </a:r>
            <a:r>
              <a:rPr lang="en-US" sz="2400" dirty="0"/>
              <a:t> and upon all who heard of these things.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BCAC0-F474-7A2E-9264-0BDA3A84A8A1}"/>
              </a:ext>
            </a:extLst>
          </p:cNvPr>
          <p:cNvSpPr txBox="1"/>
          <p:nvPr/>
        </p:nvSpPr>
        <p:spPr>
          <a:xfrm>
            <a:off x="0" y="4764024"/>
            <a:ext cx="121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B050"/>
                </a:solidFill>
              </a:rPr>
              <a:t>Church</a:t>
            </a:r>
            <a:r>
              <a:rPr lang="en-US" dirty="0"/>
              <a:t> = </a:t>
            </a:r>
            <a:r>
              <a:rPr lang="en-US" i="1" dirty="0" err="1"/>
              <a:t>ekklesia</a:t>
            </a:r>
            <a:r>
              <a:rPr lang="en-US" i="1" dirty="0"/>
              <a:t> (</a:t>
            </a:r>
            <a:r>
              <a:rPr lang="el-GR" i="1" dirty="0"/>
              <a:t>ἐκκλησία</a:t>
            </a:r>
            <a:r>
              <a:rPr lang="en-US" i="1" dirty="0"/>
              <a:t>)</a:t>
            </a:r>
            <a:r>
              <a:rPr lang="en-US" dirty="0"/>
              <a:t> = 1</a:t>
            </a:r>
            <a:r>
              <a:rPr lang="en-US" baseline="30000" dirty="0"/>
              <a:t>st</a:t>
            </a:r>
            <a:r>
              <a:rPr lang="en-US" dirty="0"/>
              <a:t> use in Acts! </a:t>
            </a:r>
          </a:p>
          <a:p>
            <a:pPr algn="ctr"/>
            <a:r>
              <a:rPr lang="en-US" dirty="0"/>
              <a:t>The normal word for the gathering of believers and the word we think of today.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D7494D-39AD-C26C-C7ED-F7C7453A757F}"/>
              </a:ext>
            </a:extLst>
          </p:cNvPr>
          <p:cNvCxnSpPr>
            <a:cxnSpLocks/>
          </p:cNvCxnSpPr>
          <p:nvPr/>
        </p:nvCxnSpPr>
        <p:spPr>
          <a:xfrm flipH="1">
            <a:off x="4443984" y="3602736"/>
            <a:ext cx="1993392" cy="123444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2374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Spirit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4:31-36)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fills the church with great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5:1-11)</a:t>
            </a:r>
            <a:endParaRPr lang="en-US" sz="3600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Fear God, because God is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jealous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His church and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zealous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see her holy.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11)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CD24B-217C-BE0D-B45C-2D24D888D316}"/>
              </a:ext>
            </a:extLst>
          </p:cNvPr>
          <p:cNvSpPr txBox="1"/>
          <p:nvPr/>
        </p:nvSpPr>
        <p:spPr>
          <a:xfrm>
            <a:off x="0" y="306324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latin typeface="Bookman Old Style" panose="02050604050505020204" pitchFamily="18" charset="0"/>
              </a:rPr>
              <a:t>“As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obedient children</a:t>
            </a:r>
            <a:r>
              <a:rPr lang="en-US" dirty="0">
                <a:latin typeface="Bookman Old Style" panose="02050604050505020204" pitchFamily="18" charset="0"/>
              </a:rPr>
              <a:t>, do not be conformed to the passions of your former ignorance, but as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he who called you is holy</a:t>
            </a:r>
            <a:r>
              <a:rPr lang="en-US" dirty="0">
                <a:latin typeface="Bookman Old Style" panose="02050604050505020204" pitchFamily="18" charset="0"/>
              </a:rPr>
              <a:t>, you also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be holy </a:t>
            </a:r>
            <a:r>
              <a:rPr lang="en-US" dirty="0">
                <a:latin typeface="Bookman Old Style" panose="02050604050505020204" pitchFamily="18" charset="0"/>
              </a:rPr>
              <a:t>in all your conduct, since it is written, ‘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You shall be holy, for I am holy</a:t>
            </a:r>
            <a:r>
              <a:rPr lang="en-US" dirty="0">
                <a:latin typeface="Bookman Old Style" panose="02050604050505020204" pitchFamily="18" charset="0"/>
              </a:rPr>
              <a:t>.’” </a:t>
            </a:r>
          </a:p>
          <a:p>
            <a:pPr algn="ctr" rtl="0"/>
            <a:r>
              <a:rPr lang="en-US" sz="1400" i="1" dirty="0">
                <a:latin typeface="Bookman Old Style" panose="02050604050505020204" pitchFamily="18" charset="0"/>
              </a:rPr>
              <a:t>– 1 Pet 1:14-16 (ESV)</a:t>
            </a:r>
            <a:endParaRPr lang="en-US" i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4F613-9CA3-1A79-A0FF-B66EC707E8FE}"/>
              </a:ext>
            </a:extLst>
          </p:cNvPr>
          <p:cNvSpPr txBox="1"/>
          <p:nvPr/>
        </p:nvSpPr>
        <p:spPr>
          <a:xfrm>
            <a:off x="0" y="442569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latin typeface="Bookman Old Style" panose="02050604050505020204" pitchFamily="18" charset="0"/>
              </a:rPr>
              <a:t>“Do you not know that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you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sz="1400" dirty="0">
                <a:latin typeface="Bookman Old Style" panose="02050604050505020204" pitchFamily="18" charset="0"/>
              </a:rPr>
              <a:t>(</a:t>
            </a:r>
            <a:r>
              <a:rPr lang="en-US" sz="1400" dirty="0" err="1">
                <a:latin typeface="Bookman Old Style" panose="02050604050505020204" pitchFamily="18" charset="0"/>
              </a:rPr>
              <a:t>ya’ll</a:t>
            </a:r>
            <a:r>
              <a:rPr lang="en-US" sz="1400" dirty="0">
                <a:latin typeface="Bookman Old Style" panose="02050604050505020204" pitchFamily="18" charset="0"/>
              </a:rPr>
              <a:t>)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are God’s temple </a:t>
            </a:r>
            <a:r>
              <a:rPr lang="en-US" dirty="0">
                <a:latin typeface="Bookman Old Style" panose="02050604050505020204" pitchFamily="18" charset="0"/>
              </a:rPr>
              <a:t>and that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God’s Spirit dwells in you </a:t>
            </a:r>
            <a:r>
              <a:rPr lang="en-US" sz="1400" dirty="0">
                <a:latin typeface="Bookman Old Style" panose="02050604050505020204" pitchFamily="18" charset="0"/>
              </a:rPr>
              <a:t>(</a:t>
            </a:r>
            <a:r>
              <a:rPr lang="en-US" sz="1400" dirty="0" err="1">
                <a:latin typeface="Bookman Old Style" panose="02050604050505020204" pitchFamily="18" charset="0"/>
              </a:rPr>
              <a:t>ya’ll</a:t>
            </a:r>
            <a:r>
              <a:rPr lang="en-US" sz="1400" dirty="0">
                <a:latin typeface="Bookman Old Style" panose="02050604050505020204" pitchFamily="18" charset="0"/>
              </a:rPr>
              <a:t>)?” </a:t>
            </a:r>
            <a:endParaRPr lang="en-US" dirty="0">
              <a:latin typeface="Bookman Old Style" panose="02050604050505020204" pitchFamily="18" charset="0"/>
            </a:endParaRPr>
          </a:p>
          <a:p>
            <a:pPr algn="ctr" rtl="0"/>
            <a:r>
              <a:rPr lang="en-US" sz="1400" i="1" dirty="0">
                <a:latin typeface="Bookman Old Style" panose="02050604050505020204" pitchFamily="18" charset="0"/>
              </a:rPr>
              <a:t>– 1 Corinthians 3:16 (ESV)</a:t>
            </a:r>
            <a:endParaRPr lang="en-US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2374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Spirit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4:31-36)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fills the church with great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5:1-11)</a:t>
            </a:r>
            <a:endParaRPr lang="en-US" sz="3600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Fear God, because God is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jealous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His church and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zealous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see her holy.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11)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CD24B-217C-BE0D-B45C-2D24D888D316}"/>
              </a:ext>
            </a:extLst>
          </p:cNvPr>
          <p:cNvSpPr txBox="1"/>
          <p:nvPr/>
        </p:nvSpPr>
        <p:spPr>
          <a:xfrm>
            <a:off x="0" y="2605937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latin typeface="Bookman Old Style" panose="02050604050505020204" pitchFamily="18" charset="0"/>
              </a:rPr>
              <a:t>“What causes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quarrels</a:t>
            </a:r>
            <a:r>
              <a:rPr lang="en-US" dirty="0">
                <a:latin typeface="Bookman Old Style" panose="02050604050505020204" pitchFamily="18" charset="0"/>
              </a:rPr>
              <a:t> and what causes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fights</a:t>
            </a:r>
            <a:r>
              <a:rPr lang="en-US" dirty="0">
                <a:latin typeface="Bookman Old Style" panose="02050604050505020204" pitchFamily="18" charset="0"/>
              </a:rPr>
              <a:t> among you? Is it not this, that your passions are at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war</a:t>
            </a:r>
            <a:r>
              <a:rPr lang="en-US" dirty="0">
                <a:latin typeface="Bookman Old Style" panose="02050604050505020204" pitchFamily="18" charset="0"/>
              </a:rPr>
              <a:t> within you? You desire and do not have, so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you murder</a:t>
            </a:r>
            <a:r>
              <a:rPr lang="en-US" dirty="0">
                <a:latin typeface="Bookman Old Style" panose="02050604050505020204" pitchFamily="18" charset="0"/>
              </a:rPr>
              <a:t>. You covet and cannot obtain, so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you fight </a:t>
            </a:r>
            <a:r>
              <a:rPr lang="en-US" dirty="0">
                <a:latin typeface="Bookman Old Style" panose="02050604050505020204" pitchFamily="18" charset="0"/>
              </a:rPr>
              <a:t>and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quarrel</a:t>
            </a:r>
            <a:r>
              <a:rPr lang="en-US" dirty="0">
                <a:latin typeface="Bookman Old Style" panose="02050604050505020204" pitchFamily="18" charset="0"/>
              </a:rPr>
              <a:t>. You do not have, because you do not ask. You ask and do not receive, because you ask wrongly, to spend it on your passions.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You adulterous people</a:t>
            </a:r>
            <a:r>
              <a:rPr lang="en-US" dirty="0">
                <a:latin typeface="Bookman Old Style" panose="02050604050505020204" pitchFamily="18" charset="0"/>
              </a:rPr>
              <a:t>! Do you not know that friendship with the world is enmity with God? Therefore whoever wishes to be a friend of the world makes himself an enemy of God. Or do you suppose it is to no purpose that the Scripture says,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‘He yearns jealously over the spirit that he has made to dwell in us’?</a:t>
            </a:r>
            <a:r>
              <a:rPr lang="en-US" dirty="0">
                <a:latin typeface="Bookman Old Style" panose="02050604050505020204" pitchFamily="18" charset="0"/>
              </a:rPr>
              <a:t>” </a:t>
            </a:r>
            <a:r>
              <a:rPr lang="en-US" sz="1400" i="1" dirty="0">
                <a:latin typeface="Bookman Old Style" panose="02050604050505020204" pitchFamily="18" charset="0"/>
              </a:rPr>
              <a:t>– James 4:1-5 (ESV)</a:t>
            </a:r>
            <a:endParaRPr lang="en-US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74ED4-14A8-BE34-958C-A8F03C950A8B}"/>
              </a:ext>
            </a:extLst>
          </p:cNvPr>
          <p:cNvSpPr txBox="1"/>
          <p:nvPr/>
        </p:nvSpPr>
        <p:spPr>
          <a:xfrm>
            <a:off x="-2312" y="510235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latin typeface="Bookman Old Style" panose="02050604050505020204" pitchFamily="18" charset="0"/>
              </a:rPr>
              <a:t>“For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I feel a divine jealousy for you</a:t>
            </a:r>
            <a:r>
              <a:rPr lang="en-US" dirty="0">
                <a:latin typeface="Bookman Old Style" panose="02050604050505020204" pitchFamily="18" charset="0"/>
              </a:rPr>
              <a:t>, since I betrothed you to one husband, to present you as a pure virgin to Christ.” </a:t>
            </a:r>
            <a:r>
              <a:rPr lang="en-US" sz="1400" i="1" dirty="0">
                <a:latin typeface="Bookman Old Style" panose="02050604050505020204" pitchFamily="18" charset="0"/>
              </a:rPr>
              <a:t>– 2 Corinthians 11:2</a:t>
            </a:r>
            <a:endParaRPr lang="en-US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2374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Spirit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4:31-36)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fills the church with great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5:1-11)</a:t>
            </a:r>
            <a:endParaRPr lang="en-US" sz="3600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Fear God, because God is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jealous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His church and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zealous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see her holy.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11)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CD24B-217C-BE0D-B45C-2D24D888D316}"/>
              </a:ext>
            </a:extLst>
          </p:cNvPr>
          <p:cNvSpPr txBox="1"/>
          <p:nvPr/>
        </p:nvSpPr>
        <p:spPr>
          <a:xfrm>
            <a:off x="0" y="260593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“And great fear came upon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the whole church </a:t>
            </a:r>
            <a:r>
              <a:rPr lang="en-US" b="1" u="sng" dirty="0">
                <a:latin typeface="Bookman Old Style" panose="02050604050505020204" pitchFamily="18" charset="0"/>
              </a:rPr>
              <a:t>and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upon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all who heard </a:t>
            </a:r>
            <a:r>
              <a:rPr lang="en-US" dirty="0">
                <a:latin typeface="Bookman Old Style" panose="02050604050505020204" pitchFamily="18" charset="0"/>
              </a:rPr>
              <a:t>of these things.” </a:t>
            </a:r>
            <a:r>
              <a:rPr lang="en-US" sz="1400" i="1" dirty="0">
                <a:latin typeface="Bookman Old Style" panose="02050604050505020204" pitchFamily="18" charset="0"/>
              </a:rPr>
              <a:t>(Acts 5:11)</a:t>
            </a:r>
            <a:endParaRPr lang="en-US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2374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Spirit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4:31-36)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fills the church with great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5:1-11)</a:t>
            </a:r>
            <a:endParaRPr lang="en-US" sz="3600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Fear God, because God is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jealous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His church and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zealous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see her holy.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11)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CD24B-217C-BE0D-B45C-2D24D888D316}"/>
              </a:ext>
            </a:extLst>
          </p:cNvPr>
          <p:cNvSpPr txBox="1"/>
          <p:nvPr/>
        </p:nvSpPr>
        <p:spPr>
          <a:xfrm>
            <a:off x="0" y="260593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“They went out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from us</a:t>
            </a:r>
            <a:r>
              <a:rPr lang="en-US" dirty="0">
                <a:latin typeface="Bookman Old Style" panose="02050604050505020204" pitchFamily="18" charset="0"/>
              </a:rPr>
              <a:t>, but they were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not of us</a:t>
            </a:r>
            <a:r>
              <a:rPr lang="en-US" dirty="0">
                <a:latin typeface="Bookman Old Style" panose="02050604050505020204" pitchFamily="18" charset="0"/>
              </a:rPr>
              <a:t>; for if they had been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of us</a:t>
            </a:r>
            <a:r>
              <a:rPr lang="en-US" dirty="0">
                <a:latin typeface="Bookman Old Style" panose="02050604050505020204" pitchFamily="18" charset="0"/>
              </a:rPr>
              <a:t>, they would have continued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with us</a:t>
            </a:r>
            <a:r>
              <a:rPr lang="en-US" dirty="0">
                <a:latin typeface="Bookman Old Style" panose="02050604050505020204" pitchFamily="18" charset="0"/>
              </a:rPr>
              <a:t>. But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they went out</a:t>
            </a:r>
            <a:r>
              <a:rPr lang="en-US" dirty="0">
                <a:latin typeface="Bookman Old Style" panose="02050604050505020204" pitchFamily="18" charset="0"/>
              </a:rPr>
              <a:t>, that it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might become plain that they all are not of us</a:t>
            </a:r>
            <a:r>
              <a:rPr lang="en-US" dirty="0">
                <a:latin typeface="Bookman Old Style" panose="02050604050505020204" pitchFamily="18" charset="0"/>
              </a:rPr>
              <a:t>. But you have been anointed by the Holy One, and you all have knowledge.” </a:t>
            </a:r>
            <a:r>
              <a:rPr lang="en-US" sz="1400" i="1" dirty="0">
                <a:latin typeface="Bookman Old Style" panose="02050604050505020204" pitchFamily="18" charset="0"/>
              </a:rPr>
              <a:t>– 1 John 2:19-20a (ESV)</a:t>
            </a:r>
            <a:endParaRPr lang="en-US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2374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Spirit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4:31-36)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fills the church with great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5:1-11)</a:t>
            </a:r>
            <a:endParaRPr lang="en-US" sz="3600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Fear God, because God is jealous for His church and zealous to see her holy.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11)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Fear God, because nothing is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His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3, 4b, 9)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25398-3A00-AB61-7AAE-9BE7C0407DCA}"/>
              </a:ext>
            </a:extLst>
          </p:cNvPr>
          <p:cNvSpPr txBox="1"/>
          <p:nvPr/>
        </p:nvSpPr>
        <p:spPr>
          <a:xfrm>
            <a:off x="0" y="3529584"/>
            <a:ext cx="12189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latin typeface="Bookman Old Style" panose="02050604050505020204" pitchFamily="18" charset="0"/>
              </a:rPr>
              <a:t>“And Peter took him aside and began to rebuke him, saying, ‘Far be it from you, Lord! This shall never happen to you.’ But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he turned and said to Peter</a:t>
            </a:r>
            <a:r>
              <a:rPr lang="en-US" dirty="0">
                <a:latin typeface="Bookman Old Style" panose="02050604050505020204" pitchFamily="18" charset="0"/>
              </a:rPr>
              <a:t>, ‘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Get behind me, Satan! </a:t>
            </a:r>
            <a:r>
              <a:rPr lang="en-US" dirty="0">
                <a:latin typeface="Bookman Old Style" panose="02050604050505020204" pitchFamily="18" charset="0"/>
              </a:rPr>
              <a:t>You are a hindrance to me. For you are not setting your mind on the things of God, but on the things of man.’” </a:t>
            </a:r>
            <a:r>
              <a:rPr lang="en-US" sz="1400" i="1" dirty="0">
                <a:latin typeface="Bookman Old Style" panose="02050604050505020204" pitchFamily="18" charset="0"/>
              </a:rPr>
              <a:t>– Matthew 16:22-23</a:t>
            </a:r>
            <a:endParaRPr lang="en-US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Spirit fills the church with inseparable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(v.32)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9A013-7426-5410-8041-0C45C5F554D0}"/>
              </a:ext>
            </a:extLst>
          </p:cNvPr>
          <p:cNvSpPr txBox="1"/>
          <p:nvPr/>
        </p:nvSpPr>
        <p:spPr>
          <a:xfrm>
            <a:off x="-2312" y="3172968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“I therefore, a prisoner for the Lord, urge you to walk in a manner worthy of the calling to which you have been called, with all humility and gentleness, with patience, bearing with 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one another </a:t>
            </a:r>
            <a:r>
              <a:rPr lang="en-US" sz="2000" dirty="0">
                <a:latin typeface="Bookman Old Style" panose="02050604050505020204" pitchFamily="18" charset="0"/>
              </a:rPr>
              <a:t>with all humility and gentleness, with patience, bearing with 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one another </a:t>
            </a:r>
            <a:r>
              <a:rPr lang="en-US" sz="2000" dirty="0">
                <a:latin typeface="Bookman Old Style" panose="02050604050505020204" pitchFamily="18" charset="0"/>
              </a:rPr>
              <a:t>in love, 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eager to maintain the </a:t>
            </a:r>
            <a:r>
              <a:rPr lang="en-US" sz="2000" b="1" i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unity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 of the Spirit </a:t>
            </a:r>
            <a:r>
              <a:rPr lang="en-US" sz="2000" dirty="0">
                <a:latin typeface="Bookman Old Style" panose="02050604050505020204" pitchFamily="18" charset="0"/>
              </a:rPr>
              <a:t>in the bond of peace.</a:t>
            </a:r>
          </a:p>
          <a:p>
            <a:pPr algn="ctr"/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 the bond of peace.” </a:t>
            </a:r>
            <a:r>
              <a:rPr 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– </a:t>
            </a:r>
            <a:r>
              <a:rPr lang="en-US" sz="1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Ephesians 4:1-3 (ESV)</a:t>
            </a:r>
            <a:endParaRPr lang="en-US" sz="2000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2374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Spirit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4:31-36)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fills the church with great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5:1-11)</a:t>
            </a:r>
            <a:endParaRPr lang="en-US" sz="3600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Fear God, because God is jealous for His church and zealous to see her holy.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11)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Fear God, because nothing is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His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3, 4b, 9)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25398-3A00-AB61-7AAE-9BE7C0407DCA}"/>
              </a:ext>
            </a:extLst>
          </p:cNvPr>
          <p:cNvSpPr txBox="1"/>
          <p:nvPr/>
        </p:nvSpPr>
        <p:spPr>
          <a:xfrm>
            <a:off x="0" y="3529584"/>
            <a:ext cx="121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“Be sober-minded; be watchful. Your adversary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the devil prowls around like a roaring lion, seeking someone to devour</a:t>
            </a:r>
            <a:r>
              <a:rPr lang="en-US" dirty="0">
                <a:latin typeface="Bookman Old Style" panose="02050604050505020204" pitchFamily="18" charset="0"/>
              </a:rPr>
              <a:t>.” </a:t>
            </a:r>
            <a:r>
              <a:rPr lang="en-US" sz="1400" i="1" dirty="0">
                <a:latin typeface="Bookman Old Style" panose="02050604050505020204" pitchFamily="18" charset="0"/>
              </a:rPr>
              <a:t>– 1 Peter 5:8 (ESV)</a:t>
            </a:r>
            <a:endParaRPr lang="en-US" i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CCC50-2F9C-B103-26E0-9891F5725493}"/>
              </a:ext>
            </a:extLst>
          </p:cNvPr>
          <p:cNvSpPr txBox="1"/>
          <p:nvPr/>
        </p:nvSpPr>
        <p:spPr>
          <a:xfrm>
            <a:off x="0" y="4727448"/>
            <a:ext cx="12189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latin typeface="Bookman Old Style" panose="02050604050505020204" pitchFamily="18" charset="0"/>
              </a:rPr>
              <a:t>You are of your father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the devil</a:t>
            </a:r>
            <a:r>
              <a:rPr lang="en-US" dirty="0">
                <a:latin typeface="Bookman Old Style" panose="02050604050505020204" pitchFamily="18" charset="0"/>
              </a:rPr>
              <a:t>, and your will is to do your father’s desires. He was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a murderer </a:t>
            </a:r>
            <a:r>
              <a:rPr lang="en-US" dirty="0">
                <a:latin typeface="Bookman Old Style" panose="02050604050505020204" pitchFamily="18" charset="0"/>
              </a:rPr>
              <a:t>from the beginning, and does not stand in the truth, because there is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no truth in him</a:t>
            </a:r>
            <a:r>
              <a:rPr lang="en-US" dirty="0">
                <a:latin typeface="Bookman Old Style" panose="02050604050505020204" pitchFamily="18" charset="0"/>
              </a:rPr>
              <a:t>. When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he lies</a:t>
            </a:r>
            <a:r>
              <a:rPr lang="en-US" dirty="0">
                <a:latin typeface="Bookman Old Style" panose="02050604050505020204" pitchFamily="18" charset="0"/>
              </a:rPr>
              <a:t>, he speaks out of his own character, for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he is a liar and the father of lies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  <a:r>
              <a:rPr lang="en-US" sz="1400" i="1" dirty="0">
                <a:latin typeface="Bookman Old Style" panose="02050604050505020204" pitchFamily="18" charset="0"/>
              </a:rPr>
              <a:t>– John 8:44 (ESV)</a:t>
            </a:r>
            <a:endParaRPr lang="en-US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2374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Spirit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4:31-36)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fills the church with great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5:1-11)</a:t>
            </a:r>
            <a:endParaRPr lang="en-US" sz="3600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Fear God, because God is jealous for His church and zealous to see her holy.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11)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Fear God, because nothing is hidden from His sight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3, 4b, 9)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Fear God, because there are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consequences for sin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10)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25398-3A00-AB61-7AAE-9BE7C0407DCA}"/>
              </a:ext>
            </a:extLst>
          </p:cNvPr>
          <p:cNvSpPr txBox="1"/>
          <p:nvPr/>
        </p:nvSpPr>
        <p:spPr>
          <a:xfrm>
            <a:off x="0" y="3529584"/>
            <a:ext cx="12189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latin typeface="Bookman Old Style" panose="02050604050505020204" pitchFamily="18" charset="0"/>
              </a:rPr>
              <a:t>“When you are assembled in the name of the Lord Jesus and my spirit is present, with the power of our Lord Jesus, you are to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deliver this man to Satan </a:t>
            </a:r>
            <a:r>
              <a:rPr lang="en-US" dirty="0">
                <a:latin typeface="Bookman Old Style" panose="02050604050505020204" pitchFamily="18" charset="0"/>
              </a:rPr>
              <a:t>for the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destruction of the flesh</a:t>
            </a:r>
            <a:r>
              <a:rPr lang="en-US" dirty="0">
                <a:latin typeface="Bookman Old Style" panose="02050604050505020204" pitchFamily="18" charset="0"/>
              </a:rPr>
              <a:t>, so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that his spirit may be saved </a:t>
            </a:r>
            <a:r>
              <a:rPr lang="en-US" dirty="0">
                <a:latin typeface="Bookman Old Style" panose="02050604050505020204" pitchFamily="18" charset="0"/>
              </a:rPr>
              <a:t>in the day of the Lord.” </a:t>
            </a:r>
            <a:r>
              <a:rPr lang="en-US" sz="1400" i="1" dirty="0">
                <a:latin typeface="Bookman Old Style" panose="02050604050505020204" pitchFamily="18" charset="0"/>
              </a:rPr>
              <a:t>– 1 Corinthians 5:4-5 (ESV)</a:t>
            </a:r>
            <a:endParaRPr lang="en-US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2374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Spirit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4:31-36)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fills the church with great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5:1-11)</a:t>
            </a:r>
            <a:endParaRPr lang="en-US" sz="3600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Fear God, because God is jealous for His church and zealous to see her holy.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11)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Fear God, because nothing is hidden from His sight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3, 4b, 9)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Fear God, because there are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consequences for sin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10)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25398-3A00-AB61-7AAE-9BE7C0407DCA}"/>
              </a:ext>
            </a:extLst>
          </p:cNvPr>
          <p:cNvSpPr txBox="1"/>
          <p:nvPr/>
        </p:nvSpPr>
        <p:spPr>
          <a:xfrm>
            <a:off x="0" y="3529584"/>
            <a:ext cx="12189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“Whoever, therefore, eats the bread or drinks the cup of the Lord 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in an unworthy manner </a:t>
            </a:r>
            <a:r>
              <a:rPr lang="en-US" dirty="0">
                <a:latin typeface="Bookman Old Style" panose="02050604050505020204" pitchFamily="18" charset="0"/>
              </a:rPr>
              <a:t>will be guilty concerning the body and blood of the Lord. Let a person examine himself, then, and so eat of the bread and drink of the cup.” </a:t>
            </a:r>
            <a:r>
              <a:rPr lang="en-US" sz="1400" i="1" dirty="0">
                <a:latin typeface="Bookman Old Style" panose="02050604050505020204" pitchFamily="18" charset="0"/>
              </a:rPr>
              <a:t>– 1 Corinthians 11:27-28 (ESV)</a:t>
            </a:r>
            <a:endParaRPr lang="en-US" i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184F8-1B94-A53E-3EDE-391027327DAF}"/>
              </a:ext>
            </a:extLst>
          </p:cNvPr>
          <p:cNvSpPr txBox="1"/>
          <p:nvPr/>
        </p:nvSpPr>
        <p:spPr>
          <a:xfrm>
            <a:off x="-2312" y="4452914"/>
            <a:ext cx="121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latin typeface="Bookman Old Style" panose="02050604050505020204" pitchFamily="18" charset="0"/>
              </a:rPr>
              <a:t>“</a:t>
            </a:r>
            <a:r>
              <a:rPr lang="en-US" dirty="0">
                <a:solidFill>
                  <a:schemeClr val="accent1"/>
                </a:solidFill>
                <a:latin typeface="Bookman Old Style" panose="02050604050505020204" pitchFamily="18" charset="0"/>
              </a:rPr>
              <a:t>For anyone who eats and drinks without discerning the body eats and drinks judgment on himself. That is why many of you are weak and ill, and some have died</a:t>
            </a:r>
            <a:r>
              <a:rPr lang="en-US" dirty="0">
                <a:latin typeface="Bookman Old Style" panose="02050604050505020204" pitchFamily="18" charset="0"/>
              </a:rPr>
              <a:t>.” </a:t>
            </a:r>
            <a:r>
              <a:rPr lang="en-US" sz="1400" i="1" dirty="0">
                <a:latin typeface="Bookman Old Style" panose="02050604050505020204" pitchFamily="18" charset="0"/>
              </a:rPr>
              <a:t>– 1 Corinthians 11:29-30 (ESV)</a:t>
            </a:r>
            <a:endParaRPr lang="en-US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2374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Spirit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4:31-36)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fills the church with great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5:1-11)</a:t>
            </a:r>
            <a:endParaRPr lang="en-US" sz="3600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Fear God, because God is jealous for His church and zealous to see her holy.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11)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Fear God, because nothing is hidden from His sight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3, 4b, 9)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Fear God, because there are personal consequences for sin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5, 10)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Fear God, because your sin may have consequences beyond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 2a, 8-10)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-2312" y="42374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God fills the church with His Spirit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(Acts 4:31-36)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God fills the church with great 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fear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(Acts 5:1-11)</a:t>
            </a:r>
            <a:endParaRPr kumimoji="0" lang="en-US" sz="3600" b="0" i="1" u="sng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Spirit fills the church with inseparable unity.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(v.32)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Spirit fills the church with strong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testimony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(v.33a)</a:t>
            </a:r>
          </a:p>
        </p:txBody>
      </p:sp>
    </p:spTree>
    <p:extLst>
      <p:ext uri="{BB962C8B-B14F-4D97-AF65-F5344CB8AC3E}">
        <p14:creationId xmlns:p14="http://schemas.microsoft.com/office/powerpoint/2010/main" val="34711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Spirit fills the church with inseparable unity.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(v.32)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Spirit fills the church with strong testimony.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(v.33a)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Spirit fills the church with super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(v.33b)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7FEBB-0654-E5AD-D4ED-D85A7E956877}"/>
              </a:ext>
            </a:extLst>
          </p:cNvPr>
          <p:cNvSpPr txBox="1"/>
          <p:nvPr/>
        </p:nvSpPr>
        <p:spPr>
          <a:xfrm>
            <a:off x="0" y="4023360"/>
            <a:ext cx="1218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charis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Grace</a:t>
            </a:r>
          </a:p>
        </p:txBody>
      </p:sp>
    </p:spTree>
    <p:extLst>
      <p:ext uri="{BB962C8B-B14F-4D97-AF65-F5344CB8AC3E}">
        <p14:creationId xmlns:p14="http://schemas.microsoft.com/office/powerpoint/2010/main" val="35607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Spirit fills the church with inseparable unity.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(v.32)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Spirit fills the church with strong testimony.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(v.33a)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Spirit fills the church with super grace.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(v.33b)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The Spirit fills the church with sacrificial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(v.34-35)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0D558-956D-4A32-BF92-358272F1136D}"/>
              </a:ext>
            </a:extLst>
          </p:cNvPr>
          <p:cNvSpPr txBox="1"/>
          <p:nvPr/>
        </p:nvSpPr>
        <p:spPr>
          <a:xfrm>
            <a:off x="0" y="4059936"/>
            <a:ext cx="1218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“complete my joy by being of the 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same mind</a:t>
            </a:r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having the 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same love</a:t>
            </a:r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being in full accord and of 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one mind</a:t>
            </a:r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 Do nothing from selfish ambition or conceit, but in humility </a:t>
            </a:r>
            <a:r>
              <a:rPr lang="en-US" sz="2000" dirty="0">
                <a:solidFill>
                  <a:schemeClr val="accent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count others more significant than yourselves</a:t>
            </a:r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.” – </a:t>
            </a:r>
            <a:r>
              <a:rPr lang="en-US" sz="16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Philippians 2:2-3 (ESV)</a:t>
            </a:r>
            <a:endParaRPr lang="en-US" sz="2000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8E2D9-BCF7-412B-F0B2-845448AE7BA6}"/>
              </a:ext>
            </a:extLst>
          </p:cNvPr>
          <p:cNvSpPr txBox="1"/>
          <p:nvPr/>
        </p:nvSpPr>
        <p:spPr>
          <a:xfrm>
            <a:off x="0" y="1759074"/>
            <a:ext cx="12189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Spirit fills the church with inseparable unity.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(v.32)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Spirit fills the church with strong testimony.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(v.33a)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Spirit fills the church with super grace.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(v.33b)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The Spirit fills the church with sacrificial love.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(v.34-35)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The Spirit fills the church with spiritual </a:t>
            </a:r>
            <a:r>
              <a:rPr lang="en-US" sz="2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(vv.36-37)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9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F643CDD-4B3C-3A0C-3E37-9EB839680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1753766"/>
            <a:ext cx="9199985" cy="45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6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67BEDFE-8CC3-7C1E-08E1-4378D4855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03" y="1745844"/>
            <a:ext cx="6260841" cy="45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7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ED18D-3CEB-EDF1-64FA-F0447F820798}"/>
              </a:ext>
            </a:extLst>
          </p:cNvPr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fills the church with His </a:t>
            </a:r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53B0D27-43E5-2583-58E0-334EB297A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82" y="1754155"/>
            <a:ext cx="9237306" cy="455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616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2629</TotalTime>
  <Words>2350</Words>
  <Application>Microsoft Office PowerPoint</Application>
  <PresentationFormat>Widescreen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Bookman Old Style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Decker, Rich Lee</dc:creator>
  <cp:lastModifiedBy>Decker, Rich Lee</cp:lastModifiedBy>
  <cp:revision>40</cp:revision>
  <dcterms:created xsi:type="dcterms:W3CDTF">2022-07-07T17:16:49Z</dcterms:created>
  <dcterms:modified xsi:type="dcterms:W3CDTF">2022-08-21T17:22:35Z</dcterms:modified>
</cp:coreProperties>
</file>