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5" r:id="rId2"/>
    <p:sldId id="327" r:id="rId3"/>
    <p:sldId id="326" r:id="rId4"/>
    <p:sldId id="328" r:id="rId5"/>
    <p:sldId id="329" r:id="rId6"/>
    <p:sldId id="307" r:id="rId7"/>
    <p:sldId id="330" r:id="rId8"/>
    <p:sldId id="331" r:id="rId9"/>
    <p:sldId id="332" r:id="rId10"/>
    <p:sldId id="333" r:id="rId11"/>
    <p:sldId id="334" r:id="rId12"/>
    <p:sldId id="335" r:id="rId13"/>
    <p:sldId id="336" r:id="rId14"/>
    <p:sldId id="337" r:id="rId15"/>
    <p:sldId id="33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2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013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2626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44CD8-B252-4CFF-8C02-17F851F6104A}" type="datetimeFigureOut">
              <a:rPr lang="en-US" smtClean="0"/>
              <a:t>9/4/2022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50246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44CD8-B252-4CFF-8C02-17F851F6104A}" type="datetimeFigureOut">
              <a:rPr lang="en-US" smtClean="0"/>
              <a:t>9/4/2022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9FDBE-D45D-4429-8AE0-593C9016BA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2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44CD8-B252-4CFF-8C02-17F851F6104A}" type="datetimeFigureOut">
              <a:rPr lang="en-US" smtClean="0"/>
              <a:t>9/4/2022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4734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44CD8-B252-4CFF-8C02-17F851F6104A}" type="datetimeFigureOut">
              <a:rPr lang="en-US" smtClean="0"/>
              <a:t>9/4/2022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3808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A44CD8-B252-4CFF-8C02-17F851F6104A}" type="datetimeFigureOut">
              <a:rPr lang="en-US" smtClean="0"/>
              <a:t>9/4/2022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864885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A44CD8-B252-4CFF-8C02-17F851F6104A}" type="datetimeFigureOut">
              <a:rPr lang="en-US" smtClean="0"/>
              <a:t>9/4/2022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4971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2A44CD8-B252-4CFF-8C02-17F851F6104A}" type="datetimeFigureOut">
              <a:rPr lang="en-US" smtClean="0"/>
              <a:t>9/4/2022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418180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A44CD8-B252-4CFF-8C02-17F851F6104A}" type="datetimeFigureOut">
              <a:rPr lang="en-US" smtClean="0"/>
              <a:t>9/4/2022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222895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2A44CD8-B252-4CFF-8C02-17F851F6104A}" type="datetimeFigureOut">
              <a:rPr lang="en-US" smtClean="0"/>
              <a:t>9/4/2022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89FDBE-D45D-4429-8AE0-593C9016BA8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7561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832104"/>
            <a:ext cx="12192000" cy="769441"/>
          </a:xfrm>
          <a:prstGeom prst="rect">
            <a:avLst/>
          </a:prstGeom>
          <a:noFill/>
        </p:spPr>
        <p:txBody>
          <a:bodyPr wrap="square" rtlCol="0">
            <a:spAutoFit/>
          </a:bodyPr>
          <a:lstStyle/>
          <a:p>
            <a:pPr algn="ctr"/>
            <a:r>
              <a:rPr lang="en-US" sz="4400" b="1" dirty="0">
                <a:solidFill>
                  <a:schemeClr val="accent1"/>
                </a:solidFill>
                <a:latin typeface="Bookman Old Style" panose="02050604050505020204" pitchFamily="18" charset="0"/>
              </a:rPr>
              <a:t>Acts</a:t>
            </a:r>
            <a:r>
              <a:rPr lang="en-US" sz="4400" dirty="0">
                <a:latin typeface="Bookman Old Style" panose="02050604050505020204" pitchFamily="18" charset="0"/>
              </a:rPr>
              <a:t> 5:12 – </a:t>
            </a:r>
            <a:r>
              <a:rPr lang="en-US" sz="4400" b="1" dirty="0">
                <a:solidFill>
                  <a:schemeClr val="accent1"/>
                </a:solidFill>
                <a:latin typeface="Bookman Old Style" panose="02050604050505020204" pitchFamily="18" charset="0"/>
              </a:rPr>
              <a:t>Acts</a:t>
            </a:r>
            <a:r>
              <a:rPr lang="en-US" sz="4400" dirty="0">
                <a:latin typeface="Bookman Old Style" panose="02050604050505020204" pitchFamily="18" charset="0"/>
              </a:rPr>
              <a:t> 5:26</a:t>
            </a:r>
          </a:p>
        </p:txBody>
      </p:sp>
      <p:sp>
        <p:nvSpPr>
          <p:cNvPr id="3" name="TextBox 2">
            <a:extLst>
              <a:ext uri="{FF2B5EF4-FFF2-40B4-BE49-F238E27FC236}">
                <a16:creationId xmlns:a16="http://schemas.microsoft.com/office/drawing/2014/main" id="{FED4025D-46DF-7C4B-856C-015DDE1561E5}"/>
              </a:ext>
            </a:extLst>
          </p:cNvPr>
          <p:cNvSpPr txBox="1"/>
          <p:nvPr/>
        </p:nvSpPr>
        <p:spPr>
          <a:xfrm>
            <a:off x="0" y="1818311"/>
            <a:ext cx="12192000" cy="1323439"/>
          </a:xfrm>
          <a:prstGeom prst="rect">
            <a:avLst/>
          </a:prstGeom>
          <a:noFill/>
        </p:spPr>
        <p:txBody>
          <a:bodyPr wrap="square" rtlCol="0">
            <a:spAutoFit/>
          </a:bodyPr>
          <a:lstStyle/>
          <a:p>
            <a:pPr algn="ctr"/>
            <a:r>
              <a:rPr lang="en-US" sz="4000" dirty="0">
                <a:solidFill>
                  <a:schemeClr val="accent1"/>
                </a:solidFill>
                <a:latin typeface="Times New Roman" panose="02020603050405020304" pitchFamily="18" charset="0"/>
                <a:cs typeface="Times New Roman" panose="02020603050405020304" pitchFamily="18" charset="0"/>
              </a:rPr>
              <a:t>Trusting</a:t>
            </a:r>
            <a:r>
              <a:rPr lang="en-US" sz="4000" dirty="0">
                <a:latin typeface="Times New Roman" panose="02020603050405020304" pitchFamily="18" charset="0"/>
                <a:cs typeface="Times New Roman" panose="02020603050405020304" pitchFamily="18" charset="0"/>
              </a:rPr>
              <a:t> God</a:t>
            </a:r>
          </a:p>
          <a:p>
            <a:r>
              <a:rPr lang="en-US" sz="4000" dirty="0">
                <a:latin typeface="Times New Roman" panose="02020603050405020304" pitchFamily="18" charset="0"/>
                <a:cs typeface="Times New Roman" panose="02020603050405020304" pitchFamily="18" charset="0"/>
              </a:rPr>
              <a:t>            </a:t>
            </a:r>
            <a:r>
              <a:rPr lang="en-US" sz="4000" dirty="0">
                <a:solidFill>
                  <a:schemeClr val="accent1"/>
                </a:solidFill>
                <a:latin typeface="Times New Roman" panose="02020603050405020304" pitchFamily="18" charset="0"/>
                <a:cs typeface="Times New Roman" panose="02020603050405020304" pitchFamily="18" charset="0"/>
              </a:rPr>
              <a:t>Witnessing </a:t>
            </a:r>
            <a:r>
              <a:rPr lang="en-US" sz="4000" dirty="0">
                <a:latin typeface="Times New Roman" panose="02020603050405020304" pitchFamily="18" charset="0"/>
                <a:cs typeface="Times New Roman" panose="02020603050405020304" pitchFamily="18" charset="0"/>
              </a:rPr>
              <a:t>in</a:t>
            </a:r>
            <a:r>
              <a:rPr lang="en-US" sz="4000" dirty="0">
                <a:solidFill>
                  <a:schemeClr val="accent1"/>
                </a:solidFill>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a:t>
            </a:r>
            <a:r>
              <a:rPr lang="en-US" sz="4000" dirty="0">
                <a:solidFill>
                  <a:schemeClr val="accent1"/>
                </a:solidFill>
                <a:latin typeface="Times New Roman" panose="02020603050405020304" pitchFamily="18" charset="0"/>
                <a:cs typeface="Times New Roman" panose="02020603050405020304" pitchFamily="18" charset="0"/>
              </a:rPr>
              <a:t> Hostile </a:t>
            </a:r>
            <a:r>
              <a:rPr lang="en-US" sz="4000" dirty="0">
                <a:latin typeface="Times New Roman" panose="02020603050405020304" pitchFamily="18" charset="0"/>
                <a:cs typeface="Times New Roman" panose="02020603050405020304" pitchFamily="18" charset="0"/>
              </a:rPr>
              <a:t>World</a:t>
            </a:r>
          </a:p>
        </p:txBody>
      </p:sp>
    </p:spTree>
    <p:extLst>
      <p:ext uri="{BB962C8B-B14F-4D97-AF65-F5344CB8AC3E}">
        <p14:creationId xmlns:p14="http://schemas.microsoft.com/office/powerpoint/2010/main" val="100626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Who is the “all” and the “none of the rest?” in verses 12-14?</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1200329"/>
          </a:xfrm>
          <a:prstGeom prst="rect">
            <a:avLst/>
          </a:prstGeom>
          <a:noFill/>
        </p:spPr>
        <p:txBody>
          <a:bodyPr wrap="square" rtlCol="0">
            <a:spAutoFit/>
          </a:bodyPr>
          <a:lstStyle/>
          <a:p>
            <a:pPr algn="ctr"/>
            <a:r>
              <a:rPr lang="en-US" baseline="30000" dirty="0">
                <a:solidFill>
                  <a:schemeClr val="accent2">
                    <a:lumMod val="40000"/>
                    <a:lumOff val="60000"/>
                  </a:schemeClr>
                </a:solidFill>
                <a:latin typeface="Times New Roman" panose="02020603050405020304" pitchFamily="18" charset="0"/>
                <a:cs typeface="Times New Roman" panose="02020603050405020304" pitchFamily="18" charset="0"/>
              </a:rPr>
              <a:t>12</a:t>
            </a:r>
            <a:r>
              <a:rPr lang="en-US" dirty="0">
                <a:latin typeface="Times New Roman" panose="02020603050405020304" pitchFamily="18" charset="0"/>
                <a:cs typeface="Times New Roman" panose="02020603050405020304" pitchFamily="18" charset="0"/>
              </a:rPr>
              <a:t> </a:t>
            </a:r>
            <a:r>
              <a:rPr lang="en-US" dirty="0">
                <a:solidFill>
                  <a:schemeClr val="bg1">
                    <a:lumMod val="75000"/>
                  </a:schemeClr>
                </a:solidFill>
                <a:latin typeface="Times New Roman" panose="02020603050405020304" pitchFamily="18" charset="0"/>
                <a:cs typeface="Times New Roman" panose="02020603050405020304" pitchFamily="18" charset="0"/>
              </a:rPr>
              <a:t>“Now many signs and wonders were regularly done among the people by the hands of the apostles. And the church of believers was all together in Solomon’s portico. </a:t>
            </a:r>
            <a:r>
              <a:rPr lang="en-US" baseline="30000" dirty="0">
                <a:solidFill>
                  <a:schemeClr val="accent2">
                    <a:lumMod val="40000"/>
                    <a:lumOff val="60000"/>
                  </a:schemeClr>
                </a:solidFill>
                <a:latin typeface="Times New Roman" panose="02020603050405020304" pitchFamily="18" charset="0"/>
                <a:cs typeface="Times New Roman" panose="02020603050405020304" pitchFamily="18" charset="0"/>
              </a:rPr>
              <a:t>13</a:t>
            </a:r>
            <a:r>
              <a:rPr lang="en-US" dirty="0">
                <a:latin typeface="Times New Roman" panose="02020603050405020304" pitchFamily="18" charset="0"/>
                <a:cs typeface="Times New Roman" panose="02020603050405020304" pitchFamily="18" charset="0"/>
              </a:rPr>
              <a:t> </a:t>
            </a:r>
            <a:r>
              <a:rPr lang="en-US" dirty="0">
                <a:solidFill>
                  <a:schemeClr val="bg1">
                    <a:lumMod val="75000"/>
                  </a:schemeClr>
                </a:solidFill>
                <a:latin typeface="Times New Roman" panose="02020603050405020304" pitchFamily="18" charset="0"/>
                <a:cs typeface="Times New Roman" panose="02020603050405020304" pitchFamily="18" charset="0"/>
              </a:rPr>
              <a:t>None of the rest, </a:t>
            </a:r>
            <a:r>
              <a:rPr lang="en-US" dirty="0">
                <a:solidFill>
                  <a:schemeClr val="accent2">
                    <a:lumMod val="40000"/>
                    <a:lumOff val="60000"/>
                  </a:schemeClr>
                </a:solidFill>
                <a:latin typeface="Times New Roman" panose="02020603050405020304" pitchFamily="18" charset="0"/>
                <a:cs typeface="Times New Roman" panose="02020603050405020304" pitchFamily="18" charset="0"/>
              </a:rPr>
              <a:t>that is, unbelievers</a:t>
            </a:r>
            <a:r>
              <a:rPr lang="en-US" dirty="0">
                <a:solidFill>
                  <a:schemeClr val="bg1">
                    <a:lumMod val="75000"/>
                  </a:schemeClr>
                </a:solidFill>
                <a:latin typeface="Times New Roman" panose="02020603050405020304" pitchFamily="18" charset="0"/>
                <a:cs typeface="Times New Roman" panose="02020603050405020304" pitchFamily="18" charset="0"/>
              </a:rPr>
              <a:t>, dared to join them, but these </a:t>
            </a:r>
            <a:r>
              <a:rPr lang="en-US" dirty="0">
                <a:solidFill>
                  <a:schemeClr val="accent2">
                    <a:lumMod val="40000"/>
                    <a:lumOff val="60000"/>
                  </a:schemeClr>
                </a:solidFill>
                <a:latin typeface="Times New Roman" panose="02020603050405020304" pitchFamily="18" charset="0"/>
                <a:cs typeface="Times New Roman" panose="02020603050405020304" pitchFamily="18" charset="0"/>
              </a:rPr>
              <a:t>unbelieving people </a:t>
            </a:r>
            <a:r>
              <a:rPr lang="en-US" dirty="0">
                <a:solidFill>
                  <a:schemeClr val="bg1">
                    <a:lumMod val="75000"/>
                  </a:schemeClr>
                </a:solidFill>
                <a:latin typeface="Times New Roman" panose="02020603050405020304" pitchFamily="18" charset="0"/>
                <a:cs typeface="Times New Roman" panose="02020603050405020304" pitchFamily="18" charset="0"/>
              </a:rPr>
              <a:t>held them, </a:t>
            </a:r>
            <a:r>
              <a:rPr lang="en-US" dirty="0">
                <a:solidFill>
                  <a:schemeClr val="accent2">
                    <a:lumMod val="40000"/>
                    <a:lumOff val="60000"/>
                  </a:schemeClr>
                </a:solidFill>
                <a:latin typeface="Times New Roman" panose="02020603050405020304" pitchFamily="18" charset="0"/>
                <a:cs typeface="Times New Roman" panose="02020603050405020304" pitchFamily="18" charset="0"/>
              </a:rPr>
              <a:t>the church</a:t>
            </a:r>
            <a:r>
              <a:rPr lang="en-US" dirty="0">
                <a:solidFill>
                  <a:schemeClr val="accent2"/>
                </a:solidFill>
                <a:latin typeface="Times New Roman" panose="02020603050405020304" pitchFamily="18" charset="0"/>
                <a:cs typeface="Times New Roman" panose="02020603050405020304" pitchFamily="18" charset="0"/>
              </a:rPr>
              <a:t>, </a:t>
            </a:r>
            <a:r>
              <a:rPr lang="en-US" dirty="0">
                <a:solidFill>
                  <a:schemeClr val="bg1">
                    <a:lumMod val="75000"/>
                  </a:schemeClr>
                </a:solidFill>
                <a:latin typeface="Times New Roman" panose="02020603050405020304" pitchFamily="18" charset="0"/>
                <a:cs typeface="Times New Roman" panose="02020603050405020304" pitchFamily="18" charset="0"/>
              </a:rPr>
              <a:t>in high esteem. </a:t>
            </a:r>
            <a:r>
              <a:rPr lang="en-US" baseline="30000" dirty="0">
                <a:solidFill>
                  <a:schemeClr val="accent2">
                    <a:lumMod val="40000"/>
                    <a:lumOff val="60000"/>
                  </a:schemeClr>
                </a:solidFill>
                <a:latin typeface="Times New Roman" panose="02020603050405020304" pitchFamily="18" charset="0"/>
                <a:cs typeface="Times New Roman" panose="02020603050405020304" pitchFamily="18" charset="0"/>
              </a:rPr>
              <a:t>14</a:t>
            </a:r>
            <a:r>
              <a:rPr lang="en-US" dirty="0">
                <a:latin typeface="Times New Roman" panose="02020603050405020304" pitchFamily="18" charset="0"/>
                <a:cs typeface="Times New Roman" panose="02020603050405020304" pitchFamily="18" charset="0"/>
              </a:rPr>
              <a:t> </a:t>
            </a:r>
            <a:r>
              <a:rPr lang="en-US" dirty="0">
                <a:solidFill>
                  <a:schemeClr val="bg1">
                    <a:lumMod val="75000"/>
                  </a:schemeClr>
                </a:solidFill>
                <a:latin typeface="Times New Roman" panose="02020603050405020304" pitchFamily="18" charset="0"/>
                <a:cs typeface="Times New Roman" panose="02020603050405020304" pitchFamily="18" charset="0"/>
              </a:rPr>
              <a:t>And more than ever believers from </a:t>
            </a:r>
            <a:r>
              <a:rPr lang="en-US" dirty="0">
                <a:solidFill>
                  <a:schemeClr val="accent2">
                    <a:lumMod val="40000"/>
                    <a:lumOff val="60000"/>
                  </a:schemeClr>
                </a:solidFill>
                <a:latin typeface="Times New Roman" panose="02020603050405020304" pitchFamily="18" charset="0"/>
                <a:cs typeface="Times New Roman" panose="02020603050405020304" pitchFamily="18" charset="0"/>
              </a:rPr>
              <a:t>these unbelieving people </a:t>
            </a:r>
            <a:r>
              <a:rPr lang="en-US" dirty="0">
                <a:solidFill>
                  <a:schemeClr val="bg1">
                    <a:lumMod val="75000"/>
                  </a:schemeClr>
                </a:solidFill>
                <a:latin typeface="Times New Roman" panose="02020603050405020304" pitchFamily="18" charset="0"/>
                <a:cs typeface="Times New Roman" panose="02020603050405020304" pitchFamily="18" charset="0"/>
              </a:rPr>
              <a:t>were added to the Lord, </a:t>
            </a:r>
            <a:r>
              <a:rPr lang="en-US" b="1" dirty="0">
                <a:solidFill>
                  <a:schemeClr val="bg1">
                    <a:lumMod val="75000"/>
                  </a:schemeClr>
                </a:solidFill>
                <a:latin typeface="Times New Roman" panose="02020603050405020304" pitchFamily="18" charset="0"/>
                <a:cs typeface="Times New Roman" panose="02020603050405020304" pitchFamily="18" charset="0"/>
              </a:rPr>
              <a:t>multitudes</a:t>
            </a:r>
            <a:r>
              <a:rPr lang="en-US" dirty="0">
                <a:solidFill>
                  <a:schemeClr val="bg1">
                    <a:lumMod val="75000"/>
                  </a:schemeClr>
                </a:solidFill>
                <a:latin typeface="Times New Roman" panose="02020603050405020304" pitchFamily="18" charset="0"/>
                <a:cs typeface="Times New Roman" panose="02020603050405020304" pitchFamily="18" charset="0"/>
              </a:rPr>
              <a:t> of both men and women.”</a:t>
            </a:r>
            <a:endParaRPr lang="en-US" i="1"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32982954-7854-DB2C-C9BE-FEEEF89C66AB}"/>
              </a:ext>
            </a:extLst>
          </p:cNvPr>
          <p:cNvSpPr txBox="1"/>
          <p:nvPr/>
        </p:nvSpPr>
        <p:spPr>
          <a:xfrm>
            <a:off x="2312" y="3337560"/>
            <a:ext cx="12189688" cy="1200329"/>
          </a:xfrm>
          <a:prstGeom prst="rect">
            <a:avLst/>
          </a:prstGeom>
          <a:noFill/>
        </p:spPr>
        <p:txBody>
          <a:bodyPr wrap="square" rtlCol="0">
            <a:spAutoFit/>
          </a:bodyPr>
          <a:lstStyle/>
          <a:p>
            <a:pPr algn="ctr"/>
            <a:r>
              <a:rPr lang="en-US" sz="1800" baseline="30000" dirty="0">
                <a:solidFill>
                  <a:schemeClr val="accent2"/>
                </a:solidFill>
                <a:latin typeface="Times New Roman" panose="02020603050405020304" pitchFamily="18" charset="0"/>
                <a:cs typeface="Times New Roman" panose="02020603050405020304" pitchFamily="18" charset="0"/>
              </a:rPr>
              <a:t>12</a:t>
            </a:r>
            <a:r>
              <a:rPr lang="en-US" sz="1800" dirty="0">
                <a:latin typeface="Times New Roman" panose="02020603050405020304" pitchFamily="18" charset="0"/>
                <a:cs typeface="Times New Roman" panose="02020603050405020304" pitchFamily="18" charset="0"/>
              </a:rPr>
              <a:t> “Now many signs and wonders were regularly done among the people by the hands of the apostles. And the </a:t>
            </a:r>
            <a:r>
              <a:rPr lang="en-US" sz="1800" dirty="0">
                <a:solidFill>
                  <a:schemeClr val="accent2"/>
                </a:solidFill>
                <a:latin typeface="Times New Roman" panose="02020603050405020304" pitchFamily="18" charset="0"/>
                <a:cs typeface="Times New Roman" panose="02020603050405020304" pitchFamily="18" charset="0"/>
              </a:rPr>
              <a:t>apostles </a:t>
            </a:r>
            <a:r>
              <a:rPr lang="en-US" sz="1800" dirty="0">
                <a:latin typeface="Times New Roman" panose="02020603050405020304" pitchFamily="18" charset="0"/>
                <a:cs typeface="Times New Roman" panose="02020603050405020304" pitchFamily="18" charset="0"/>
              </a:rPr>
              <a:t>were all together in Solomon’s portico. </a:t>
            </a:r>
            <a:r>
              <a:rPr lang="en-US" sz="1800" baseline="30000" dirty="0">
                <a:solidFill>
                  <a:schemeClr val="accent2"/>
                </a:solidFill>
                <a:latin typeface="Times New Roman" panose="02020603050405020304" pitchFamily="18" charset="0"/>
                <a:cs typeface="Times New Roman" panose="02020603050405020304" pitchFamily="18" charset="0"/>
              </a:rPr>
              <a:t>13</a:t>
            </a:r>
            <a:r>
              <a:rPr lang="en-US" sz="1800" dirty="0">
                <a:latin typeface="Times New Roman" panose="02020603050405020304" pitchFamily="18" charset="0"/>
                <a:cs typeface="Times New Roman" panose="02020603050405020304" pitchFamily="18" charset="0"/>
              </a:rPr>
              <a:t> None of the rest </a:t>
            </a:r>
            <a:r>
              <a:rPr lang="en-US" sz="1800" dirty="0">
                <a:solidFill>
                  <a:schemeClr val="accent2"/>
                </a:solidFill>
                <a:latin typeface="Times New Roman" panose="02020603050405020304" pitchFamily="18" charset="0"/>
                <a:cs typeface="Times New Roman" panose="02020603050405020304" pitchFamily="18" charset="0"/>
              </a:rPr>
              <a:t>of the church </a:t>
            </a:r>
            <a:r>
              <a:rPr lang="en-US" sz="1800" dirty="0">
                <a:latin typeface="Times New Roman" panose="02020603050405020304" pitchFamily="18" charset="0"/>
                <a:cs typeface="Times New Roman" panose="02020603050405020304" pitchFamily="18" charset="0"/>
              </a:rPr>
              <a:t>dared to join them, but the </a:t>
            </a:r>
            <a:r>
              <a:rPr lang="en-US" sz="1800" dirty="0">
                <a:solidFill>
                  <a:schemeClr val="accent2"/>
                </a:solidFill>
                <a:latin typeface="Times New Roman" panose="02020603050405020304" pitchFamily="18" charset="0"/>
                <a:cs typeface="Times New Roman" panose="02020603050405020304" pitchFamily="18" charset="0"/>
              </a:rPr>
              <a:t>unbelieving people </a:t>
            </a:r>
            <a:r>
              <a:rPr lang="en-US" sz="1800" dirty="0">
                <a:latin typeface="Times New Roman" panose="02020603050405020304" pitchFamily="18" charset="0"/>
                <a:cs typeface="Times New Roman" panose="02020603050405020304" pitchFamily="18" charset="0"/>
              </a:rPr>
              <a:t>held them, </a:t>
            </a:r>
            <a:r>
              <a:rPr lang="en-US" sz="1800" dirty="0">
                <a:solidFill>
                  <a:schemeClr val="accent2"/>
                </a:solidFill>
                <a:latin typeface="Times New Roman" panose="02020603050405020304" pitchFamily="18" charset="0"/>
                <a:cs typeface="Times New Roman" panose="02020603050405020304" pitchFamily="18" charset="0"/>
              </a:rPr>
              <a:t>the church</a:t>
            </a:r>
            <a:r>
              <a:rPr lang="en-US" sz="1800" dirty="0">
                <a:latin typeface="Times New Roman" panose="02020603050405020304" pitchFamily="18" charset="0"/>
                <a:cs typeface="Times New Roman" panose="02020603050405020304" pitchFamily="18" charset="0"/>
              </a:rPr>
              <a:t>, in high esteem. </a:t>
            </a:r>
            <a:r>
              <a:rPr lang="en-US" sz="1800" baseline="30000" dirty="0">
                <a:solidFill>
                  <a:schemeClr val="accent2"/>
                </a:solidFill>
                <a:latin typeface="Times New Roman" panose="02020603050405020304" pitchFamily="18" charset="0"/>
                <a:cs typeface="Times New Roman" panose="02020603050405020304" pitchFamily="18" charset="0"/>
              </a:rPr>
              <a:t>14</a:t>
            </a:r>
            <a:r>
              <a:rPr lang="en-US" sz="1800" dirty="0">
                <a:latin typeface="Times New Roman" panose="02020603050405020304" pitchFamily="18" charset="0"/>
                <a:cs typeface="Times New Roman" panose="02020603050405020304" pitchFamily="18" charset="0"/>
              </a:rPr>
              <a:t> And more than ever believers </a:t>
            </a:r>
            <a:r>
              <a:rPr lang="en-US" sz="1800" dirty="0">
                <a:solidFill>
                  <a:schemeClr val="accent2"/>
                </a:solidFill>
                <a:latin typeface="Times New Roman" panose="02020603050405020304" pitchFamily="18" charset="0"/>
                <a:cs typeface="Times New Roman" panose="02020603050405020304" pitchFamily="18" charset="0"/>
              </a:rPr>
              <a:t>from these unbelieving people </a:t>
            </a:r>
            <a:r>
              <a:rPr lang="en-US" sz="1800" dirty="0">
                <a:latin typeface="Times New Roman" panose="02020603050405020304" pitchFamily="18" charset="0"/>
                <a:cs typeface="Times New Roman" panose="02020603050405020304" pitchFamily="18" charset="0"/>
              </a:rPr>
              <a:t>were added to the Lord, </a:t>
            </a:r>
            <a:r>
              <a:rPr lang="en-US" sz="1800" b="1" dirty="0">
                <a:latin typeface="Times New Roman" panose="02020603050405020304" pitchFamily="18" charset="0"/>
                <a:cs typeface="Times New Roman" panose="02020603050405020304" pitchFamily="18" charset="0"/>
              </a:rPr>
              <a:t>multitudes</a:t>
            </a:r>
            <a:r>
              <a:rPr lang="en-US" sz="1800" dirty="0">
                <a:latin typeface="Times New Roman" panose="02020603050405020304" pitchFamily="18" charset="0"/>
                <a:cs typeface="Times New Roman" panose="02020603050405020304" pitchFamily="18" charset="0"/>
              </a:rPr>
              <a:t> of both men and women.”</a:t>
            </a:r>
            <a:endParaRPr lang="en-US" sz="1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54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build His church.</a:t>
            </a:r>
          </a:p>
        </p:txBody>
      </p:sp>
      <p:sp>
        <p:nvSpPr>
          <p:cNvPr id="4" name="TextBox 3">
            <a:extLst>
              <a:ext uri="{FF2B5EF4-FFF2-40B4-BE49-F238E27FC236}">
                <a16:creationId xmlns:a16="http://schemas.microsoft.com/office/drawing/2014/main" id="{85775E1C-FB8D-30A7-B7F1-37FC8714AB6E}"/>
              </a:ext>
            </a:extLst>
          </p:cNvPr>
          <p:cNvSpPr txBox="1"/>
          <p:nvPr/>
        </p:nvSpPr>
        <p:spPr>
          <a:xfrm>
            <a:off x="2312" y="2220739"/>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2. God always has an unfailing </a:t>
            </a:r>
            <a:r>
              <a:rPr lang="en-US" sz="2400" u="sng" dirty="0">
                <a:solidFill>
                  <a:schemeClr val="accent2"/>
                </a:solidFill>
                <a:latin typeface="Times New Roman" panose="02020603050405020304" pitchFamily="18" charset="0"/>
                <a:cs typeface="Times New Roman" panose="02020603050405020304" pitchFamily="18" charset="0"/>
              </a:rPr>
              <a:t>plan</a:t>
            </a:r>
            <a:r>
              <a:rPr lang="en-US" sz="2400" dirty="0">
                <a:latin typeface="Times New Roman" panose="02020603050405020304" pitchFamily="18" charset="0"/>
                <a:cs typeface="Times New Roman" panose="02020603050405020304" pitchFamily="18" charset="0"/>
              </a:rPr>
              <a:t>, even if you can’t </a:t>
            </a:r>
            <a:r>
              <a:rPr lang="en-US" sz="2400" u="sng" dirty="0">
                <a:solidFill>
                  <a:schemeClr val="accent2"/>
                </a:solidFill>
                <a:latin typeface="Times New Roman" panose="02020603050405020304" pitchFamily="18" charset="0"/>
                <a:cs typeface="Times New Roman" panose="02020603050405020304" pitchFamily="18" charset="0"/>
              </a:rPr>
              <a:t>see</a:t>
            </a:r>
            <a:r>
              <a:rPr lang="en-US" sz="2400" dirty="0">
                <a:latin typeface="Times New Roman" panose="02020603050405020304" pitchFamily="18" charset="0"/>
                <a:cs typeface="Times New Roman" panose="02020603050405020304" pitchFamily="18" charset="0"/>
              </a:rPr>
              <a:t> it</a:t>
            </a:r>
            <a:r>
              <a:rPr lang="en-US" sz="2000" dirty="0">
                <a:latin typeface="Times New Roman" panose="02020603050405020304" pitchFamily="18" charset="0"/>
                <a:cs typeface="Times New Roman" panose="02020603050405020304" pitchFamily="18" charset="0"/>
              </a:rPr>
              <a:t>.</a:t>
            </a:r>
            <a:endParaRPr lang="en-US" sz="2000" dirty="0"/>
          </a:p>
        </p:txBody>
      </p:sp>
      <p:sp>
        <p:nvSpPr>
          <p:cNvPr id="7" name="TextBox 6">
            <a:extLst>
              <a:ext uri="{FF2B5EF4-FFF2-40B4-BE49-F238E27FC236}">
                <a16:creationId xmlns:a16="http://schemas.microsoft.com/office/drawing/2014/main" id="{D744D969-761D-5A75-BF02-CF4431BB3612}"/>
              </a:ext>
            </a:extLst>
          </p:cNvPr>
          <p:cNvSpPr txBox="1"/>
          <p:nvPr/>
        </p:nvSpPr>
        <p:spPr>
          <a:xfrm>
            <a:off x="411480" y="3355848"/>
            <a:ext cx="11778208" cy="369332"/>
          </a:xfrm>
          <a:prstGeom prst="rect">
            <a:avLst/>
          </a:prstGeom>
          <a:noFill/>
        </p:spPr>
        <p:txBody>
          <a:bodyPr wrap="square" rtlCol="0">
            <a:spAutoFit/>
          </a:bodyPr>
          <a:lstStyle/>
          <a:p>
            <a:pPr algn="l" rtl="0"/>
            <a:r>
              <a:rPr lang="en-US" dirty="0">
                <a:latin typeface="Times New Roman" panose="02020603050405020304" pitchFamily="18" charset="0"/>
                <a:cs typeface="Times New Roman" panose="02020603050405020304" pitchFamily="18" charset="0"/>
              </a:rPr>
              <a:t>“For </a:t>
            </a:r>
            <a:r>
              <a:rPr lang="en-US" dirty="0">
                <a:solidFill>
                  <a:schemeClr val="accent2"/>
                </a:solidFill>
                <a:latin typeface="Times New Roman" panose="02020603050405020304" pitchFamily="18" charset="0"/>
                <a:cs typeface="Times New Roman" panose="02020603050405020304" pitchFamily="18" charset="0"/>
              </a:rPr>
              <a:t>the Sadducees say </a:t>
            </a:r>
            <a:r>
              <a:rPr lang="en-US" dirty="0">
                <a:latin typeface="Times New Roman" panose="02020603050405020304" pitchFamily="18" charset="0"/>
                <a:cs typeface="Times New Roman" panose="02020603050405020304" pitchFamily="18" charset="0"/>
              </a:rPr>
              <a:t>that there is no resurrection, </a:t>
            </a:r>
            <a:r>
              <a:rPr lang="en-US" dirty="0">
                <a:solidFill>
                  <a:schemeClr val="accent2"/>
                </a:solidFill>
                <a:latin typeface="Times New Roman" panose="02020603050405020304" pitchFamily="18" charset="0"/>
                <a:cs typeface="Times New Roman" panose="02020603050405020304" pitchFamily="18" charset="0"/>
              </a:rPr>
              <a:t>nor</a:t>
            </a:r>
            <a:r>
              <a:rPr lang="en-US" dirty="0">
                <a:latin typeface="Times New Roman" panose="02020603050405020304" pitchFamily="18" charset="0"/>
                <a:cs typeface="Times New Roman" panose="02020603050405020304" pitchFamily="18" charset="0"/>
              </a:rPr>
              <a:t> </a:t>
            </a:r>
            <a:r>
              <a:rPr lang="en-US" dirty="0">
                <a:solidFill>
                  <a:schemeClr val="accent2"/>
                </a:solidFill>
                <a:latin typeface="Times New Roman" panose="02020603050405020304" pitchFamily="18" charset="0"/>
                <a:cs typeface="Times New Roman" panose="02020603050405020304" pitchFamily="18" charset="0"/>
              </a:rPr>
              <a:t>angel, nor spirit</a:t>
            </a:r>
            <a:r>
              <a:rPr lang="en-US" dirty="0">
                <a:latin typeface="Times New Roman" panose="02020603050405020304" pitchFamily="18" charset="0"/>
                <a:cs typeface="Times New Roman" panose="02020603050405020304" pitchFamily="18" charset="0"/>
              </a:rPr>
              <a:t>, but the Pharisees acknowledge them all.” </a:t>
            </a:r>
            <a:r>
              <a:rPr lang="en-US" sz="1100" i="1" dirty="0">
                <a:latin typeface="Times New Roman" panose="02020603050405020304" pitchFamily="18" charset="0"/>
                <a:cs typeface="Times New Roman" panose="02020603050405020304" pitchFamily="18" charset="0"/>
              </a:rPr>
              <a:t>– Acts 23:8 (ESV)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20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build His church.</a:t>
            </a:r>
          </a:p>
        </p:txBody>
      </p:sp>
      <p:sp>
        <p:nvSpPr>
          <p:cNvPr id="4" name="TextBox 3">
            <a:extLst>
              <a:ext uri="{FF2B5EF4-FFF2-40B4-BE49-F238E27FC236}">
                <a16:creationId xmlns:a16="http://schemas.microsoft.com/office/drawing/2014/main" id="{85775E1C-FB8D-30A7-B7F1-37FC8714AB6E}"/>
              </a:ext>
            </a:extLst>
          </p:cNvPr>
          <p:cNvSpPr txBox="1"/>
          <p:nvPr/>
        </p:nvSpPr>
        <p:spPr>
          <a:xfrm>
            <a:off x="2312" y="2220739"/>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2. God always has an unfailing plan, even if you can’t </a:t>
            </a:r>
            <a:r>
              <a:rPr lang="en-US" sz="2400" u="sng" dirty="0">
                <a:solidFill>
                  <a:schemeClr val="accent2"/>
                </a:solidFill>
                <a:latin typeface="Times New Roman" panose="02020603050405020304" pitchFamily="18" charset="0"/>
                <a:cs typeface="Times New Roman" panose="02020603050405020304" pitchFamily="18" charset="0"/>
              </a:rPr>
              <a:t>see</a:t>
            </a:r>
            <a:r>
              <a:rPr lang="en-US" sz="2400" dirty="0">
                <a:latin typeface="Times New Roman" panose="02020603050405020304" pitchFamily="18" charset="0"/>
                <a:cs typeface="Times New Roman" panose="02020603050405020304" pitchFamily="18" charset="0"/>
              </a:rPr>
              <a:t> it</a:t>
            </a:r>
            <a:r>
              <a:rPr lang="en-US" sz="2000" dirty="0">
                <a:latin typeface="Times New Roman" panose="02020603050405020304" pitchFamily="18" charset="0"/>
                <a:cs typeface="Times New Roman" panose="02020603050405020304" pitchFamily="18" charset="0"/>
              </a:rPr>
              <a:t>.</a:t>
            </a:r>
            <a:endParaRPr lang="en-US" sz="2000" dirty="0"/>
          </a:p>
        </p:txBody>
      </p:sp>
      <p:sp>
        <p:nvSpPr>
          <p:cNvPr id="7" name="TextBox 6">
            <a:extLst>
              <a:ext uri="{FF2B5EF4-FFF2-40B4-BE49-F238E27FC236}">
                <a16:creationId xmlns:a16="http://schemas.microsoft.com/office/drawing/2014/main" id="{D744D969-761D-5A75-BF02-CF4431BB3612}"/>
              </a:ext>
            </a:extLst>
          </p:cNvPr>
          <p:cNvSpPr txBox="1"/>
          <p:nvPr/>
        </p:nvSpPr>
        <p:spPr>
          <a:xfrm>
            <a:off x="2312" y="2709836"/>
            <a:ext cx="12189688" cy="461665"/>
          </a:xfrm>
          <a:prstGeom prst="rect">
            <a:avLst/>
          </a:prstGeom>
          <a:noFill/>
        </p:spPr>
        <p:txBody>
          <a:bodyPr wrap="square" rtlCol="0">
            <a:spAutoFit/>
          </a:bodyPr>
          <a:lstStyle/>
          <a:p>
            <a:pPr algn="l" rtl="0"/>
            <a:r>
              <a:rPr lang="en-US" sz="2400" dirty="0">
                <a:latin typeface="Times New Roman" panose="02020603050405020304" pitchFamily="18" charset="0"/>
                <a:cs typeface="Times New Roman" panose="02020603050405020304" pitchFamily="18" charset="0"/>
              </a:rPr>
              <a:t>3. God </a:t>
            </a:r>
            <a:r>
              <a:rPr lang="en-US" sz="2400" u="sng" dirty="0">
                <a:solidFill>
                  <a:schemeClr val="accent2"/>
                </a:solidFill>
                <a:latin typeface="Times New Roman" panose="02020603050405020304" pitchFamily="18" charset="0"/>
                <a:cs typeface="Times New Roman" panose="02020603050405020304" pitchFamily="18" charset="0"/>
              </a:rPr>
              <a:t>rules</a:t>
            </a:r>
            <a:r>
              <a:rPr lang="en-US" sz="2400" dirty="0">
                <a:latin typeface="Times New Roman" panose="02020603050405020304" pitchFamily="18" charset="0"/>
                <a:cs typeface="Times New Roman" panose="02020603050405020304" pitchFamily="18" charset="0"/>
              </a:rPr>
              <a:t> over all </a:t>
            </a:r>
            <a:r>
              <a:rPr lang="en-US" sz="2400" u="sng" dirty="0">
                <a:solidFill>
                  <a:schemeClr val="accent2"/>
                </a:solidFill>
                <a:latin typeface="Times New Roman" panose="02020603050405020304" pitchFamily="18" charset="0"/>
                <a:cs typeface="Times New Roman" panose="02020603050405020304" pitchFamily="18" charset="0"/>
              </a:rPr>
              <a:t>authorities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22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Sanhedrin Courtroom</a:t>
            </a:r>
          </a:p>
        </p:txBody>
      </p:sp>
      <p:pic>
        <p:nvPicPr>
          <p:cNvPr id="5" name="Picture 4" descr="Diagram&#10;&#10;Description automatically generated">
            <a:extLst>
              <a:ext uri="{FF2B5EF4-FFF2-40B4-BE49-F238E27FC236}">
                <a16:creationId xmlns:a16="http://schemas.microsoft.com/office/drawing/2014/main" id="{A04D785B-AD1E-0FD0-ED23-97DB4CBB19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9047" y="1739524"/>
            <a:ext cx="5913905" cy="4569836"/>
          </a:xfrm>
          <a:prstGeom prst="rect">
            <a:avLst/>
          </a:prstGeom>
        </p:spPr>
      </p:pic>
    </p:spTree>
    <p:extLst>
      <p:ext uri="{BB962C8B-B14F-4D97-AF65-F5344CB8AC3E}">
        <p14:creationId xmlns:p14="http://schemas.microsoft.com/office/powerpoint/2010/main" val="3658845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build His church.</a:t>
            </a:r>
          </a:p>
        </p:txBody>
      </p:sp>
      <p:sp>
        <p:nvSpPr>
          <p:cNvPr id="4" name="TextBox 3">
            <a:extLst>
              <a:ext uri="{FF2B5EF4-FFF2-40B4-BE49-F238E27FC236}">
                <a16:creationId xmlns:a16="http://schemas.microsoft.com/office/drawing/2014/main" id="{85775E1C-FB8D-30A7-B7F1-37FC8714AB6E}"/>
              </a:ext>
            </a:extLst>
          </p:cNvPr>
          <p:cNvSpPr txBox="1"/>
          <p:nvPr/>
        </p:nvSpPr>
        <p:spPr>
          <a:xfrm>
            <a:off x="2312" y="2220739"/>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2. God always has an unfailing plan, even if you can’t </a:t>
            </a:r>
            <a:r>
              <a:rPr lang="en-US" sz="2400" u="sng" dirty="0">
                <a:solidFill>
                  <a:schemeClr val="accent2"/>
                </a:solidFill>
                <a:latin typeface="Times New Roman" panose="02020603050405020304" pitchFamily="18" charset="0"/>
                <a:cs typeface="Times New Roman" panose="02020603050405020304" pitchFamily="18" charset="0"/>
              </a:rPr>
              <a:t>see</a:t>
            </a:r>
            <a:r>
              <a:rPr lang="en-US" sz="2400" dirty="0">
                <a:latin typeface="Times New Roman" panose="02020603050405020304" pitchFamily="18" charset="0"/>
                <a:cs typeface="Times New Roman" panose="02020603050405020304" pitchFamily="18" charset="0"/>
              </a:rPr>
              <a:t> it</a:t>
            </a:r>
            <a:r>
              <a:rPr lang="en-US" sz="2000" dirty="0">
                <a:latin typeface="Times New Roman" panose="02020603050405020304" pitchFamily="18" charset="0"/>
                <a:cs typeface="Times New Roman" panose="02020603050405020304" pitchFamily="18" charset="0"/>
              </a:rPr>
              <a:t>.</a:t>
            </a:r>
            <a:endParaRPr lang="en-US" sz="2000" dirty="0"/>
          </a:p>
        </p:txBody>
      </p:sp>
      <p:sp>
        <p:nvSpPr>
          <p:cNvPr id="7" name="TextBox 6">
            <a:extLst>
              <a:ext uri="{FF2B5EF4-FFF2-40B4-BE49-F238E27FC236}">
                <a16:creationId xmlns:a16="http://schemas.microsoft.com/office/drawing/2014/main" id="{D744D969-761D-5A75-BF02-CF4431BB3612}"/>
              </a:ext>
            </a:extLst>
          </p:cNvPr>
          <p:cNvSpPr txBox="1"/>
          <p:nvPr/>
        </p:nvSpPr>
        <p:spPr>
          <a:xfrm>
            <a:off x="2312" y="2709836"/>
            <a:ext cx="12189688" cy="461665"/>
          </a:xfrm>
          <a:prstGeom prst="rect">
            <a:avLst/>
          </a:prstGeom>
          <a:noFill/>
        </p:spPr>
        <p:txBody>
          <a:bodyPr wrap="square" rtlCol="0">
            <a:spAutoFit/>
          </a:bodyPr>
          <a:lstStyle/>
          <a:p>
            <a:pPr algn="l" rtl="0"/>
            <a:r>
              <a:rPr lang="en-US" sz="2400" dirty="0">
                <a:latin typeface="Times New Roman" panose="02020603050405020304" pitchFamily="18" charset="0"/>
                <a:cs typeface="Times New Roman" panose="02020603050405020304" pitchFamily="18" charset="0"/>
              </a:rPr>
              <a:t>3. God </a:t>
            </a:r>
            <a:r>
              <a:rPr lang="en-US" sz="2400" u="sng" dirty="0">
                <a:solidFill>
                  <a:schemeClr val="accent2"/>
                </a:solidFill>
                <a:latin typeface="Times New Roman" panose="02020603050405020304" pitchFamily="18" charset="0"/>
                <a:cs typeface="Times New Roman" panose="02020603050405020304" pitchFamily="18" charset="0"/>
              </a:rPr>
              <a:t>rules</a:t>
            </a:r>
            <a:r>
              <a:rPr lang="en-US" sz="2400" dirty="0">
                <a:latin typeface="Times New Roman" panose="02020603050405020304" pitchFamily="18" charset="0"/>
                <a:cs typeface="Times New Roman" panose="02020603050405020304" pitchFamily="18" charset="0"/>
              </a:rPr>
              <a:t> over all </a:t>
            </a:r>
            <a:r>
              <a:rPr lang="en-US" sz="2400" u="sng" dirty="0">
                <a:solidFill>
                  <a:schemeClr val="accent2"/>
                </a:solidFill>
                <a:latin typeface="Times New Roman" panose="02020603050405020304" pitchFamily="18" charset="0"/>
                <a:cs typeface="Times New Roman" panose="02020603050405020304" pitchFamily="18" charset="0"/>
              </a:rPr>
              <a:t>authorities</a:t>
            </a:r>
            <a:r>
              <a:rPr lang="en-US" sz="2400" dirty="0">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32F4AA20-CBF9-4850-2324-12A08A880538}"/>
              </a:ext>
            </a:extLst>
          </p:cNvPr>
          <p:cNvSpPr txBox="1"/>
          <p:nvPr/>
        </p:nvSpPr>
        <p:spPr>
          <a:xfrm>
            <a:off x="457200" y="3708172"/>
            <a:ext cx="11734800" cy="646331"/>
          </a:xfrm>
          <a:prstGeom prst="rect">
            <a:avLst/>
          </a:prstGeom>
          <a:noFill/>
        </p:spPr>
        <p:txBody>
          <a:bodyPr wrap="square" rtlCol="0">
            <a:spAutoFit/>
          </a:bodyPr>
          <a:lstStyle/>
          <a:p>
            <a:pPr algn="l" rtl="0"/>
            <a:r>
              <a:rPr lang="en-US" dirty="0">
                <a:latin typeface="Times New Roman" panose="02020603050405020304" pitchFamily="18" charset="0"/>
                <a:cs typeface="Times New Roman" panose="02020603050405020304" pitchFamily="18" charset="0"/>
              </a:rPr>
              <a:t>“In their case the </a:t>
            </a:r>
            <a:r>
              <a:rPr lang="en-US" dirty="0">
                <a:solidFill>
                  <a:schemeClr val="accent2"/>
                </a:solidFill>
                <a:latin typeface="Times New Roman" panose="02020603050405020304" pitchFamily="18" charset="0"/>
                <a:cs typeface="Times New Roman" panose="02020603050405020304" pitchFamily="18" charset="0"/>
              </a:rPr>
              <a:t>god of this world has blinded </a:t>
            </a:r>
            <a:r>
              <a:rPr lang="en-US" dirty="0">
                <a:latin typeface="Times New Roman" panose="02020603050405020304" pitchFamily="18" charset="0"/>
                <a:cs typeface="Times New Roman" panose="02020603050405020304" pitchFamily="18" charset="0"/>
              </a:rPr>
              <a:t>the minds of </a:t>
            </a:r>
            <a:r>
              <a:rPr lang="en-US" dirty="0">
                <a:solidFill>
                  <a:schemeClr val="accent2"/>
                </a:solidFill>
                <a:latin typeface="Times New Roman" panose="02020603050405020304" pitchFamily="18" charset="0"/>
                <a:cs typeface="Times New Roman" panose="02020603050405020304" pitchFamily="18" charset="0"/>
              </a:rPr>
              <a:t>the unbelievers</a:t>
            </a:r>
            <a:r>
              <a:rPr lang="en-US" dirty="0">
                <a:latin typeface="Times New Roman" panose="02020603050405020304" pitchFamily="18" charset="0"/>
                <a:cs typeface="Times New Roman" panose="02020603050405020304" pitchFamily="18" charset="0"/>
              </a:rPr>
              <a:t>, to keep them from seeing the light of the gospel of the glory of Christ, who is the image of God.” </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2 Corinthians 4:4 (ESV)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0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build His church.</a:t>
            </a:r>
          </a:p>
        </p:txBody>
      </p:sp>
      <p:sp>
        <p:nvSpPr>
          <p:cNvPr id="4" name="TextBox 3">
            <a:extLst>
              <a:ext uri="{FF2B5EF4-FFF2-40B4-BE49-F238E27FC236}">
                <a16:creationId xmlns:a16="http://schemas.microsoft.com/office/drawing/2014/main" id="{85775E1C-FB8D-30A7-B7F1-37FC8714AB6E}"/>
              </a:ext>
            </a:extLst>
          </p:cNvPr>
          <p:cNvSpPr txBox="1"/>
          <p:nvPr/>
        </p:nvSpPr>
        <p:spPr>
          <a:xfrm>
            <a:off x="2312" y="2220739"/>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2. God always has an unfailing plan, even if you can’t </a:t>
            </a:r>
            <a:r>
              <a:rPr lang="en-US" sz="2400" u="sng" dirty="0">
                <a:solidFill>
                  <a:schemeClr val="accent2"/>
                </a:solidFill>
                <a:latin typeface="Times New Roman" panose="02020603050405020304" pitchFamily="18" charset="0"/>
                <a:cs typeface="Times New Roman" panose="02020603050405020304" pitchFamily="18" charset="0"/>
              </a:rPr>
              <a:t>see</a:t>
            </a:r>
            <a:r>
              <a:rPr lang="en-US" sz="2400" dirty="0">
                <a:latin typeface="Times New Roman" panose="02020603050405020304" pitchFamily="18" charset="0"/>
                <a:cs typeface="Times New Roman" panose="02020603050405020304" pitchFamily="18" charset="0"/>
              </a:rPr>
              <a:t> it</a:t>
            </a:r>
            <a:r>
              <a:rPr lang="en-US" sz="2000" dirty="0">
                <a:latin typeface="Times New Roman" panose="02020603050405020304" pitchFamily="18" charset="0"/>
                <a:cs typeface="Times New Roman" panose="02020603050405020304" pitchFamily="18" charset="0"/>
              </a:rPr>
              <a:t>.</a:t>
            </a:r>
            <a:endParaRPr lang="en-US" sz="2000" dirty="0"/>
          </a:p>
        </p:txBody>
      </p:sp>
      <p:sp>
        <p:nvSpPr>
          <p:cNvPr id="7" name="TextBox 6">
            <a:extLst>
              <a:ext uri="{FF2B5EF4-FFF2-40B4-BE49-F238E27FC236}">
                <a16:creationId xmlns:a16="http://schemas.microsoft.com/office/drawing/2014/main" id="{D744D969-761D-5A75-BF02-CF4431BB3612}"/>
              </a:ext>
            </a:extLst>
          </p:cNvPr>
          <p:cNvSpPr txBox="1"/>
          <p:nvPr/>
        </p:nvSpPr>
        <p:spPr>
          <a:xfrm>
            <a:off x="2312" y="2709836"/>
            <a:ext cx="12189688" cy="461665"/>
          </a:xfrm>
          <a:prstGeom prst="rect">
            <a:avLst/>
          </a:prstGeom>
          <a:noFill/>
        </p:spPr>
        <p:txBody>
          <a:bodyPr wrap="square" rtlCol="0">
            <a:spAutoFit/>
          </a:bodyPr>
          <a:lstStyle/>
          <a:p>
            <a:pPr algn="l" rtl="0"/>
            <a:r>
              <a:rPr lang="en-US" sz="2400" dirty="0">
                <a:latin typeface="Times New Roman" panose="02020603050405020304" pitchFamily="18" charset="0"/>
                <a:cs typeface="Times New Roman" panose="02020603050405020304" pitchFamily="18" charset="0"/>
              </a:rPr>
              <a:t>3. God </a:t>
            </a:r>
            <a:r>
              <a:rPr lang="en-US" sz="2400" u="sng" dirty="0">
                <a:solidFill>
                  <a:schemeClr val="accent2"/>
                </a:solidFill>
                <a:latin typeface="Times New Roman" panose="02020603050405020304" pitchFamily="18" charset="0"/>
                <a:cs typeface="Times New Roman" panose="02020603050405020304" pitchFamily="18" charset="0"/>
              </a:rPr>
              <a:t>rules</a:t>
            </a:r>
            <a:r>
              <a:rPr lang="en-US" sz="2400" dirty="0">
                <a:latin typeface="Times New Roman" panose="02020603050405020304" pitchFamily="18" charset="0"/>
                <a:cs typeface="Times New Roman" panose="02020603050405020304" pitchFamily="18" charset="0"/>
              </a:rPr>
              <a:t> over all </a:t>
            </a:r>
            <a:r>
              <a:rPr lang="en-US" sz="2400" u="sng" dirty="0">
                <a:solidFill>
                  <a:schemeClr val="accent2"/>
                </a:solidFill>
                <a:latin typeface="Times New Roman" panose="02020603050405020304" pitchFamily="18" charset="0"/>
                <a:cs typeface="Times New Roman" panose="02020603050405020304" pitchFamily="18" charset="0"/>
              </a:rPr>
              <a:t>authorities</a:t>
            </a:r>
            <a:r>
              <a:rPr lang="en-US" sz="2400" dirty="0">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32F4AA20-CBF9-4850-2324-12A08A880538}"/>
              </a:ext>
            </a:extLst>
          </p:cNvPr>
          <p:cNvSpPr txBox="1"/>
          <p:nvPr/>
        </p:nvSpPr>
        <p:spPr>
          <a:xfrm>
            <a:off x="457200" y="3708172"/>
            <a:ext cx="11734800"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t>
            </a:r>
            <a:r>
              <a:rPr lang="en-US" dirty="0"/>
              <a:t>Let every person be subject to the governing authorities. </a:t>
            </a:r>
            <a:r>
              <a:rPr lang="en-US" dirty="0">
                <a:solidFill>
                  <a:schemeClr val="accent2"/>
                </a:solidFill>
              </a:rPr>
              <a:t>For there is no authority except from God, and those that exist have been instituted by God</a:t>
            </a:r>
            <a:r>
              <a:rPr lang="en-US" dirty="0"/>
              <a:t>.” </a:t>
            </a:r>
            <a:r>
              <a:rPr lang="en-US" sz="1200" dirty="0">
                <a:latin typeface="Times New Roman" panose="02020603050405020304" pitchFamily="18" charset="0"/>
                <a:cs typeface="Times New Roman" panose="02020603050405020304" pitchFamily="18" charset="0"/>
              </a:rPr>
              <a:t>– Romans 13:1 </a:t>
            </a:r>
            <a:r>
              <a:rPr lang="en-US" sz="1200" i="1" dirty="0">
                <a:latin typeface="Times New Roman" panose="02020603050405020304" pitchFamily="18" charset="0"/>
                <a:cs typeface="Times New Roman" panose="02020603050405020304" pitchFamily="18" charset="0"/>
              </a:rPr>
              <a:t>(ESV)</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765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solidFill>
                  <a:schemeClr val="accent1"/>
                </a:solidFill>
                <a:latin typeface="Bookman Old Style" panose="02050604050505020204" pitchFamily="18" charset="0"/>
              </a:rPr>
              <a:t>A Hostile World</a:t>
            </a:r>
            <a:endParaRPr lang="en-US" sz="3600" dirty="0">
              <a:latin typeface="Bookman Old Style" panose="02050604050505020204" pitchFamily="18" charset="0"/>
            </a:endParaRPr>
          </a:p>
        </p:txBody>
      </p:sp>
      <p:sp>
        <p:nvSpPr>
          <p:cNvPr id="4" name="TextBox 3">
            <a:extLst>
              <a:ext uri="{FF2B5EF4-FFF2-40B4-BE49-F238E27FC236}">
                <a16:creationId xmlns:a16="http://schemas.microsoft.com/office/drawing/2014/main" id="{97B8827F-FAF3-0358-B7B5-AE79205457BC}"/>
              </a:ext>
            </a:extLst>
          </p:cNvPr>
          <p:cNvSpPr txBox="1"/>
          <p:nvPr/>
        </p:nvSpPr>
        <p:spPr>
          <a:xfrm>
            <a:off x="0" y="1773609"/>
            <a:ext cx="12192000" cy="615553"/>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“And you were dead in the trespasses and sins in which you once walked, following the course of this world, </a:t>
            </a:r>
            <a:r>
              <a:rPr lang="en-US" sz="1600" dirty="0">
                <a:solidFill>
                  <a:schemeClr val="accent1"/>
                </a:solidFill>
                <a:latin typeface="Times New Roman" panose="02020603050405020304" pitchFamily="18" charset="0"/>
                <a:cs typeface="Times New Roman" panose="02020603050405020304" pitchFamily="18" charset="0"/>
              </a:rPr>
              <a:t>following the prince of the power of the air, the spirit that is now at work in the sons of disobedience </a:t>
            </a:r>
            <a:r>
              <a:rPr lang="en-US" sz="16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Ephesians 2:1-2 (ESV)</a:t>
            </a:r>
            <a:endParaRPr lang="en-US"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3429000"/>
            <a:ext cx="12192000" cy="338554"/>
          </a:xfrm>
          <a:prstGeom prst="rect">
            <a:avLst/>
          </a:prstGeom>
          <a:noFill/>
        </p:spPr>
        <p:txBody>
          <a:bodyPr wrap="square" rtlCol="0">
            <a:spAutoFit/>
          </a:bodyPr>
          <a:lstStyle/>
          <a:p>
            <a:pPr algn="l" rtl="0"/>
            <a:r>
              <a:rPr lang="en-US" sz="1600" dirty="0">
                <a:latin typeface="Times New Roman" panose="02020603050405020304" pitchFamily="18" charset="0"/>
                <a:cs typeface="Times New Roman" panose="02020603050405020304" pitchFamily="18" charset="0"/>
              </a:rPr>
              <a:t>“We know that we are from God, </a:t>
            </a:r>
            <a:r>
              <a:rPr lang="en-US" sz="1600" dirty="0">
                <a:solidFill>
                  <a:schemeClr val="accent1"/>
                </a:solidFill>
                <a:latin typeface="Times New Roman" panose="02020603050405020304" pitchFamily="18" charset="0"/>
                <a:cs typeface="Times New Roman" panose="02020603050405020304" pitchFamily="18" charset="0"/>
              </a:rPr>
              <a:t>and the whole world lies in the power of the evil one</a:t>
            </a:r>
            <a:r>
              <a:rPr lang="en-US" sz="16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1 John 5:19 (ESV</a:t>
            </a:r>
            <a:r>
              <a:rPr lang="en-US" sz="120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49E4934-5BB9-D6C6-BA6F-23DED0A556A5}"/>
              </a:ext>
            </a:extLst>
          </p:cNvPr>
          <p:cNvSpPr txBox="1"/>
          <p:nvPr/>
        </p:nvSpPr>
        <p:spPr>
          <a:xfrm>
            <a:off x="0" y="4355336"/>
            <a:ext cx="12192000"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“Do not be surprised, brothers, that </a:t>
            </a:r>
            <a:r>
              <a:rPr lang="en-US" sz="1600" dirty="0">
                <a:solidFill>
                  <a:schemeClr val="accent1"/>
                </a:solidFill>
                <a:latin typeface="Times New Roman" panose="02020603050405020304" pitchFamily="18" charset="0"/>
                <a:cs typeface="Times New Roman" panose="02020603050405020304" pitchFamily="18" charset="0"/>
              </a:rPr>
              <a:t>the world hates you</a:t>
            </a:r>
            <a:r>
              <a:rPr lang="en-US" sz="1600" dirty="0">
                <a:latin typeface="Times New Roman" panose="02020603050405020304" pitchFamily="18" charset="0"/>
                <a:cs typeface="Times New Roman" panose="02020603050405020304" pitchFamily="18" charset="0"/>
              </a:rPr>
              <a:t>.” – </a:t>
            </a:r>
            <a:r>
              <a:rPr lang="en-US" sz="1200" i="1" dirty="0">
                <a:latin typeface="Times New Roman" panose="02020603050405020304" pitchFamily="18" charset="0"/>
                <a:cs typeface="Times New Roman" panose="02020603050405020304" pitchFamily="18" charset="0"/>
              </a:rPr>
              <a:t>1 John 3:13 (ESV</a:t>
            </a:r>
            <a:r>
              <a:rPr lang="en-US" sz="1200" i="1" dirty="0"/>
              <a:t>)</a:t>
            </a:r>
            <a:endParaRPr lang="en-US" sz="1600" i="1" dirty="0"/>
          </a:p>
        </p:txBody>
      </p:sp>
      <p:sp>
        <p:nvSpPr>
          <p:cNvPr id="7" name="TextBox 6">
            <a:extLst>
              <a:ext uri="{FF2B5EF4-FFF2-40B4-BE49-F238E27FC236}">
                <a16:creationId xmlns:a16="http://schemas.microsoft.com/office/drawing/2014/main" id="{ED4FDE15-8E1E-20D5-894B-58F91331D4C6}"/>
              </a:ext>
            </a:extLst>
          </p:cNvPr>
          <p:cNvSpPr txBox="1"/>
          <p:nvPr/>
        </p:nvSpPr>
        <p:spPr>
          <a:xfrm>
            <a:off x="0" y="5281672"/>
            <a:ext cx="12192000" cy="584775"/>
          </a:xfrm>
          <a:prstGeom prst="rect">
            <a:avLst/>
          </a:prstGeom>
          <a:noFill/>
        </p:spPr>
        <p:txBody>
          <a:bodyPr wrap="square" rtlCol="0">
            <a:spAutoFit/>
          </a:bodyPr>
          <a:lstStyle/>
          <a:p>
            <a:pPr algn="l" rtl="0"/>
            <a:r>
              <a:rPr lang="en-US" sz="1600" dirty="0">
                <a:latin typeface="Times New Roman" panose="02020603050405020304" pitchFamily="18" charset="0"/>
                <a:cs typeface="Times New Roman" panose="02020603050405020304" pitchFamily="18" charset="0"/>
              </a:rPr>
              <a:t>“If you were of the world, the world would love you as its own; but because </a:t>
            </a:r>
            <a:r>
              <a:rPr lang="en-US" sz="1600" dirty="0">
                <a:solidFill>
                  <a:schemeClr val="accent1"/>
                </a:solidFill>
                <a:latin typeface="Times New Roman" panose="02020603050405020304" pitchFamily="18" charset="0"/>
                <a:cs typeface="Times New Roman" panose="02020603050405020304" pitchFamily="18" charset="0"/>
              </a:rPr>
              <a:t>you are not of the world</a:t>
            </a:r>
            <a:r>
              <a:rPr lang="en-US" sz="1600" dirty="0">
                <a:latin typeface="Times New Roman" panose="02020603050405020304" pitchFamily="18" charset="0"/>
                <a:cs typeface="Times New Roman" panose="02020603050405020304" pitchFamily="18" charset="0"/>
              </a:rPr>
              <a:t>, but I chose you out of the world, </a:t>
            </a:r>
            <a:r>
              <a:rPr lang="en-US" sz="1600" dirty="0">
                <a:solidFill>
                  <a:schemeClr val="accent1"/>
                </a:solidFill>
                <a:latin typeface="Times New Roman" panose="02020603050405020304" pitchFamily="18" charset="0"/>
                <a:cs typeface="Times New Roman" panose="02020603050405020304" pitchFamily="18" charset="0"/>
              </a:rPr>
              <a:t>therefore the world hates you</a:t>
            </a:r>
            <a:r>
              <a:rPr lang="en-US" sz="1600" dirty="0">
                <a:latin typeface="Times New Roman" panose="02020603050405020304" pitchFamily="18" charset="0"/>
                <a:cs typeface="Times New Roman" panose="02020603050405020304" pitchFamily="18" charset="0"/>
              </a:rPr>
              <a:t>.” – </a:t>
            </a:r>
            <a:r>
              <a:rPr lang="en-US" sz="1200" i="1" dirty="0"/>
              <a:t>John 15:19 (ESV)</a:t>
            </a:r>
            <a:endParaRPr lang="en-US" i="1" dirty="0"/>
          </a:p>
        </p:txBody>
      </p:sp>
    </p:spTree>
    <p:extLst>
      <p:ext uri="{BB962C8B-B14F-4D97-AF65-F5344CB8AC3E}">
        <p14:creationId xmlns:p14="http://schemas.microsoft.com/office/powerpoint/2010/main" val="135021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72E75E-93D0-EB1E-FB93-7D0290848A0E}"/>
              </a:ext>
            </a:extLst>
          </p:cNvPr>
          <p:cNvSpPr txBox="1"/>
          <p:nvPr/>
        </p:nvSpPr>
        <p:spPr>
          <a:xfrm>
            <a:off x="0" y="512064"/>
            <a:ext cx="12192000" cy="646331"/>
          </a:xfrm>
          <a:prstGeom prst="rect">
            <a:avLst/>
          </a:prstGeom>
          <a:noFill/>
        </p:spPr>
        <p:txBody>
          <a:bodyPr wrap="square" rtlCol="0">
            <a:spAutoFit/>
          </a:bodyPr>
          <a:lstStyle/>
          <a:p>
            <a:pPr algn="ctr"/>
            <a:r>
              <a:rPr lang="en-US" sz="3600" dirty="0">
                <a:solidFill>
                  <a:schemeClr val="accent1"/>
                </a:solidFill>
                <a:latin typeface="Bookman Old Style" panose="02050604050505020204" pitchFamily="18" charset="0"/>
              </a:rPr>
              <a:t>A Hostile World</a:t>
            </a:r>
            <a:endParaRPr lang="en-US" sz="3600" dirty="0">
              <a:latin typeface="Bookman Old Style" panose="02050604050505020204" pitchFamily="18" charset="0"/>
            </a:endParaRPr>
          </a:p>
        </p:txBody>
      </p:sp>
      <p:sp>
        <p:nvSpPr>
          <p:cNvPr id="4" name="TextBox 3">
            <a:extLst>
              <a:ext uri="{FF2B5EF4-FFF2-40B4-BE49-F238E27FC236}">
                <a16:creationId xmlns:a16="http://schemas.microsoft.com/office/drawing/2014/main" id="{97B8827F-FAF3-0358-B7B5-AE79205457BC}"/>
              </a:ext>
            </a:extLst>
          </p:cNvPr>
          <p:cNvSpPr txBox="1"/>
          <p:nvPr/>
        </p:nvSpPr>
        <p:spPr>
          <a:xfrm>
            <a:off x="0" y="1780892"/>
            <a:ext cx="12192000" cy="1354217"/>
          </a:xfrm>
          <a:prstGeom prst="rect">
            <a:avLst/>
          </a:prstGeom>
          <a:noFill/>
        </p:spPr>
        <p:txBody>
          <a:bodyPr wrap="square" rtlCol="0">
            <a:spAutoFit/>
          </a:bodyPr>
          <a:lstStyle/>
          <a:p>
            <a:pPr algn="l" rtl="0"/>
            <a:r>
              <a:rPr lang="en-US" sz="1600" dirty="0">
                <a:latin typeface="Times New Roman" panose="02020603050405020304" pitchFamily="18" charset="0"/>
                <a:cs typeface="Times New Roman" panose="02020603050405020304" pitchFamily="18" charset="0"/>
              </a:rPr>
              <a:t>“</a:t>
            </a:r>
            <a:r>
              <a:rPr lang="en-US" sz="1600" dirty="0">
                <a:solidFill>
                  <a:schemeClr val="bg1">
                    <a:lumMod val="85000"/>
                  </a:schemeClr>
                </a:solidFill>
                <a:latin typeface="Times New Roman" panose="02020603050405020304" pitchFamily="18" charset="0"/>
                <a:cs typeface="Times New Roman" panose="02020603050405020304" pitchFamily="18" charset="0"/>
              </a:rPr>
              <a:t>And you were dead in the trespasses and sins in which you once walked, following the course of this world</a:t>
            </a:r>
            <a:r>
              <a:rPr lang="en-US" sz="1600" dirty="0">
                <a:solidFill>
                  <a:schemeClr val="bg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20000"/>
                    <a:lumOff val="80000"/>
                  </a:schemeClr>
                </a:solidFill>
                <a:latin typeface="Times New Roman" panose="02020603050405020304" pitchFamily="18" charset="0"/>
                <a:cs typeface="Times New Roman" panose="02020603050405020304" pitchFamily="18" charset="0"/>
              </a:rPr>
              <a:t>following the prince of the power of the air, the spirit that is now at work in the sons of disobedience</a:t>
            </a:r>
            <a:r>
              <a:rPr lang="en-US" sz="1600" dirty="0">
                <a:latin typeface="Times New Roman" panose="02020603050405020304" pitchFamily="18" charset="0"/>
                <a:cs typeface="Times New Roman" panose="02020603050405020304" pitchFamily="18" charset="0"/>
              </a:rPr>
              <a:t> - But God, being </a:t>
            </a:r>
            <a:r>
              <a:rPr lang="en-US" sz="1600" dirty="0">
                <a:solidFill>
                  <a:schemeClr val="accent1"/>
                </a:solidFill>
                <a:latin typeface="Times New Roman" panose="02020603050405020304" pitchFamily="18" charset="0"/>
                <a:cs typeface="Times New Roman" panose="02020603050405020304" pitchFamily="18" charset="0"/>
              </a:rPr>
              <a:t>rich in mercy</a:t>
            </a:r>
            <a:r>
              <a:rPr lang="en-US" sz="1600" dirty="0">
                <a:latin typeface="Times New Roman" panose="02020603050405020304" pitchFamily="18" charset="0"/>
                <a:cs typeface="Times New Roman" panose="02020603050405020304" pitchFamily="18" charset="0"/>
              </a:rPr>
              <a:t>, because of the great love with which </a:t>
            </a:r>
            <a:r>
              <a:rPr lang="en-US" sz="1600" dirty="0">
                <a:solidFill>
                  <a:schemeClr val="accent1"/>
                </a:solidFill>
                <a:latin typeface="Times New Roman" panose="02020603050405020304" pitchFamily="18" charset="0"/>
                <a:cs typeface="Times New Roman" panose="02020603050405020304" pitchFamily="18" charset="0"/>
              </a:rPr>
              <a:t>he loved us, even when we were dead in our trespasses</a:t>
            </a:r>
            <a:r>
              <a:rPr lang="en-US" sz="1600" dirty="0">
                <a:latin typeface="Times New Roman" panose="02020603050405020304" pitchFamily="18" charset="0"/>
                <a:cs typeface="Times New Roman" panose="02020603050405020304" pitchFamily="18" charset="0"/>
              </a:rPr>
              <a:t>, </a:t>
            </a:r>
            <a:r>
              <a:rPr lang="en-US" sz="1600" dirty="0">
                <a:solidFill>
                  <a:schemeClr val="accent1"/>
                </a:solidFill>
                <a:latin typeface="Times New Roman" panose="02020603050405020304" pitchFamily="18" charset="0"/>
                <a:cs typeface="Times New Roman" panose="02020603050405020304" pitchFamily="18" charset="0"/>
              </a:rPr>
              <a:t>made us alive together with Christ</a:t>
            </a:r>
            <a:r>
              <a:rPr lang="en-US" sz="1600" dirty="0">
                <a:latin typeface="Times New Roman" panose="02020603050405020304" pitchFamily="18" charset="0"/>
                <a:cs typeface="Times New Roman" panose="02020603050405020304" pitchFamily="18" charset="0"/>
              </a:rPr>
              <a:t>—by grace you have been saved— and raised us up with him and seated us with him in the heavenly places in Christ Jesus, so that in the coming ages </a:t>
            </a:r>
            <a:r>
              <a:rPr lang="en-US" sz="1600" dirty="0">
                <a:solidFill>
                  <a:schemeClr val="accent1"/>
                </a:solidFill>
                <a:latin typeface="Times New Roman" panose="02020603050405020304" pitchFamily="18" charset="0"/>
                <a:cs typeface="Times New Roman" panose="02020603050405020304" pitchFamily="18" charset="0"/>
              </a:rPr>
              <a:t>he might show the immeasurable riches of his grace </a:t>
            </a:r>
            <a:r>
              <a:rPr lang="en-US" sz="1600" dirty="0">
                <a:latin typeface="Times New Roman" panose="02020603050405020304" pitchFamily="18" charset="0"/>
                <a:cs typeface="Times New Roman" panose="02020603050405020304" pitchFamily="18" charset="0"/>
              </a:rPr>
              <a:t>in kindness toward us in Christ Jesus. ” </a:t>
            </a:r>
            <a:r>
              <a:rPr lang="en-US"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Ephesians 2:1-2, 5-7 (ESV)</a:t>
            </a:r>
            <a:endParaRPr lang="en-US"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EE5258C-0C23-D404-2ADA-C3EC5606AECE}"/>
              </a:ext>
            </a:extLst>
          </p:cNvPr>
          <p:cNvSpPr txBox="1"/>
          <p:nvPr/>
        </p:nvSpPr>
        <p:spPr>
          <a:xfrm>
            <a:off x="0" y="3429000"/>
            <a:ext cx="12192000"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t>
            </a:r>
            <a:r>
              <a:rPr lang="en-US" sz="1600" dirty="0"/>
              <a:t>he who was born of </a:t>
            </a:r>
            <a:r>
              <a:rPr lang="en-US" sz="1600" dirty="0">
                <a:solidFill>
                  <a:schemeClr val="accent1"/>
                </a:solidFill>
              </a:rPr>
              <a:t>God protects him</a:t>
            </a:r>
            <a:r>
              <a:rPr lang="en-US" sz="1600" dirty="0"/>
              <a:t>, and the </a:t>
            </a:r>
            <a:r>
              <a:rPr lang="en-US" sz="1600" dirty="0">
                <a:solidFill>
                  <a:schemeClr val="accent1"/>
                </a:solidFill>
              </a:rPr>
              <a:t>evil one does not touch him</a:t>
            </a:r>
            <a:r>
              <a:rPr lang="en-US" sz="1600" dirty="0"/>
              <a:t>. </a:t>
            </a:r>
            <a:r>
              <a:rPr lang="en-US" sz="1600" dirty="0">
                <a:latin typeface="Times New Roman" panose="02020603050405020304" pitchFamily="18" charset="0"/>
                <a:cs typeface="Times New Roman" panose="02020603050405020304" pitchFamily="18" charset="0"/>
              </a:rPr>
              <a:t>We know that </a:t>
            </a:r>
            <a:r>
              <a:rPr lang="en-US" sz="1600" dirty="0">
                <a:solidFill>
                  <a:schemeClr val="accent1"/>
                </a:solidFill>
                <a:latin typeface="Times New Roman" panose="02020603050405020304" pitchFamily="18" charset="0"/>
                <a:cs typeface="Times New Roman" panose="02020603050405020304" pitchFamily="18" charset="0"/>
              </a:rPr>
              <a:t>we are from God</a:t>
            </a:r>
            <a:r>
              <a:rPr lang="en-US" sz="1600" dirty="0">
                <a:latin typeface="Times New Roman" panose="02020603050405020304" pitchFamily="18" charset="0"/>
                <a:cs typeface="Times New Roman" panose="02020603050405020304" pitchFamily="18" charset="0"/>
              </a:rPr>
              <a:t>, </a:t>
            </a:r>
            <a:r>
              <a:rPr lang="en-US" sz="1600" dirty="0">
                <a:solidFill>
                  <a:schemeClr val="accent1">
                    <a:lumMod val="40000"/>
                    <a:lumOff val="60000"/>
                  </a:schemeClr>
                </a:solidFill>
                <a:latin typeface="Times New Roman" panose="02020603050405020304" pitchFamily="18" charset="0"/>
                <a:cs typeface="Times New Roman" panose="02020603050405020304" pitchFamily="18" charset="0"/>
              </a:rPr>
              <a:t>and the whole world lies in the power of the evil one</a:t>
            </a:r>
            <a:r>
              <a:rPr lang="en-US" sz="16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1 John 5:18b-19 (ESV</a:t>
            </a:r>
            <a:r>
              <a:rPr lang="en-US" sz="120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49E4934-5BB9-D6C6-BA6F-23DED0A556A5}"/>
              </a:ext>
            </a:extLst>
          </p:cNvPr>
          <p:cNvSpPr txBox="1"/>
          <p:nvPr/>
        </p:nvSpPr>
        <p:spPr>
          <a:xfrm>
            <a:off x="0" y="4355336"/>
            <a:ext cx="12192000"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t>
            </a:r>
            <a:r>
              <a:rPr lang="en-US" sz="1600" dirty="0">
                <a:solidFill>
                  <a:schemeClr val="bg1">
                    <a:lumMod val="85000"/>
                  </a:schemeClr>
                </a:solidFill>
                <a:latin typeface="Times New Roman" panose="02020603050405020304" pitchFamily="18" charset="0"/>
                <a:cs typeface="Times New Roman" panose="02020603050405020304" pitchFamily="18" charset="0"/>
              </a:rPr>
              <a:t>Do not be surprised, brothers, that </a:t>
            </a:r>
            <a:r>
              <a:rPr lang="en-US" sz="1600" dirty="0">
                <a:solidFill>
                  <a:schemeClr val="accent1">
                    <a:lumMod val="40000"/>
                    <a:lumOff val="60000"/>
                  </a:schemeClr>
                </a:solidFill>
                <a:latin typeface="Times New Roman" panose="02020603050405020304" pitchFamily="18" charset="0"/>
                <a:cs typeface="Times New Roman" panose="02020603050405020304" pitchFamily="18" charset="0"/>
              </a:rPr>
              <a:t>the world hates you</a:t>
            </a:r>
            <a:r>
              <a:rPr lang="en-US" sz="1600" dirty="0">
                <a:latin typeface="Times New Roman" panose="02020603050405020304" pitchFamily="18" charset="0"/>
                <a:cs typeface="Times New Roman" panose="02020603050405020304" pitchFamily="18" charset="0"/>
              </a:rPr>
              <a:t>. We know that we have passed out of death into life”– </a:t>
            </a:r>
            <a:r>
              <a:rPr lang="en-US" sz="1200" i="1" dirty="0">
                <a:latin typeface="Times New Roman" panose="02020603050405020304" pitchFamily="18" charset="0"/>
                <a:cs typeface="Times New Roman" panose="02020603050405020304" pitchFamily="18" charset="0"/>
              </a:rPr>
              <a:t>1 John 3:19-20 (ESV</a:t>
            </a:r>
            <a:r>
              <a:rPr lang="en-US" sz="1200" i="1" dirty="0"/>
              <a:t>)</a:t>
            </a:r>
            <a:endParaRPr lang="en-US" sz="1600" i="1" dirty="0"/>
          </a:p>
        </p:txBody>
      </p:sp>
    </p:spTree>
    <p:extLst>
      <p:ext uri="{BB962C8B-B14F-4D97-AF65-F5344CB8AC3E}">
        <p14:creationId xmlns:p14="http://schemas.microsoft.com/office/powerpoint/2010/main" val="275783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a:t>
            </a:r>
            <a:r>
              <a:rPr lang="en-US" sz="2400" u="sng" dirty="0">
                <a:solidFill>
                  <a:schemeClr val="accent2"/>
                </a:solidFill>
                <a:latin typeface="Times New Roman" panose="02020603050405020304" pitchFamily="18" charset="0"/>
                <a:cs typeface="Times New Roman" panose="02020603050405020304" pitchFamily="18" charset="0"/>
              </a:rPr>
              <a:t>build</a:t>
            </a:r>
            <a:r>
              <a:rPr lang="en-US" sz="2400" dirty="0">
                <a:latin typeface="Times New Roman" panose="02020603050405020304" pitchFamily="18" charset="0"/>
                <a:cs typeface="Times New Roman" panose="02020603050405020304" pitchFamily="18" charset="0"/>
              </a:rPr>
              <a:t> His </a:t>
            </a:r>
            <a:r>
              <a:rPr lang="en-US" sz="2400" u="sng" dirty="0">
                <a:solidFill>
                  <a:schemeClr val="accent2"/>
                </a:solidFill>
                <a:latin typeface="Times New Roman" panose="02020603050405020304" pitchFamily="18" charset="0"/>
                <a:cs typeface="Times New Roman" panose="02020603050405020304" pitchFamily="18" charset="0"/>
              </a:rPr>
              <a:t>church</a:t>
            </a:r>
            <a:r>
              <a:rPr lang="en-US" sz="2400" dirty="0">
                <a:latin typeface="Times New Roman" panose="02020603050405020304" pitchFamily="18" charset="0"/>
                <a:cs typeface="Times New Roman" panose="02020603050405020304" pitchFamily="18" charset="0"/>
              </a:rPr>
              <a:t>.</a:t>
            </a:r>
            <a:endParaRPr lang="en-US" sz="2400" i="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B9A013-7426-5410-8041-0C45C5F554D0}"/>
              </a:ext>
            </a:extLst>
          </p:cNvPr>
          <p:cNvSpPr txBox="1"/>
          <p:nvPr/>
        </p:nvSpPr>
        <p:spPr>
          <a:xfrm>
            <a:off x="795528" y="3172968"/>
            <a:ext cx="11394160" cy="830997"/>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a:t>
            </a:r>
            <a:r>
              <a:rPr lang="en-US" sz="1600" dirty="0">
                <a:solidFill>
                  <a:schemeClr val="accent2"/>
                </a:solidFill>
                <a:latin typeface="Times New Roman" panose="02020603050405020304" pitchFamily="18" charset="0"/>
                <a:cs typeface="Times New Roman" panose="02020603050405020304" pitchFamily="18" charset="0"/>
              </a:rPr>
              <a:t>Which is easier, to say to the paralytic, ‘Your sins are forgiven,’ or to say, ‘Rise, take up your bed and walk’? </a:t>
            </a:r>
            <a:r>
              <a:rPr lang="en-US" sz="1600" dirty="0">
                <a:latin typeface="Times New Roman" panose="02020603050405020304" pitchFamily="18" charset="0"/>
                <a:cs typeface="Times New Roman" panose="02020603050405020304" pitchFamily="18" charset="0"/>
              </a:rPr>
              <a:t>But </a:t>
            </a:r>
            <a:r>
              <a:rPr lang="en-US" sz="1600" dirty="0">
                <a:solidFill>
                  <a:schemeClr val="accent2"/>
                </a:solidFill>
                <a:latin typeface="Times New Roman" panose="02020603050405020304" pitchFamily="18" charset="0"/>
                <a:cs typeface="Times New Roman" panose="02020603050405020304" pitchFamily="18" charset="0"/>
              </a:rPr>
              <a:t>that</a:t>
            </a:r>
            <a:r>
              <a:rPr lang="en-US" sz="1600" dirty="0">
                <a:latin typeface="Times New Roman" panose="02020603050405020304" pitchFamily="18" charset="0"/>
                <a:cs typeface="Times New Roman" panose="02020603050405020304" pitchFamily="18" charset="0"/>
              </a:rPr>
              <a:t> </a:t>
            </a:r>
            <a:r>
              <a:rPr lang="en-US" sz="1600" dirty="0">
                <a:solidFill>
                  <a:schemeClr val="accent2"/>
                </a:solidFill>
                <a:latin typeface="Times New Roman" panose="02020603050405020304" pitchFamily="18" charset="0"/>
                <a:cs typeface="Times New Roman" panose="02020603050405020304" pitchFamily="18" charset="0"/>
              </a:rPr>
              <a:t>you may know that the Son of Man has authority on earth to forgive sins</a:t>
            </a:r>
            <a:r>
              <a:rPr lang="en-US" sz="1600" dirty="0">
                <a:latin typeface="Times New Roman" panose="02020603050405020304" pitchFamily="18" charset="0"/>
                <a:cs typeface="Times New Roman" panose="02020603050405020304" pitchFamily="18" charset="0"/>
              </a:rPr>
              <a:t>—he said to the paralytic— ‘I say to you, rise, pick up your bed, and go home.’ And he rose and immediately picked up his bed and went out before them all, so that they were all amazed”</a:t>
            </a:r>
            <a:r>
              <a:rPr lang="en-US" sz="1200" i="1" dirty="0">
                <a:latin typeface="Times New Roman" panose="02020603050405020304" pitchFamily="18" charset="0"/>
                <a:cs typeface="Times New Roman" panose="02020603050405020304" pitchFamily="18" charset="0"/>
              </a:rPr>
              <a:t>– Mark 2:9-12a (ESV)</a:t>
            </a:r>
            <a:endParaRPr lang="en-US" i="1"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60754C3-5072-6A77-6A85-625F23112381}"/>
              </a:ext>
            </a:extLst>
          </p:cNvPr>
          <p:cNvSpPr txBox="1"/>
          <p:nvPr/>
        </p:nvSpPr>
        <p:spPr>
          <a:xfrm>
            <a:off x="386360" y="2415510"/>
            <a:ext cx="11805640" cy="369332"/>
          </a:xfrm>
          <a:prstGeom prst="rect">
            <a:avLst/>
          </a:prstGeom>
          <a:noFill/>
        </p:spPr>
        <p:txBody>
          <a:bodyPr wrap="square" rtlCol="0">
            <a:spAutoFit/>
          </a:bodyPr>
          <a:lstStyle/>
          <a:p>
            <a:r>
              <a:rPr lang="en-US" dirty="0"/>
              <a:t>a. In Acts, God continues to </a:t>
            </a:r>
            <a:r>
              <a:rPr lang="en-US" u="sng" dirty="0">
                <a:solidFill>
                  <a:schemeClr val="accent2"/>
                </a:solidFill>
              </a:rPr>
              <a:t>establish</a:t>
            </a:r>
            <a:r>
              <a:rPr lang="en-US" dirty="0"/>
              <a:t> his church with </a:t>
            </a:r>
            <a:r>
              <a:rPr lang="en-US" u="sng" dirty="0">
                <a:solidFill>
                  <a:schemeClr val="accent2"/>
                </a:solidFill>
              </a:rPr>
              <a:t>proof</a:t>
            </a:r>
            <a:r>
              <a:rPr lang="en-US" dirty="0"/>
              <a:t> of his approval through signs and wonder.</a:t>
            </a:r>
          </a:p>
        </p:txBody>
      </p:sp>
    </p:spTree>
    <p:extLst>
      <p:ext uri="{BB962C8B-B14F-4D97-AF65-F5344CB8AC3E}">
        <p14:creationId xmlns:p14="http://schemas.microsoft.com/office/powerpoint/2010/main" val="225215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Trust God while witnessing in a hostile world because:</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God will build His church.</a:t>
            </a:r>
            <a:endParaRPr lang="en-US" sz="2400" i="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CB9A013-7426-5410-8041-0C45C5F554D0}"/>
              </a:ext>
            </a:extLst>
          </p:cNvPr>
          <p:cNvSpPr txBox="1"/>
          <p:nvPr/>
        </p:nvSpPr>
        <p:spPr>
          <a:xfrm>
            <a:off x="795528" y="4073159"/>
            <a:ext cx="11394160" cy="1015663"/>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“So then you are no longer strangers and aliens, but you are fellow citizens with the saints and members of the </a:t>
            </a:r>
            <a:r>
              <a:rPr lang="en-US" sz="1600" dirty="0">
                <a:solidFill>
                  <a:schemeClr val="accent2"/>
                </a:solidFill>
                <a:latin typeface="Times New Roman" panose="02020603050405020304" pitchFamily="18" charset="0"/>
                <a:cs typeface="Times New Roman" panose="02020603050405020304" pitchFamily="18" charset="0"/>
              </a:rPr>
              <a:t>household of God, built on the foundation of the apostles and prophets, Christ Jesus himself being the cornerstone</a:t>
            </a:r>
            <a:r>
              <a:rPr lang="en-US" sz="1600" dirty="0">
                <a:latin typeface="Times New Roman" panose="02020603050405020304" pitchFamily="18" charset="0"/>
                <a:cs typeface="Times New Roman" panose="02020603050405020304" pitchFamily="18" charset="0"/>
              </a:rPr>
              <a:t>, in whom the whole structure, being joined together, grows into a holy temple in the Lord</a:t>
            </a:r>
            <a:r>
              <a:rPr lang="en-US" sz="1600" dirty="0">
                <a:solidFill>
                  <a:schemeClr val="accent2"/>
                </a:solidFill>
                <a:latin typeface="Times New Roman" panose="02020603050405020304" pitchFamily="18" charset="0"/>
                <a:cs typeface="Times New Roman" panose="02020603050405020304" pitchFamily="18" charset="0"/>
              </a:rPr>
              <a:t>. In him </a:t>
            </a:r>
            <a:r>
              <a:rPr lang="en-US" sz="1600" dirty="0">
                <a:latin typeface="Times New Roman" panose="02020603050405020304" pitchFamily="18" charset="0"/>
                <a:cs typeface="Times New Roman" panose="02020603050405020304" pitchFamily="18" charset="0"/>
              </a:rPr>
              <a:t>you also are being built together into a dwelling place </a:t>
            </a:r>
            <a:r>
              <a:rPr lang="en-US" sz="1600" dirty="0">
                <a:solidFill>
                  <a:schemeClr val="accent2"/>
                </a:solidFill>
                <a:latin typeface="Times New Roman" panose="02020603050405020304" pitchFamily="18" charset="0"/>
                <a:cs typeface="Times New Roman" panose="02020603050405020304" pitchFamily="18" charset="0"/>
              </a:rPr>
              <a:t>for God by the Spirit</a:t>
            </a:r>
            <a:r>
              <a:rPr lang="en-US" sz="1600" dirty="0">
                <a:latin typeface="Times New Roman" panose="02020603050405020304" pitchFamily="18" charset="0"/>
                <a:cs typeface="Times New Roman" panose="02020603050405020304" pitchFamily="18" charset="0"/>
              </a:rPr>
              <a:t>.”</a:t>
            </a:r>
          </a:p>
          <a:p>
            <a:pPr algn="r"/>
            <a:r>
              <a:rPr lang="en-US" sz="1200" i="1" dirty="0">
                <a:latin typeface="Times New Roman" panose="02020603050405020304" pitchFamily="18" charset="0"/>
                <a:cs typeface="Times New Roman" panose="02020603050405020304" pitchFamily="18" charset="0"/>
              </a:rPr>
              <a:t> - Ephesians 2:19-22 (ESV)</a:t>
            </a:r>
            <a:endParaRPr lang="en-US" i="1"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60754C3-5072-6A77-6A85-625F23112381}"/>
              </a:ext>
            </a:extLst>
          </p:cNvPr>
          <p:cNvSpPr txBox="1"/>
          <p:nvPr/>
        </p:nvSpPr>
        <p:spPr>
          <a:xfrm>
            <a:off x="386360" y="2415510"/>
            <a:ext cx="11805640" cy="369332"/>
          </a:xfrm>
          <a:prstGeom prst="rect">
            <a:avLst/>
          </a:prstGeom>
          <a:noFill/>
        </p:spPr>
        <p:txBody>
          <a:bodyPr wrap="square" rtlCol="0">
            <a:spAutoFit/>
          </a:bodyPr>
          <a:lstStyle/>
          <a:p>
            <a:r>
              <a:rPr lang="en-US" dirty="0"/>
              <a:t>a. In Acts, God continues to establish his church with proof of his approval through signs and wonder.</a:t>
            </a:r>
          </a:p>
        </p:txBody>
      </p:sp>
      <p:sp>
        <p:nvSpPr>
          <p:cNvPr id="4" name="TextBox 3">
            <a:extLst>
              <a:ext uri="{FF2B5EF4-FFF2-40B4-BE49-F238E27FC236}">
                <a16:creationId xmlns:a16="http://schemas.microsoft.com/office/drawing/2014/main" id="{935D6E5C-F89C-D97D-53DD-8D5013CD0C1D}"/>
              </a:ext>
            </a:extLst>
          </p:cNvPr>
          <p:cNvSpPr txBox="1"/>
          <p:nvPr/>
        </p:nvSpPr>
        <p:spPr>
          <a:xfrm>
            <a:off x="386360" y="2775697"/>
            <a:ext cx="11805640" cy="646331"/>
          </a:xfrm>
          <a:prstGeom prst="rect">
            <a:avLst/>
          </a:prstGeom>
          <a:noFill/>
        </p:spPr>
        <p:txBody>
          <a:bodyPr wrap="square" rtlCol="0">
            <a:spAutoFit/>
          </a:bodyPr>
          <a:lstStyle/>
          <a:p>
            <a:r>
              <a:rPr lang="en-US" dirty="0"/>
              <a:t>b. Today, there is no longer a need for </a:t>
            </a:r>
            <a:r>
              <a:rPr lang="en-US" u="sng" dirty="0">
                <a:solidFill>
                  <a:schemeClr val="accent2"/>
                </a:solidFill>
              </a:rPr>
              <a:t>apostles</a:t>
            </a:r>
            <a:r>
              <a:rPr lang="en-US" dirty="0"/>
              <a:t> who perform </a:t>
            </a:r>
            <a:r>
              <a:rPr lang="en-US" u="sng" dirty="0">
                <a:solidFill>
                  <a:schemeClr val="accent2"/>
                </a:solidFill>
              </a:rPr>
              <a:t>miracles</a:t>
            </a:r>
            <a:r>
              <a:rPr lang="en-US" dirty="0"/>
              <a:t> nor </a:t>
            </a:r>
            <a:r>
              <a:rPr lang="en-US" u="sng" dirty="0">
                <a:solidFill>
                  <a:schemeClr val="accent2"/>
                </a:solidFill>
              </a:rPr>
              <a:t>prophets</a:t>
            </a:r>
            <a:r>
              <a:rPr lang="en-US" dirty="0"/>
              <a:t> who reveal God’s </a:t>
            </a:r>
            <a:r>
              <a:rPr lang="en-US" u="sng" dirty="0">
                <a:solidFill>
                  <a:schemeClr val="accent2"/>
                </a:solidFill>
              </a:rPr>
              <a:t>truth</a:t>
            </a:r>
            <a:r>
              <a:rPr lang="en-US" dirty="0"/>
              <a:t> in the new</a:t>
            </a:r>
          </a:p>
          <a:p>
            <a:r>
              <a:rPr lang="en-US" dirty="0"/>
              <a:t>     covenant. The church and God’s word are both </a:t>
            </a:r>
            <a:r>
              <a:rPr lang="en-US" u="sng" dirty="0">
                <a:solidFill>
                  <a:schemeClr val="accent2"/>
                </a:solidFill>
              </a:rPr>
              <a:t>established</a:t>
            </a:r>
            <a:r>
              <a:rPr lang="en-US" dirty="0"/>
              <a:t>.</a:t>
            </a:r>
          </a:p>
        </p:txBody>
      </p:sp>
    </p:spTree>
    <p:extLst>
      <p:ext uri="{BB962C8B-B14F-4D97-AF65-F5344CB8AC3E}">
        <p14:creationId xmlns:p14="http://schemas.microsoft.com/office/powerpoint/2010/main" val="19878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Solomon’s Portico (Porch or Colonnade)</a:t>
            </a:r>
          </a:p>
        </p:txBody>
      </p:sp>
      <p:pic>
        <p:nvPicPr>
          <p:cNvPr id="4" name="Picture 3" descr="Diagram, engineering drawing&#10;&#10;Description automatically generated">
            <a:extLst>
              <a:ext uri="{FF2B5EF4-FFF2-40B4-BE49-F238E27FC236}">
                <a16:creationId xmlns:a16="http://schemas.microsoft.com/office/drawing/2014/main" id="{90AC2958-56F7-1A72-6BF6-7B42DD1004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3300" y="1781174"/>
            <a:ext cx="5105400" cy="4528186"/>
          </a:xfrm>
          <a:prstGeom prst="rect">
            <a:avLst/>
          </a:prstGeom>
        </p:spPr>
      </p:pic>
    </p:spTree>
    <p:extLst>
      <p:ext uri="{BB962C8B-B14F-4D97-AF65-F5344CB8AC3E}">
        <p14:creationId xmlns:p14="http://schemas.microsoft.com/office/powerpoint/2010/main" val="3176237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Solomon’s Portico (Porch or Colonnade)</a:t>
            </a:r>
          </a:p>
        </p:txBody>
      </p:sp>
      <p:pic>
        <p:nvPicPr>
          <p:cNvPr id="4" name="Picture 3" descr="A picture containing outdoor, building, white, colonnade&#10;&#10;Description automatically generated">
            <a:extLst>
              <a:ext uri="{FF2B5EF4-FFF2-40B4-BE49-F238E27FC236}">
                <a16:creationId xmlns:a16="http://schemas.microsoft.com/office/drawing/2014/main" id="{6795B105-87EC-6B30-C01B-E5550AD95C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775" y="1768231"/>
            <a:ext cx="6648450" cy="4541129"/>
          </a:xfrm>
          <a:prstGeom prst="rect">
            <a:avLst/>
          </a:prstGeom>
        </p:spPr>
      </p:pic>
    </p:spTree>
    <p:extLst>
      <p:ext uri="{BB962C8B-B14F-4D97-AF65-F5344CB8AC3E}">
        <p14:creationId xmlns:p14="http://schemas.microsoft.com/office/powerpoint/2010/main" val="87618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Solomon’s Portico (Porch or Colonnade)</a:t>
            </a:r>
          </a:p>
        </p:txBody>
      </p:sp>
      <p:pic>
        <p:nvPicPr>
          <p:cNvPr id="4" name="Picture 3" descr="Diagram, engineering drawing&#10;&#10;Description automatically generated">
            <a:extLst>
              <a:ext uri="{FF2B5EF4-FFF2-40B4-BE49-F238E27FC236}">
                <a16:creationId xmlns:a16="http://schemas.microsoft.com/office/drawing/2014/main" id="{90AC2958-56F7-1A72-6BF6-7B42DD1004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3300" y="1781174"/>
            <a:ext cx="5105400" cy="4528186"/>
          </a:xfrm>
          <a:prstGeom prst="rect">
            <a:avLst/>
          </a:prstGeom>
        </p:spPr>
      </p:pic>
    </p:spTree>
    <p:extLst>
      <p:ext uri="{BB962C8B-B14F-4D97-AF65-F5344CB8AC3E}">
        <p14:creationId xmlns:p14="http://schemas.microsoft.com/office/powerpoint/2010/main" val="138160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D18D-3CEB-EDF1-64FA-F0447F820798}"/>
              </a:ext>
            </a:extLst>
          </p:cNvPr>
          <p:cNvSpPr txBox="1"/>
          <p:nvPr/>
        </p:nvSpPr>
        <p:spPr>
          <a:xfrm>
            <a:off x="0" y="548640"/>
            <a:ext cx="12192000" cy="646331"/>
          </a:xfrm>
          <a:prstGeom prst="rect">
            <a:avLst/>
          </a:prstGeom>
          <a:noFill/>
        </p:spPr>
        <p:txBody>
          <a:bodyPr wrap="square" rtlCol="0">
            <a:spAutoFit/>
          </a:bodyPr>
          <a:lstStyle/>
          <a:p>
            <a:pPr algn="ctr"/>
            <a:r>
              <a:rPr lang="en-US" sz="3600" dirty="0">
                <a:latin typeface="Times New Roman" panose="02020603050405020304" pitchFamily="18" charset="0"/>
                <a:cs typeface="Times New Roman" panose="02020603050405020304" pitchFamily="18" charset="0"/>
              </a:rPr>
              <a:t>Who is the “all” and the “none of the rest?” in verses 12-14?</a:t>
            </a:r>
          </a:p>
        </p:txBody>
      </p:sp>
      <p:sp>
        <p:nvSpPr>
          <p:cNvPr id="5" name="TextBox 4">
            <a:extLst>
              <a:ext uri="{FF2B5EF4-FFF2-40B4-BE49-F238E27FC236}">
                <a16:creationId xmlns:a16="http://schemas.microsoft.com/office/drawing/2014/main" id="{9878E2D9-BCF7-412B-F0B2-845448AE7BA6}"/>
              </a:ext>
            </a:extLst>
          </p:cNvPr>
          <p:cNvSpPr txBox="1"/>
          <p:nvPr/>
        </p:nvSpPr>
        <p:spPr>
          <a:xfrm>
            <a:off x="0" y="1759074"/>
            <a:ext cx="12189688" cy="1200329"/>
          </a:xfrm>
          <a:prstGeom prst="rect">
            <a:avLst/>
          </a:prstGeom>
          <a:noFill/>
        </p:spPr>
        <p:txBody>
          <a:bodyPr wrap="square" rtlCol="0">
            <a:spAutoFit/>
          </a:bodyPr>
          <a:lstStyle/>
          <a:p>
            <a:pPr algn="ctr"/>
            <a:r>
              <a:rPr lang="en-US" baseline="30000" dirty="0">
                <a:solidFill>
                  <a:schemeClr val="accent2"/>
                </a:solidFill>
                <a:latin typeface="Times New Roman" panose="02020603050405020304" pitchFamily="18" charset="0"/>
                <a:cs typeface="Times New Roman" panose="02020603050405020304" pitchFamily="18" charset="0"/>
              </a:rPr>
              <a:t>12</a:t>
            </a:r>
            <a:r>
              <a:rPr lang="en-US" dirty="0">
                <a:latin typeface="Times New Roman" panose="02020603050405020304" pitchFamily="18" charset="0"/>
                <a:cs typeface="Times New Roman" panose="02020603050405020304" pitchFamily="18" charset="0"/>
              </a:rPr>
              <a:t> “Now many signs and wonders were regularly done among the people by the hands of the apostles. And the </a:t>
            </a:r>
            <a:r>
              <a:rPr lang="en-US" dirty="0">
                <a:solidFill>
                  <a:schemeClr val="accent2"/>
                </a:solidFill>
                <a:latin typeface="Times New Roman" panose="02020603050405020304" pitchFamily="18" charset="0"/>
                <a:cs typeface="Times New Roman" panose="02020603050405020304" pitchFamily="18" charset="0"/>
              </a:rPr>
              <a:t>church of believers </a:t>
            </a:r>
            <a:r>
              <a:rPr lang="en-US" dirty="0">
                <a:latin typeface="Times New Roman" panose="02020603050405020304" pitchFamily="18" charset="0"/>
                <a:cs typeface="Times New Roman" panose="02020603050405020304" pitchFamily="18" charset="0"/>
              </a:rPr>
              <a:t>was all together in Solomon’s portico. </a:t>
            </a:r>
            <a:r>
              <a:rPr lang="en-US" baseline="30000" dirty="0">
                <a:solidFill>
                  <a:schemeClr val="accent2"/>
                </a:solidFill>
                <a:latin typeface="Times New Roman" panose="02020603050405020304" pitchFamily="18" charset="0"/>
                <a:cs typeface="Times New Roman" panose="02020603050405020304" pitchFamily="18" charset="0"/>
              </a:rPr>
              <a:t>13</a:t>
            </a:r>
            <a:r>
              <a:rPr lang="en-US" dirty="0">
                <a:latin typeface="Times New Roman" panose="02020603050405020304" pitchFamily="18" charset="0"/>
                <a:cs typeface="Times New Roman" panose="02020603050405020304" pitchFamily="18" charset="0"/>
              </a:rPr>
              <a:t> None of the rest, </a:t>
            </a:r>
            <a:r>
              <a:rPr lang="en-US" dirty="0">
                <a:solidFill>
                  <a:schemeClr val="accent2"/>
                </a:solidFill>
                <a:latin typeface="Times New Roman" panose="02020603050405020304" pitchFamily="18" charset="0"/>
                <a:cs typeface="Times New Roman" panose="02020603050405020304" pitchFamily="18" charset="0"/>
              </a:rPr>
              <a:t>that is, unbelievers</a:t>
            </a:r>
            <a:r>
              <a:rPr lang="en-US" dirty="0">
                <a:latin typeface="Times New Roman" panose="02020603050405020304" pitchFamily="18" charset="0"/>
                <a:cs typeface="Times New Roman" panose="02020603050405020304" pitchFamily="18" charset="0"/>
              </a:rPr>
              <a:t>, dared to join them, but these </a:t>
            </a:r>
            <a:r>
              <a:rPr lang="en-US" dirty="0">
                <a:solidFill>
                  <a:schemeClr val="accent2"/>
                </a:solidFill>
                <a:latin typeface="Times New Roman" panose="02020603050405020304" pitchFamily="18" charset="0"/>
                <a:cs typeface="Times New Roman" panose="02020603050405020304" pitchFamily="18" charset="0"/>
              </a:rPr>
              <a:t>unbelieving people </a:t>
            </a:r>
            <a:r>
              <a:rPr lang="en-US" dirty="0">
                <a:latin typeface="Times New Roman" panose="02020603050405020304" pitchFamily="18" charset="0"/>
                <a:cs typeface="Times New Roman" panose="02020603050405020304" pitchFamily="18" charset="0"/>
              </a:rPr>
              <a:t>held them, </a:t>
            </a:r>
            <a:r>
              <a:rPr lang="en-US" dirty="0">
                <a:solidFill>
                  <a:schemeClr val="accent2"/>
                </a:solidFill>
                <a:latin typeface="Times New Roman" panose="02020603050405020304" pitchFamily="18" charset="0"/>
                <a:cs typeface="Times New Roman" panose="02020603050405020304" pitchFamily="18" charset="0"/>
              </a:rPr>
              <a:t>the church</a:t>
            </a:r>
            <a:r>
              <a:rPr lang="en-US" dirty="0">
                <a:latin typeface="Times New Roman" panose="02020603050405020304" pitchFamily="18" charset="0"/>
                <a:cs typeface="Times New Roman" panose="02020603050405020304" pitchFamily="18" charset="0"/>
              </a:rPr>
              <a:t>, in high esteem. </a:t>
            </a:r>
            <a:r>
              <a:rPr lang="en-US" baseline="30000" dirty="0">
                <a:solidFill>
                  <a:schemeClr val="accent2"/>
                </a:solidFill>
                <a:latin typeface="Times New Roman" panose="02020603050405020304" pitchFamily="18" charset="0"/>
                <a:cs typeface="Times New Roman" panose="02020603050405020304" pitchFamily="18" charset="0"/>
              </a:rPr>
              <a:t>14</a:t>
            </a:r>
            <a:r>
              <a:rPr lang="en-US" dirty="0">
                <a:latin typeface="Times New Roman" panose="02020603050405020304" pitchFamily="18" charset="0"/>
                <a:cs typeface="Times New Roman" panose="02020603050405020304" pitchFamily="18" charset="0"/>
              </a:rPr>
              <a:t> And more than ever believers from these </a:t>
            </a:r>
            <a:r>
              <a:rPr lang="en-US" dirty="0">
                <a:solidFill>
                  <a:schemeClr val="accent2"/>
                </a:solidFill>
                <a:latin typeface="Times New Roman" panose="02020603050405020304" pitchFamily="18" charset="0"/>
                <a:cs typeface="Times New Roman" panose="02020603050405020304" pitchFamily="18" charset="0"/>
              </a:rPr>
              <a:t>unbelieving people </a:t>
            </a:r>
            <a:r>
              <a:rPr lang="en-US" dirty="0">
                <a:latin typeface="Times New Roman" panose="02020603050405020304" pitchFamily="18" charset="0"/>
                <a:cs typeface="Times New Roman" panose="02020603050405020304" pitchFamily="18" charset="0"/>
              </a:rPr>
              <a:t>were added to the Lord, multitudes of both men and women.”</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685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3302</TotalTime>
  <Words>1269</Words>
  <Application>Microsoft Office PowerPoint</Application>
  <PresentationFormat>Widescreen</PresentationFormat>
  <Paragraphs>50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Bookman Old Style</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47</cp:revision>
  <dcterms:created xsi:type="dcterms:W3CDTF">2022-07-07T17:16:49Z</dcterms:created>
  <dcterms:modified xsi:type="dcterms:W3CDTF">2022-09-04T13:45:38Z</dcterms:modified>
</cp:coreProperties>
</file>