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5" r:id="rId2"/>
    <p:sldId id="327" r:id="rId3"/>
    <p:sldId id="338" r:id="rId4"/>
    <p:sldId id="328" r:id="rId5"/>
    <p:sldId id="329" r:id="rId6"/>
    <p:sldId id="330" r:id="rId7"/>
    <p:sldId id="331" r:id="rId8"/>
    <p:sldId id="332" r:id="rId9"/>
    <p:sldId id="333" r:id="rId10"/>
    <p:sldId id="334" r:id="rId11"/>
    <p:sldId id="335" r:id="rId12"/>
    <p:sldId id="336" r:id="rId13"/>
    <p:sldId id="33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013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2626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50246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2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44CD8-B252-4CFF-8C02-17F851F6104A}" type="datetimeFigureOut">
              <a:rPr lang="en-US" smtClean="0"/>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4734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44CD8-B252-4CFF-8C02-17F851F6104A}" type="datetimeFigureOut">
              <a:rPr lang="en-US" smtClean="0"/>
              <a:t>9/10/2022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3808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A44CD8-B252-4CFF-8C02-17F851F6104A}" type="datetimeFigureOut">
              <a:rPr lang="en-US" smtClean="0"/>
              <a:t>9/10/2022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864885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A44CD8-B252-4CFF-8C02-17F851F6104A}" type="datetimeFigureOut">
              <a:rPr lang="en-US" smtClean="0"/>
              <a:t>9/10/2022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4971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2A44CD8-B252-4CFF-8C02-17F851F6104A}" type="datetimeFigureOut">
              <a:rPr lang="en-US" smtClean="0"/>
              <a:t>9/10/2022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418180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A44CD8-B252-4CFF-8C02-17F851F6104A}" type="datetimeFigureOut">
              <a:rPr lang="en-US" smtClean="0"/>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222895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2A44CD8-B252-4CFF-8C02-17F851F6104A}" type="datetimeFigureOut">
              <a:rPr lang="en-US" smtClean="0"/>
              <a:t>9/10/2022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89FDBE-D45D-4429-8AE0-593C9016BA8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7561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832104"/>
            <a:ext cx="12192000" cy="769441"/>
          </a:xfrm>
          <a:prstGeom prst="rect">
            <a:avLst/>
          </a:prstGeom>
          <a:noFill/>
        </p:spPr>
        <p:txBody>
          <a:bodyPr wrap="square" rtlCol="0">
            <a:spAutoFit/>
          </a:bodyPr>
          <a:lstStyle/>
          <a:p>
            <a:pPr algn="ctr"/>
            <a:r>
              <a:rPr lang="en-US" sz="4400" dirty="0">
                <a:solidFill>
                  <a:schemeClr val="accent1"/>
                </a:solidFill>
                <a:latin typeface="Bookman Old Style" panose="02050604050505020204" pitchFamily="18" charset="0"/>
              </a:rPr>
              <a:t>Acts</a:t>
            </a:r>
            <a:r>
              <a:rPr lang="en-US" sz="4400" dirty="0">
                <a:latin typeface="Bookman Old Style" panose="02050604050505020204" pitchFamily="18" charset="0"/>
              </a:rPr>
              <a:t> 5:26 – </a:t>
            </a:r>
            <a:r>
              <a:rPr lang="en-US" sz="4400" dirty="0">
                <a:solidFill>
                  <a:schemeClr val="accent1"/>
                </a:solidFill>
                <a:latin typeface="Bookman Old Style" panose="02050604050505020204" pitchFamily="18" charset="0"/>
              </a:rPr>
              <a:t>Acts</a:t>
            </a:r>
            <a:r>
              <a:rPr lang="en-US" sz="4400" dirty="0">
                <a:latin typeface="Bookman Old Style" panose="02050604050505020204" pitchFamily="18" charset="0"/>
              </a:rPr>
              <a:t> 5:42</a:t>
            </a:r>
          </a:p>
        </p:txBody>
      </p:sp>
      <p:sp>
        <p:nvSpPr>
          <p:cNvPr id="3" name="TextBox 2">
            <a:extLst>
              <a:ext uri="{FF2B5EF4-FFF2-40B4-BE49-F238E27FC236}">
                <a16:creationId xmlns:a16="http://schemas.microsoft.com/office/drawing/2014/main" id="{FED4025D-46DF-7C4B-856C-015DDE1561E5}"/>
              </a:ext>
            </a:extLst>
          </p:cNvPr>
          <p:cNvSpPr txBox="1"/>
          <p:nvPr/>
        </p:nvSpPr>
        <p:spPr>
          <a:xfrm>
            <a:off x="0" y="1818311"/>
            <a:ext cx="12192000" cy="1692771"/>
          </a:xfrm>
          <a:prstGeom prst="rect">
            <a:avLst/>
          </a:prstGeom>
          <a:noFill/>
        </p:spPr>
        <p:txBody>
          <a:bodyPr wrap="square" rtlCol="0">
            <a:spAutoFit/>
          </a:bodyPr>
          <a:lstStyle/>
          <a:p>
            <a:pPr algn="ctr"/>
            <a:r>
              <a:rPr lang="en-US" sz="4000" dirty="0">
                <a:solidFill>
                  <a:schemeClr val="accent1"/>
                </a:solidFill>
                <a:latin typeface="Times New Roman" panose="02020603050405020304" pitchFamily="18" charset="0"/>
                <a:cs typeface="Times New Roman" panose="02020603050405020304" pitchFamily="18" charset="0"/>
              </a:rPr>
              <a:t>Trusting</a:t>
            </a:r>
            <a:r>
              <a:rPr lang="en-US" sz="4000" dirty="0">
                <a:latin typeface="Times New Roman" panose="02020603050405020304" pitchFamily="18" charset="0"/>
                <a:cs typeface="Times New Roman" panose="02020603050405020304" pitchFamily="18" charset="0"/>
              </a:rPr>
              <a:t> God</a:t>
            </a:r>
          </a:p>
          <a:p>
            <a:pPr algn="ctr"/>
            <a:r>
              <a:rPr lang="en-US" sz="4000" dirty="0">
                <a:solidFill>
                  <a:schemeClr val="accent1"/>
                </a:solidFill>
                <a:latin typeface="Times New Roman" panose="02020603050405020304" pitchFamily="18" charset="0"/>
                <a:cs typeface="Times New Roman" panose="02020603050405020304" pitchFamily="18" charset="0"/>
              </a:rPr>
              <a:t>Witnessing </a:t>
            </a:r>
            <a:r>
              <a:rPr lang="en-US" sz="4000" dirty="0">
                <a:latin typeface="Times New Roman" panose="02020603050405020304" pitchFamily="18" charset="0"/>
                <a:cs typeface="Times New Roman" panose="02020603050405020304" pitchFamily="18" charset="0"/>
              </a:rPr>
              <a:t>in</a:t>
            </a:r>
            <a:r>
              <a:rPr lang="en-US" sz="4000" dirty="0">
                <a:solidFill>
                  <a:schemeClr val="accent1"/>
                </a:solidFill>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a:t>
            </a:r>
            <a:r>
              <a:rPr lang="en-US" sz="4000" dirty="0">
                <a:solidFill>
                  <a:schemeClr val="accent1"/>
                </a:solidFill>
                <a:latin typeface="Times New Roman" panose="02020603050405020304" pitchFamily="18" charset="0"/>
                <a:cs typeface="Times New Roman" panose="02020603050405020304" pitchFamily="18" charset="0"/>
              </a:rPr>
              <a:t> Hostile </a:t>
            </a:r>
            <a:r>
              <a:rPr lang="en-US" sz="4000" dirty="0">
                <a:latin typeface="Times New Roman" panose="02020603050405020304" pitchFamily="18" charset="0"/>
                <a:cs typeface="Times New Roman" panose="02020603050405020304" pitchFamily="18" charset="0"/>
              </a:rPr>
              <a:t>World</a:t>
            </a:r>
          </a:p>
          <a:p>
            <a:pPr algn="ctr"/>
            <a:r>
              <a:rPr lang="en-US" sz="2400" i="1" dirty="0">
                <a:latin typeface="Times New Roman" panose="02020603050405020304" pitchFamily="18" charset="0"/>
                <a:cs typeface="Times New Roman" panose="02020603050405020304" pitchFamily="18" charset="0"/>
              </a:rPr>
              <a:t>Part 2</a:t>
            </a:r>
          </a:p>
        </p:txBody>
      </p:sp>
    </p:spTree>
    <p:extLst>
      <p:ext uri="{BB962C8B-B14F-4D97-AF65-F5344CB8AC3E}">
        <p14:creationId xmlns:p14="http://schemas.microsoft.com/office/powerpoint/2010/main" val="100626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4. </a:t>
            </a:r>
            <a:r>
              <a:rPr lang="en-US" sz="2000" b="1" u="sng" dirty="0">
                <a:solidFill>
                  <a:schemeClr val="accent1"/>
                </a:solidFill>
                <a:latin typeface="Times New Roman" panose="02020603050405020304" pitchFamily="18" charset="0"/>
                <a:cs typeface="Times New Roman" panose="02020603050405020304" pitchFamily="18" charset="0"/>
              </a:rPr>
              <a:t>Waiting</a:t>
            </a:r>
            <a:r>
              <a:rPr lang="en-US" sz="2000" b="1" dirty="0">
                <a:latin typeface="Times New Roman" panose="02020603050405020304" pitchFamily="18" charset="0"/>
                <a:cs typeface="Times New Roman" panose="02020603050405020304" pitchFamily="18" charset="0"/>
              </a:rPr>
              <a:t> on God for the outcome. (vv. 33-39)</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816453"/>
            <a:ext cx="12192000" cy="369332"/>
          </a:xfrm>
          <a:prstGeom prst="rect">
            <a:avLst/>
          </a:prstGeom>
          <a:noFill/>
        </p:spPr>
        <p:txBody>
          <a:bodyPr wrap="square" rtlCol="0">
            <a:spAutoFit/>
          </a:bodyPr>
          <a:lstStyle/>
          <a:p>
            <a:pPr algn="ctr"/>
            <a:r>
              <a:rPr lang="en-US" dirty="0"/>
              <a:t>“Enraged” (ESV) = </a:t>
            </a:r>
            <a:r>
              <a:rPr lang="en-US" i="1" dirty="0" err="1"/>
              <a:t>diaprio</a:t>
            </a:r>
            <a:r>
              <a:rPr lang="en-US" dirty="0"/>
              <a:t> = “cut or sawn in two/half”  </a:t>
            </a:r>
            <a:endParaRPr lang="en-US" sz="1200" i="1" dirty="0"/>
          </a:p>
        </p:txBody>
      </p:sp>
      <p:sp>
        <p:nvSpPr>
          <p:cNvPr id="4" name="TextBox 3">
            <a:extLst>
              <a:ext uri="{FF2B5EF4-FFF2-40B4-BE49-F238E27FC236}">
                <a16:creationId xmlns:a16="http://schemas.microsoft.com/office/drawing/2014/main" id="{BDFEC429-3B9B-5041-BA2D-D59D42D4E1D9}"/>
              </a:ext>
            </a:extLst>
          </p:cNvPr>
          <p:cNvSpPr txBox="1"/>
          <p:nvPr/>
        </p:nvSpPr>
        <p:spPr>
          <a:xfrm>
            <a:off x="0" y="3349050"/>
            <a:ext cx="12192000" cy="646331"/>
          </a:xfrm>
          <a:prstGeom prst="rect">
            <a:avLst/>
          </a:prstGeom>
          <a:noFill/>
        </p:spPr>
        <p:txBody>
          <a:bodyPr wrap="square" rtlCol="0">
            <a:spAutoFit/>
          </a:bodyPr>
          <a:lstStyle/>
          <a:p>
            <a:pPr algn="l" rtl="0"/>
            <a:r>
              <a:rPr lang="en-US" dirty="0"/>
              <a:t>“I am a Jew, born in Tarsus in Cilicia, but brought up in this city, </a:t>
            </a:r>
            <a:r>
              <a:rPr lang="en-US" dirty="0">
                <a:solidFill>
                  <a:schemeClr val="accent1"/>
                </a:solidFill>
              </a:rPr>
              <a:t>educated at the feet of Gamaliel </a:t>
            </a:r>
            <a:r>
              <a:rPr lang="en-US" dirty="0"/>
              <a:t>according to the strict manner of the law of our fathers, being zealous for God as all of you are this day.” </a:t>
            </a:r>
            <a:r>
              <a:rPr lang="en-US" sz="1200" i="1" dirty="0"/>
              <a:t>– Acts 22:3 (ESV)</a:t>
            </a:r>
            <a:endParaRPr lang="en-US" i="1" dirty="0"/>
          </a:p>
        </p:txBody>
      </p:sp>
      <p:sp>
        <p:nvSpPr>
          <p:cNvPr id="6" name="TextBox 5">
            <a:extLst>
              <a:ext uri="{FF2B5EF4-FFF2-40B4-BE49-F238E27FC236}">
                <a16:creationId xmlns:a16="http://schemas.microsoft.com/office/drawing/2014/main" id="{3EACCE50-2CB3-2F29-52B3-A083026E6EA1}"/>
              </a:ext>
            </a:extLst>
          </p:cNvPr>
          <p:cNvSpPr txBox="1"/>
          <p:nvPr/>
        </p:nvSpPr>
        <p:spPr>
          <a:xfrm>
            <a:off x="0" y="4158646"/>
            <a:ext cx="12192000" cy="923330"/>
          </a:xfrm>
          <a:prstGeom prst="rect">
            <a:avLst/>
          </a:prstGeom>
          <a:noFill/>
        </p:spPr>
        <p:txBody>
          <a:bodyPr wrap="square" rtlCol="0">
            <a:spAutoFit/>
          </a:bodyPr>
          <a:lstStyle/>
          <a:p>
            <a:pPr algn="l" rtl="0"/>
            <a:r>
              <a:rPr lang="en-US" dirty="0"/>
              <a:t>“though I myself have reason for </a:t>
            </a:r>
            <a:r>
              <a:rPr lang="en-US" dirty="0">
                <a:solidFill>
                  <a:schemeClr val="accent1"/>
                </a:solidFill>
              </a:rPr>
              <a:t>confidence in the flesh </a:t>
            </a:r>
            <a:r>
              <a:rPr lang="en-US" dirty="0"/>
              <a:t>also. If anyone else thinks he has reason for confidence in the flesh, I have more: circumcised on the eighth day, of the people of Israel, of the tribe of Benjamin, </a:t>
            </a:r>
            <a:r>
              <a:rPr lang="en-US" dirty="0">
                <a:solidFill>
                  <a:schemeClr val="accent1"/>
                </a:solidFill>
              </a:rPr>
              <a:t>a Hebrew of Hebrews; as to the law, a Pharisee</a:t>
            </a:r>
            <a:r>
              <a:rPr lang="en-US" dirty="0"/>
              <a:t>; as to zeal, a persecutor of the church; as to righteousness under the law, blameless.” </a:t>
            </a:r>
            <a:r>
              <a:rPr lang="en-US" sz="1200" i="1" dirty="0"/>
              <a:t>– Philippians 3:4-6 (ESV)</a:t>
            </a:r>
            <a:endParaRPr lang="en-US" i="1" dirty="0"/>
          </a:p>
        </p:txBody>
      </p:sp>
    </p:spTree>
    <p:extLst>
      <p:ext uri="{BB962C8B-B14F-4D97-AF65-F5344CB8AC3E}">
        <p14:creationId xmlns:p14="http://schemas.microsoft.com/office/powerpoint/2010/main" val="316747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5. </a:t>
            </a:r>
            <a:r>
              <a:rPr lang="en-US" sz="2000" b="1" u="sng" dirty="0">
                <a:solidFill>
                  <a:schemeClr val="accent1"/>
                </a:solidFill>
                <a:latin typeface="Times New Roman" panose="02020603050405020304" pitchFamily="18" charset="0"/>
                <a:cs typeface="Times New Roman" panose="02020603050405020304" pitchFamily="18" charset="0"/>
              </a:rPr>
              <a:t>Rejoicing</a:t>
            </a:r>
            <a:r>
              <a:rPr lang="en-US" sz="2000" b="1" dirty="0">
                <a:latin typeface="Times New Roman" panose="02020603050405020304" pitchFamily="18" charset="0"/>
                <a:cs typeface="Times New Roman" panose="02020603050405020304" pitchFamily="18" charset="0"/>
              </a:rPr>
              <a:t> to share in Jesus’s suffering (vv. 40-41)</a:t>
            </a:r>
            <a:endParaRPr lang="en-US" sz="24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DFEC429-3B9B-5041-BA2D-D59D42D4E1D9}"/>
              </a:ext>
            </a:extLst>
          </p:cNvPr>
          <p:cNvSpPr txBox="1"/>
          <p:nvPr/>
        </p:nvSpPr>
        <p:spPr>
          <a:xfrm>
            <a:off x="0" y="2782669"/>
            <a:ext cx="12192000" cy="923330"/>
          </a:xfrm>
          <a:prstGeom prst="rect">
            <a:avLst/>
          </a:prstGeom>
          <a:noFill/>
        </p:spPr>
        <p:txBody>
          <a:bodyPr wrap="square" rtlCol="0">
            <a:spAutoFit/>
          </a:bodyPr>
          <a:lstStyle/>
          <a:p>
            <a:r>
              <a:rPr lang="en-US" dirty="0"/>
              <a:t>“then </a:t>
            </a:r>
            <a:r>
              <a:rPr lang="en-US" dirty="0">
                <a:solidFill>
                  <a:schemeClr val="accent1"/>
                </a:solidFill>
              </a:rPr>
              <a:t>if the guilty man deserves to be beaten</a:t>
            </a:r>
            <a:r>
              <a:rPr lang="en-US" dirty="0"/>
              <a:t>, the judge shall cause him to lie down and be beaten in his presence with a number of stripes in proportion to his offense. </a:t>
            </a:r>
            <a:r>
              <a:rPr lang="en-US" dirty="0">
                <a:solidFill>
                  <a:schemeClr val="accent1"/>
                </a:solidFill>
              </a:rPr>
              <a:t>Forty stripes may be given him, but not more</a:t>
            </a:r>
            <a:r>
              <a:rPr lang="en-US" dirty="0"/>
              <a:t>, lest, if one should go on to beat him with more stripes than these, your brother be degraded in your sight. </a:t>
            </a:r>
            <a:r>
              <a:rPr lang="en-US" sz="1200" i="1" dirty="0"/>
              <a:t>– Deuteronomy 25:2-3 (ESV)</a:t>
            </a:r>
            <a:endParaRPr lang="en-US" i="1" dirty="0"/>
          </a:p>
        </p:txBody>
      </p:sp>
      <p:sp>
        <p:nvSpPr>
          <p:cNvPr id="6" name="TextBox 5">
            <a:extLst>
              <a:ext uri="{FF2B5EF4-FFF2-40B4-BE49-F238E27FC236}">
                <a16:creationId xmlns:a16="http://schemas.microsoft.com/office/drawing/2014/main" id="{3EACCE50-2CB3-2F29-52B3-A083026E6EA1}"/>
              </a:ext>
            </a:extLst>
          </p:cNvPr>
          <p:cNvSpPr txBox="1"/>
          <p:nvPr/>
        </p:nvSpPr>
        <p:spPr>
          <a:xfrm>
            <a:off x="0" y="4158646"/>
            <a:ext cx="12192000" cy="646331"/>
          </a:xfrm>
          <a:prstGeom prst="rect">
            <a:avLst/>
          </a:prstGeom>
          <a:noFill/>
        </p:spPr>
        <p:txBody>
          <a:bodyPr wrap="square" rtlCol="0">
            <a:spAutoFit/>
          </a:bodyPr>
          <a:lstStyle/>
          <a:p>
            <a:r>
              <a:rPr lang="en-US" dirty="0"/>
              <a:t>“</a:t>
            </a:r>
            <a:r>
              <a:rPr lang="en-US" dirty="0">
                <a:solidFill>
                  <a:schemeClr val="accent1"/>
                </a:solidFill>
              </a:rPr>
              <a:t>Count it all joy</a:t>
            </a:r>
            <a:r>
              <a:rPr lang="en-US" dirty="0"/>
              <a:t>, my brothers, </a:t>
            </a:r>
            <a:r>
              <a:rPr lang="en-US" dirty="0">
                <a:solidFill>
                  <a:schemeClr val="accent1"/>
                </a:solidFill>
              </a:rPr>
              <a:t>when you meet trials </a:t>
            </a:r>
            <a:r>
              <a:rPr lang="en-US" dirty="0"/>
              <a:t>of various kinds, for you know that the </a:t>
            </a:r>
            <a:r>
              <a:rPr lang="en-US" dirty="0">
                <a:solidFill>
                  <a:schemeClr val="accent1"/>
                </a:solidFill>
              </a:rPr>
              <a:t>testing of your faith </a:t>
            </a:r>
            <a:r>
              <a:rPr lang="en-US" dirty="0"/>
              <a:t>produces steadfastness. And let steadfastness have its full effect, that you may be perfect and complete, lacking in nothing</a:t>
            </a:r>
            <a:r>
              <a:rPr lang="en-US" i="1" dirty="0"/>
              <a:t>.” </a:t>
            </a:r>
            <a:r>
              <a:rPr lang="en-US" sz="1200" i="1" dirty="0"/>
              <a:t>– James 1:2-4 (ESV)</a:t>
            </a:r>
            <a:endParaRPr lang="en-US" i="1" dirty="0"/>
          </a:p>
        </p:txBody>
      </p:sp>
    </p:spTree>
    <p:extLst>
      <p:ext uri="{BB962C8B-B14F-4D97-AF65-F5344CB8AC3E}">
        <p14:creationId xmlns:p14="http://schemas.microsoft.com/office/powerpoint/2010/main" val="332815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6. Not </a:t>
            </a:r>
            <a:r>
              <a:rPr lang="en-US" sz="2000" b="1" u="sng" dirty="0">
                <a:solidFill>
                  <a:schemeClr val="accent1"/>
                </a:solidFill>
                <a:latin typeface="Times New Roman" panose="02020603050405020304" pitchFamily="18" charset="0"/>
                <a:cs typeface="Times New Roman" panose="02020603050405020304" pitchFamily="18" charset="0"/>
              </a:rPr>
              <a:t>Ceasing</a:t>
            </a:r>
            <a:r>
              <a:rPr lang="en-US" sz="2000" b="1" dirty="0">
                <a:latin typeface="Times New Roman" panose="02020603050405020304" pitchFamily="18" charset="0"/>
                <a:cs typeface="Times New Roman" panose="02020603050405020304" pitchFamily="18" charset="0"/>
              </a:rPr>
              <a:t> to share the Gospel (v. 42)</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010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1938992"/>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Submitting to the authorities.</a:t>
            </a:r>
          </a:p>
          <a:p>
            <a:r>
              <a:rPr lang="en-US" sz="2000" b="1" dirty="0">
                <a:latin typeface="Times New Roman" panose="02020603050405020304" pitchFamily="18" charset="0"/>
                <a:cs typeface="Times New Roman" panose="02020603050405020304" pitchFamily="18" charset="0"/>
              </a:rPr>
              <a:t>2. Obeying God rather than man.</a:t>
            </a:r>
          </a:p>
          <a:p>
            <a:r>
              <a:rPr lang="en-US" sz="2000" b="1" dirty="0">
                <a:latin typeface="Times New Roman" panose="02020603050405020304" pitchFamily="18" charset="0"/>
                <a:cs typeface="Times New Roman" panose="02020603050405020304" pitchFamily="18" charset="0"/>
              </a:rPr>
              <a:t>3. Continuing to share His Gospel, no matter what.</a:t>
            </a:r>
          </a:p>
          <a:p>
            <a:r>
              <a:rPr lang="en-US" sz="2000" b="1" dirty="0">
                <a:latin typeface="Times New Roman" panose="02020603050405020304" pitchFamily="18" charset="0"/>
                <a:cs typeface="Times New Roman" panose="02020603050405020304" pitchFamily="18" charset="0"/>
              </a:rPr>
              <a:t>4. Waiting on God for the outcome.</a:t>
            </a:r>
          </a:p>
          <a:p>
            <a:r>
              <a:rPr lang="en-US" sz="2000" b="1" dirty="0">
                <a:latin typeface="Times New Roman" panose="02020603050405020304" pitchFamily="18" charset="0"/>
                <a:cs typeface="Times New Roman" panose="02020603050405020304" pitchFamily="18" charset="0"/>
              </a:rPr>
              <a:t>5. Rejoicing to share in Jesus’s suffering.</a:t>
            </a:r>
          </a:p>
          <a:p>
            <a:r>
              <a:rPr lang="en-US" sz="2000" b="1" dirty="0">
                <a:latin typeface="Times New Roman" panose="02020603050405020304" pitchFamily="18" charset="0"/>
                <a:cs typeface="Times New Roman" panose="02020603050405020304" pitchFamily="18" charset="0"/>
              </a:rPr>
              <a:t>6. Not Ceasing to share the Gospel.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42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solidFill>
                  <a:schemeClr val="accent1"/>
                </a:solidFill>
                <a:latin typeface="Bookman Old Style" panose="02050604050505020204" pitchFamily="18" charset="0"/>
              </a:rPr>
              <a:t>Psalm 10 </a:t>
            </a:r>
            <a:r>
              <a:rPr lang="en-US" sz="2000" i="1" dirty="0">
                <a:solidFill>
                  <a:schemeClr val="accent1"/>
                </a:solidFill>
                <a:latin typeface="Bookman Old Style" panose="02050604050505020204" pitchFamily="18" charset="0"/>
              </a:rPr>
              <a:t>(ESV)</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Verse 1</a:t>
            </a:r>
            <a:r>
              <a:rPr lang="en-US" sz="1600" dirty="0">
                <a:latin typeface="Times New Roman" panose="02020603050405020304" pitchFamily="18" charset="0"/>
                <a:cs typeface="Times New Roman" panose="02020603050405020304" pitchFamily="18" charset="0"/>
              </a:rPr>
              <a:t>: “</a:t>
            </a:r>
            <a:r>
              <a:rPr lang="en-US" sz="1600" dirty="0"/>
              <a:t>Why, O Lord, do you stand far away? Why do you hide yourself in times of trouble?”</a:t>
            </a:r>
            <a:endParaRPr lang="en-US"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49E4934-5BB9-D6C6-BA6F-23DED0A556A5}"/>
              </a:ext>
            </a:extLst>
          </p:cNvPr>
          <p:cNvSpPr txBox="1"/>
          <p:nvPr/>
        </p:nvSpPr>
        <p:spPr>
          <a:xfrm>
            <a:off x="0" y="2489582"/>
            <a:ext cx="12192000"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Verse 2: </a:t>
            </a:r>
            <a:r>
              <a:rPr lang="en-US" sz="1600" dirty="0">
                <a:latin typeface="Times New Roman" panose="02020603050405020304" pitchFamily="18" charset="0"/>
                <a:cs typeface="Times New Roman" panose="02020603050405020304" pitchFamily="18" charset="0"/>
              </a:rPr>
              <a:t>“</a:t>
            </a:r>
            <a:r>
              <a:rPr lang="en-US" sz="1600" dirty="0"/>
              <a:t>In the pride of his face the wicked does not seek him; all his thoughts are, ‘</a:t>
            </a:r>
            <a:r>
              <a:rPr lang="en-US" sz="1600" dirty="0">
                <a:solidFill>
                  <a:schemeClr val="accent1"/>
                </a:solidFill>
              </a:rPr>
              <a:t>There is no God.’ His ways prosper at all times</a:t>
            </a:r>
            <a:r>
              <a:rPr lang="en-US" sz="1600" dirty="0"/>
              <a:t>”</a:t>
            </a:r>
            <a:endParaRPr lang="en-US" sz="1600" i="1" dirty="0"/>
          </a:p>
        </p:txBody>
      </p:sp>
      <p:sp>
        <p:nvSpPr>
          <p:cNvPr id="7" name="TextBox 6">
            <a:extLst>
              <a:ext uri="{FF2B5EF4-FFF2-40B4-BE49-F238E27FC236}">
                <a16:creationId xmlns:a16="http://schemas.microsoft.com/office/drawing/2014/main" id="{ED4FDE15-8E1E-20D5-894B-58F91331D4C6}"/>
              </a:ext>
            </a:extLst>
          </p:cNvPr>
          <p:cNvSpPr txBox="1"/>
          <p:nvPr/>
        </p:nvSpPr>
        <p:spPr>
          <a:xfrm>
            <a:off x="0" y="4197542"/>
            <a:ext cx="12192000" cy="1815882"/>
          </a:xfrm>
          <a:prstGeom prst="rect">
            <a:avLst/>
          </a:prstGeom>
          <a:noFill/>
        </p:spPr>
        <p:txBody>
          <a:bodyPr wrap="square" rtlCol="0">
            <a:spAutoFit/>
          </a:bodyPr>
          <a:lstStyle/>
          <a:p>
            <a:r>
              <a:rPr lang="en-US" sz="1600" b="1" dirty="0"/>
              <a:t>Verse 14: </a:t>
            </a:r>
            <a:r>
              <a:rPr lang="en-US" sz="1600" dirty="0"/>
              <a:t>But </a:t>
            </a:r>
            <a:r>
              <a:rPr lang="en-US" sz="1600" dirty="0">
                <a:solidFill>
                  <a:schemeClr val="accent1"/>
                </a:solidFill>
              </a:rPr>
              <a:t>you do see</a:t>
            </a:r>
            <a:r>
              <a:rPr lang="en-US" sz="1600" dirty="0"/>
              <a:t>, for </a:t>
            </a:r>
            <a:r>
              <a:rPr lang="en-US" sz="1600" dirty="0">
                <a:solidFill>
                  <a:schemeClr val="accent1"/>
                </a:solidFill>
              </a:rPr>
              <a:t>you note </a:t>
            </a:r>
            <a:r>
              <a:rPr lang="en-US" sz="1600" dirty="0"/>
              <a:t>mischief and vexation, that </a:t>
            </a:r>
            <a:r>
              <a:rPr lang="en-US" sz="1600" dirty="0">
                <a:solidFill>
                  <a:schemeClr val="accent1"/>
                </a:solidFill>
              </a:rPr>
              <a:t>you may take it into your hands</a:t>
            </a:r>
            <a:r>
              <a:rPr lang="en-US" sz="1600" dirty="0"/>
              <a:t>; to you the helpless commits himself; </a:t>
            </a:r>
            <a:r>
              <a:rPr lang="en-US" sz="1600" dirty="0">
                <a:solidFill>
                  <a:schemeClr val="accent1"/>
                </a:solidFill>
              </a:rPr>
              <a:t>you have been the helper </a:t>
            </a:r>
            <a:r>
              <a:rPr lang="en-US" sz="1600" dirty="0"/>
              <a:t>of the fatherless.</a:t>
            </a:r>
          </a:p>
          <a:p>
            <a:endParaRPr lang="en-US" sz="1600" dirty="0"/>
          </a:p>
          <a:p>
            <a:r>
              <a:rPr lang="en-US" sz="1600" b="1" dirty="0"/>
              <a:t>Verse 15</a:t>
            </a:r>
            <a:r>
              <a:rPr lang="en-US" sz="1600" dirty="0"/>
              <a:t>: “The Lord is king forever and ever”</a:t>
            </a:r>
          </a:p>
          <a:p>
            <a:endParaRPr lang="en-US" sz="1600" dirty="0"/>
          </a:p>
          <a:p>
            <a:r>
              <a:rPr lang="en-US" sz="1600" b="1" dirty="0"/>
              <a:t>Verses 16-17a: “</a:t>
            </a:r>
            <a:r>
              <a:rPr lang="en-US" sz="1600" dirty="0"/>
              <a:t>O Lord, </a:t>
            </a:r>
            <a:r>
              <a:rPr lang="en-US" sz="1600" dirty="0">
                <a:solidFill>
                  <a:schemeClr val="accent1"/>
                </a:solidFill>
              </a:rPr>
              <a:t>you hear the desire of the afflicted</a:t>
            </a:r>
            <a:r>
              <a:rPr lang="en-US" sz="1600" dirty="0"/>
              <a:t>; </a:t>
            </a:r>
            <a:r>
              <a:rPr lang="en-US" sz="1600" dirty="0">
                <a:solidFill>
                  <a:schemeClr val="accent1"/>
                </a:solidFill>
              </a:rPr>
              <a:t>you will strengthen </a:t>
            </a:r>
            <a:r>
              <a:rPr lang="en-US" sz="1600" dirty="0"/>
              <a:t>their heart; </a:t>
            </a:r>
            <a:r>
              <a:rPr lang="en-US" sz="1600" dirty="0">
                <a:solidFill>
                  <a:schemeClr val="accent1"/>
                </a:solidFill>
              </a:rPr>
              <a:t>you will incline </a:t>
            </a:r>
            <a:r>
              <a:rPr lang="en-US" sz="1600" dirty="0"/>
              <a:t>your ear to do </a:t>
            </a:r>
            <a:r>
              <a:rPr lang="en-US" sz="1600" dirty="0">
                <a:solidFill>
                  <a:schemeClr val="accent1"/>
                </a:solidFill>
              </a:rPr>
              <a:t>justice</a:t>
            </a:r>
            <a:r>
              <a:rPr lang="en-US" sz="1600" dirty="0"/>
              <a:t> to the fatherless and the oppressed, so that man who is of the earth may strike terror no more.”</a:t>
            </a: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338554"/>
          </a:xfrm>
          <a:prstGeom prst="rect">
            <a:avLst/>
          </a:prstGeom>
          <a:noFill/>
        </p:spPr>
        <p:txBody>
          <a:bodyPr wrap="square" rtlCol="0">
            <a:spAutoFit/>
          </a:bodyPr>
          <a:lstStyle/>
          <a:p>
            <a:r>
              <a:rPr lang="en-US" sz="1600" b="1" dirty="0"/>
              <a:t>Verses 13: </a:t>
            </a:r>
            <a:r>
              <a:rPr lang="en-US" sz="1600" dirty="0"/>
              <a:t>Why does the </a:t>
            </a:r>
            <a:r>
              <a:rPr lang="en-US" sz="1600" dirty="0">
                <a:solidFill>
                  <a:schemeClr val="accent1"/>
                </a:solidFill>
              </a:rPr>
              <a:t>wicked renounce God </a:t>
            </a:r>
            <a:r>
              <a:rPr lang="en-US" sz="1600" dirty="0"/>
              <a:t>and say in his heart, “</a:t>
            </a:r>
            <a:r>
              <a:rPr lang="en-US" sz="1600" dirty="0">
                <a:solidFill>
                  <a:schemeClr val="accent1"/>
                </a:solidFill>
              </a:rPr>
              <a:t>You will not call to account</a:t>
            </a:r>
            <a:r>
              <a:rPr lang="en-US" sz="1600" dirty="0"/>
              <a:t>”? </a:t>
            </a:r>
          </a:p>
        </p:txBody>
      </p:sp>
      <p:cxnSp>
        <p:nvCxnSpPr>
          <p:cNvPr id="9" name="Straight Connector 8">
            <a:extLst>
              <a:ext uri="{FF2B5EF4-FFF2-40B4-BE49-F238E27FC236}">
                <a16:creationId xmlns:a16="http://schemas.microsoft.com/office/drawing/2014/main" id="{C533E18F-0F5A-8F3A-83AD-590C235221E3}"/>
              </a:ext>
            </a:extLst>
          </p:cNvPr>
          <p:cNvCxnSpPr/>
          <p:nvPr/>
        </p:nvCxnSpPr>
        <p:spPr>
          <a:xfrm flipV="1">
            <a:off x="0" y="3685032"/>
            <a:ext cx="12192000" cy="12801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021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a:t>
            </a:r>
            <a:r>
              <a:rPr lang="en-US" sz="2000" b="1" u="sng" dirty="0">
                <a:solidFill>
                  <a:schemeClr val="accent1"/>
                </a:solidFill>
                <a:latin typeface="Times New Roman" panose="02020603050405020304" pitchFamily="18" charset="0"/>
                <a:cs typeface="Times New Roman" panose="02020603050405020304" pitchFamily="18" charset="0"/>
              </a:rPr>
              <a:t>Submitting</a:t>
            </a:r>
            <a:r>
              <a:rPr lang="en-US" sz="2000" b="1" dirty="0">
                <a:latin typeface="Times New Roman" panose="02020603050405020304" pitchFamily="18" charset="0"/>
                <a:cs typeface="Times New Roman" panose="02020603050405020304" pitchFamily="18" charset="0"/>
              </a:rPr>
              <a:t> to the authorities. (vv. 26-27a)</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1477328"/>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“Force” </a:t>
            </a:r>
            <a:r>
              <a:rPr lang="en-US" sz="12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bia</a:t>
            </a:r>
            <a:r>
              <a:rPr lang="en-US"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(Greek) </a:t>
            </a:r>
            <a:r>
              <a:rPr lang="en-US" dirty="0">
                <a:latin typeface="Times New Roman" panose="02020603050405020304" pitchFamily="18" charset="0"/>
                <a:cs typeface="Times New Roman" panose="02020603050405020304" pitchFamily="18" charset="0"/>
              </a:rPr>
              <a:t>= “violence”</a:t>
            </a: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a:t>
            </a:r>
            <a:r>
              <a:rPr lang="en-US" dirty="0"/>
              <a:t>Some in the crowd were shouting one thing, some another. And as he could not learn the facts because of the uproar, he ordered him to be brought into the barracks. And when he came to the steps, he was actually carried by the soldiers </a:t>
            </a:r>
            <a:r>
              <a:rPr lang="en-US" dirty="0">
                <a:solidFill>
                  <a:schemeClr val="accent1"/>
                </a:solidFill>
              </a:rPr>
              <a:t>because of the </a:t>
            </a:r>
            <a:r>
              <a:rPr lang="en-US" u="sng" dirty="0">
                <a:solidFill>
                  <a:schemeClr val="accent1"/>
                </a:solidFill>
              </a:rPr>
              <a:t>violence</a:t>
            </a:r>
            <a:r>
              <a:rPr lang="en-US" dirty="0"/>
              <a:t> of the crowd, for the mob of the people followed, crying out, “Away with him! </a:t>
            </a:r>
            <a:r>
              <a:rPr lang="en-US" sz="1200" i="1" dirty="0">
                <a:latin typeface="Times New Roman" panose="02020603050405020304" pitchFamily="18" charset="0"/>
                <a:cs typeface="Times New Roman" panose="02020603050405020304" pitchFamily="18" charset="0"/>
              </a:rPr>
              <a:t>– Acts 21:34-36 (ESV)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95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a:t>
            </a:r>
            <a:r>
              <a:rPr lang="en-US" sz="2000" b="1" u="sng" dirty="0">
                <a:solidFill>
                  <a:schemeClr val="accent1"/>
                </a:solidFill>
                <a:latin typeface="Times New Roman" panose="02020603050405020304" pitchFamily="18" charset="0"/>
                <a:cs typeface="Times New Roman" panose="02020603050405020304" pitchFamily="18" charset="0"/>
              </a:rPr>
              <a:t>Submitting</a:t>
            </a:r>
            <a:r>
              <a:rPr lang="en-US" sz="2000" b="1" dirty="0">
                <a:latin typeface="Times New Roman" panose="02020603050405020304" pitchFamily="18" charset="0"/>
                <a:cs typeface="Times New Roman" panose="02020603050405020304" pitchFamily="18" charset="0"/>
              </a:rPr>
              <a:t> to the authorities. (vv. 26-27a)</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369332"/>
          </a:xfrm>
          <a:prstGeom prst="rect">
            <a:avLst/>
          </a:prstGeom>
          <a:noFill/>
        </p:spPr>
        <p:txBody>
          <a:bodyPr wrap="square" rtlCol="0">
            <a:spAutoFit/>
          </a:bodyPr>
          <a:lstStyle/>
          <a:p>
            <a:pPr algn="ctr" rtl="0"/>
            <a:r>
              <a:rPr lang="en-US" dirty="0">
                <a:latin typeface="Times New Roman" panose="02020603050405020304" pitchFamily="18" charset="0"/>
                <a:cs typeface="Times New Roman" panose="02020603050405020304" pitchFamily="18" charset="0"/>
              </a:rPr>
              <a:t>“For there is no authority except from God, and those that exist have been instituted by God.” </a:t>
            </a:r>
            <a:r>
              <a:rPr lang="en-US" sz="1200" i="1" dirty="0">
                <a:latin typeface="Times New Roman" panose="02020603050405020304" pitchFamily="18" charset="0"/>
                <a:cs typeface="Times New Roman" panose="02020603050405020304" pitchFamily="18" charset="0"/>
              </a:rPr>
              <a:t>– Rom 13:1b (ESV)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09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a:t>
            </a:r>
            <a:r>
              <a:rPr lang="en-US" sz="2000" b="1" u="sng" dirty="0">
                <a:solidFill>
                  <a:schemeClr val="accent1"/>
                </a:solidFill>
                <a:latin typeface="Times New Roman" panose="02020603050405020304" pitchFamily="18" charset="0"/>
                <a:cs typeface="Times New Roman" panose="02020603050405020304" pitchFamily="18" charset="0"/>
              </a:rPr>
              <a:t>Submitting</a:t>
            </a:r>
            <a:r>
              <a:rPr lang="en-US" sz="2000" b="1" dirty="0">
                <a:latin typeface="Times New Roman" panose="02020603050405020304" pitchFamily="18" charset="0"/>
                <a:cs typeface="Times New Roman" panose="02020603050405020304" pitchFamily="18" charset="0"/>
              </a:rPr>
              <a:t> to the authorities. (vv. 26-27a)</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a:t>
            </a:r>
            <a:r>
              <a:rPr lang="en-US" dirty="0">
                <a:solidFill>
                  <a:schemeClr val="accent1"/>
                </a:solidFill>
                <a:latin typeface="Times New Roman" panose="02020603050405020304" pitchFamily="18" charset="0"/>
                <a:cs typeface="Times New Roman" panose="02020603050405020304" pitchFamily="18" charset="0"/>
              </a:rPr>
              <a:t>Let every person be subject to the governing authorities. </a:t>
            </a:r>
            <a:r>
              <a:rPr lang="en-US" dirty="0">
                <a:latin typeface="Times New Roman" panose="02020603050405020304" pitchFamily="18" charset="0"/>
                <a:cs typeface="Times New Roman" panose="02020603050405020304" pitchFamily="18" charset="0"/>
              </a:rPr>
              <a:t>For there is no authority except from God, and those that exist have been instituted by God.” </a:t>
            </a:r>
            <a:r>
              <a:rPr lang="en-US" sz="1200" i="1" dirty="0">
                <a:latin typeface="Times New Roman" panose="02020603050405020304" pitchFamily="18" charset="0"/>
                <a:cs typeface="Times New Roman" panose="02020603050405020304" pitchFamily="18" charset="0"/>
              </a:rPr>
              <a:t>– Rom 13:1 (ESV)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679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a:t>
            </a:r>
            <a:r>
              <a:rPr lang="en-US" sz="2000" b="1" u="sng" dirty="0">
                <a:solidFill>
                  <a:schemeClr val="accent1"/>
                </a:solidFill>
                <a:latin typeface="Times New Roman" panose="02020603050405020304" pitchFamily="18" charset="0"/>
                <a:cs typeface="Times New Roman" panose="02020603050405020304" pitchFamily="18" charset="0"/>
              </a:rPr>
              <a:t>Submitting</a:t>
            </a:r>
            <a:r>
              <a:rPr lang="en-US" sz="2000" b="1" dirty="0">
                <a:latin typeface="Times New Roman" panose="02020603050405020304" pitchFamily="18" charset="0"/>
                <a:cs typeface="Times New Roman" panose="02020603050405020304" pitchFamily="18" charset="0"/>
              </a:rPr>
              <a:t> to the authorities. (vv. 26-27a)</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923330"/>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a:t>
            </a:r>
            <a:r>
              <a:rPr lang="en-US" dirty="0">
                <a:solidFill>
                  <a:schemeClr val="accent1"/>
                </a:solidFill>
                <a:latin typeface="Times New Roman" panose="02020603050405020304" pitchFamily="18" charset="0"/>
                <a:cs typeface="Times New Roman" panose="02020603050405020304" pitchFamily="18" charset="0"/>
              </a:rPr>
              <a:t>Let every person be subject to the governing authorities. </a:t>
            </a:r>
            <a:r>
              <a:rPr lang="en-US" dirty="0">
                <a:latin typeface="Times New Roman" panose="02020603050405020304" pitchFamily="18" charset="0"/>
                <a:cs typeface="Times New Roman" panose="02020603050405020304" pitchFamily="18" charset="0"/>
              </a:rPr>
              <a:t>For there is no authority except from God, and those that exist have been instituted by God. </a:t>
            </a:r>
            <a:r>
              <a:rPr lang="en-US" dirty="0">
                <a:solidFill>
                  <a:schemeClr val="accent1"/>
                </a:solidFill>
                <a:latin typeface="Times New Roman" panose="02020603050405020304" pitchFamily="18" charset="0"/>
                <a:cs typeface="Times New Roman" panose="02020603050405020304" pitchFamily="18" charset="0"/>
              </a:rPr>
              <a:t>Therefore, whoever resists the authorities resists what God has appointed, and those who resist will incur judgment.” </a:t>
            </a:r>
            <a:r>
              <a:rPr lang="en-US" sz="1000" dirty="0">
                <a:latin typeface="Times New Roman" panose="02020603050405020304" pitchFamily="18" charset="0"/>
                <a:cs typeface="Times New Roman" panose="02020603050405020304" pitchFamily="18" charset="0"/>
              </a:rPr>
              <a:t>– Rom 13:1-2 (ESV)</a:t>
            </a:r>
          </a:p>
        </p:txBody>
      </p:sp>
    </p:spTree>
    <p:extLst>
      <p:ext uri="{BB962C8B-B14F-4D97-AF65-F5344CB8AC3E}">
        <p14:creationId xmlns:p14="http://schemas.microsoft.com/office/powerpoint/2010/main" val="236840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 </a:t>
            </a:r>
            <a:r>
              <a:rPr lang="en-US" sz="2000" b="1" u="sng" dirty="0">
                <a:solidFill>
                  <a:schemeClr val="accent1"/>
                </a:solidFill>
                <a:latin typeface="Times New Roman" panose="02020603050405020304" pitchFamily="18" charset="0"/>
                <a:cs typeface="Times New Roman" panose="02020603050405020304" pitchFamily="18" charset="0"/>
              </a:rPr>
              <a:t>Submitting</a:t>
            </a:r>
            <a:r>
              <a:rPr lang="en-US" sz="2000" b="1" dirty="0">
                <a:latin typeface="Times New Roman" panose="02020603050405020304" pitchFamily="18" charset="0"/>
                <a:cs typeface="Times New Roman" panose="02020603050405020304" pitchFamily="18" charset="0"/>
              </a:rPr>
              <a:t> to the authorities. (vv. 26-27a)</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“Be subject for the Lord’s sake to </a:t>
            </a:r>
            <a:r>
              <a:rPr lang="en-US" dirty="0">
                <a:solidFill>
                  <a:schemeClr val="accent1"/>
                </a:solidFill>
                <a:latin typeface="Times New Roman" panose="02020603050405020304" pitchFamily="18" charset="0"/>
                <a:cs typeface="Times New Roman" panose="02020603050405020304" pitchFamily="18" charset="0"/>
              </a:rPr>
              <a:t>every</a:t>
            </a:r>
            <a:r>
              <a:rPr lang="en-US" dirty="0">
                <a:latin typeface="Times New Roman" panose="02020603050405020304" pitchFamily="18" charset="0"/>
                <a:cs typeface="Times New Roman" panose="02020603050405020304" pitchFamily="18" charset="0"/>
              </a:rPr>
              <a:t> human institution, whether it be to </a:t>
            </a:r>
            <a:r>
              <a:rPr lang="en-US" dirty="0">
                <a:solidFill>
                  <a:schemeClr val="accent1"/>
                </a:solidFill>
                <a:latin typeface="Times New Roman" panose="02020603050405020304" pitchFamily="18" charset="0"/>
                <a:cs typeface="Times New Roman" panose="02020603050405020304" pitchFamily="18" charset="0"/>
              </a:rPr>
              <a:t>the emperor </a:t>
            </a:r>
            <a:r>
              <a:rPr lang="en-US" dirty="0">
                <a:latin typeface="Times New Roman" panose="02020603050405020304" pitchFamily="18" charset="0"/>
                <a:cs typeface="Times New Roman" panose="02020603050405020304" pitchFamily="18" charset="0"/>
              </a:rPr>
              <a:t>as supreme, or to </a:t>
            </a:r>
            <a:r>
              <a:rPr lang="en-US" dirty="0">
                <a:solidFill>
                  <a:schemeClr val="accent1"/>
                </a:solidFill>
                <a:latin typeface="Times New Roman" panose="02020603050405020304" pitchFamily="18" charset="0"/>
                <a:cs typeface="Times New Roman" panose="02020603050405020304" pitchFamily="18" charset="0"/>
              </a:rPr>
              <a:t>governors</a:t>
            </a:r>
            <a:r>
              <a:rPr lang="en-US" dirty="0">
                <a:latin typeface="Times New Roman" panose="02020603050405020304" pitchFamily="18" charset="0"/>
                <a:cs typeface="Times New Roman" panose="02020603050405020304" pitchFamily="18" charset="0"/>
              </a:rPr>
              <a:t> as sent by him to punish those who do evil and to praise those who do good.” </a:t>
            </a:r>
            <a:r>
              <a:rPr lang="en-US" sz="1000" dirty="0">
                <a:latin typeface="Times New Roman" panose="02020603050405020304" pitchFamily="18" charset="0"/>
                <a:cs typeface="Times New Roman" panose="02020603050405020304" pitchFamily="18" charset="0"/>
              </a:rPr>
              <a:t>– 1 Pet 2:13-14a (ESV)</a:t>
            </a:r>
          </a:p>
        </p:txBody>
      </p:sp>
    </p:spTree>
    <p:extLst>
      <p:ext uri="{BB962C8B-B14F-4D97-AF65-F5344CB8AC3E}">
        <p14:creationId xmlns:p14="http://schemas.microsoft.com/office/powerpoint/2010/main" val="92246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2. </a:t>
            </a:r>
            <a:r>
              <a:rPr lang="en-US" sz="2000" b="1" u="sng" dirty="0">
                <a:solidFill>
                  <a:schemeClr val="accent1"/>
                </a:solidFill>
                <a:latin typeface="Times New Roman" panose="02020603050405020304" pitchFamily="18" charset="0"/>
                <a:cs typeface="Times New Roman" panose="02020603050405020304" pitchFamily="18" charset="0"/>
              </a:rPr>
              <a:t>Obeying</a:t>
            </a:r>
            <a:r>
              <a:rPr lang="en-US" sz="2000" b="1" dirty="0">
                <a:latin typeface="Times New Roman" panose="02020603050405020304" pitchFamily="18" charset="0"/>
                <a:cs typeface="Times New Roman" panose="02020603050405020304" pitchFamily="18" charset="0"/>
              </a:rPr>
              <a:t> God rather than man. (vv. 27b-29)</a:t>
            </a:r>
            <a:endParaRPr lang="en-US" sz="2400" dirty="0">
              <a:latin typeface="Times New Roman" panose="02020603050405020304" pitchFamily="18" charset="0"/>
              <a:cs typeface="Times New Roman" panose="02020603050405020304" pitchFamily="18" charset="0"/>
            </a:endParaRPr>
          </a:p>
        </p:txBody>
      </p:sp>
      <p:pic>
        <p:nvPicPr>
          <p:cNvPr id="6" name="Picture 5" descr="Diagram&#10;&#10;Description automatically generated">
            <a:extLst>
              <a:ext uri="{FF2B5EF4-FFF2-40B4-BE49-F238E27FC236}">
                <a16:creationId xmlns:a16="http://schemas.microsoft.com/office/drawing/2014/main" id="{5EC577E5-839A-63A1-F4BF-77337FE15A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1927" y="1755649"/>
            <a:ext cx="5910073" cy="4566874"/>
          </a:xfrm>
          <a:prstGeom prst="rect">
            <a:avLst/>
          </a:prstGeom>
        </p:spPr>
      </p:pic>
      <p:sp>
        <p:nvSpPr>
          <p:cNvPr id="7" name="TextBox 6">
            <a:extLst>
              <a:ext uri="{FF2B5EF4-FFF2-40B4-BE49-F238E27FC236}">
                <a16:creationId xmlns:a16="http://schemas.microsoft.com/office/drawing/2014/main" id="{80F9E93A-1119-CF3B-17C6-01B74758868B}"/>
              </a:ext>
            </a:extLst>
          </p:cNvPr>
          <p:cNvSpPr txBox="1"/>
          <p:nvPr/>
        </p:nvSpPr>
        <p:spPr>
          <a:xfrm>
            <a:off x="0" y="2828835"/>
            <a:ext cx="6096000" cy="175432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“So when Pilate saw that he was gaining nothing, but rather that a riot was beginning, he took water and washed his hands before the crowd, saying, ‘I am innocent of this man’s blood; see to it yourselves.’ </a:t>
            </a:r>
            <a:r>
              <a:rPr lang="en-US" dirty="0">
                <a:solidFill>
                  <a:schemeClr val="accent1"/>
                </a:solidFill>
                <a:latin typeface="Times New Roman" panose="02020603050405020304" pitchFamily="18" charset="0"/>
                <a:cs typeface="Times New Roman" panose="02020603050405020304" pitchFamily="18" charset="0"/>
              </a:rPr>
              <a:t>And all the people answered, ‘His blood be on us and on our children!</a:t>
            </a:r>
            <a:r>
              <a:rPr lang="en-US" dirty="0">
                <a:latin typeface="Times New Roman" panose="02020603050405020304" pitchFamily="18" charset="0"/>
                <a:cs typeface="Times New Roman" panose="02020603050405020304" pitchFamily="18" charset="0"/>
              </a:rPr>
              <a:t>’” </a:t>
            </a:r>
            <a:r>
              <a:rPr lang="en-US" sz="1200" i="1" dirty="0"/>
              <a:t>– Matthew 27:24-25 (ESV)</a:t>
            </a:r>
          </a:p>
          <a:p>
            <a:endParaRPr lang="en-US" dirty="0"/>
          </a:p>
        </p:txBody>
      </p:sp>
    </p:spTree>
    <p:extLst>
      <p:ext uri="{BB962C8B-B14F-4D97-AF65-F5344CB8AC3E}">
        <p14:creationId xmlns:p14="http://schemas.microsoft.com/office/powerpoint/2010/main" val="393479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latin typeface="Bookman Old Style" panose="02050604050505020204" pitchFamily="18" charset="0"/>
              </a:rPr>
              <a:t>As you </a:t>
            </a:r>
            <a:r>
              <a:rPr lang="en-US" sz="3600" dirty="0">
                <a:solidFill>
                  <a:schemeClr val="accent1"/>
                </a:solidFill>
                <a:latin typeface="Bookman Old Style" panose="02050604050505020204" pitchFamily="18" charset="0"/>
              </a:rPr>
              <a:t>witness, prove </a:t>
            </a:r>
            <a:r>
              <a:rPr lang="en-US" sz="3600" dirty="0">
                <a:latin typeface="Bookman Old Style" panose="02050604050505020204" pitchFamily="18" charset="0"/>
              </a:rPr>
              <a:t>your</a:t>
            </a:r>
            <a:r>
              <a:rPr lang="en-US" sz="3600" dirty="0">
                <a:solidFill>
                  <a:schemeClr val="accent1"/>
                </a:solidFill>
                <a:latin typeface="Bookman Old Style" panose="02050604050505020204" pitchFamily="18" charset="0"/>
              </a:rPr>
              <a:t> trust </a:t>
            </a:r>
            <a:r>
              <a:rPr lang="en-US" sz="3600" dirty="0">
                <a:latin typeface="Bookman Old Style" panose="02050604050505020204" pitchFamily="18" charset="0"/>
              </a:rPr>
              <a:t>by:</a:t>
            </a:r>
            <a:endParaRPr lang="en-US" sz="3600" i="1" dirty="0">
              <a:latin typeface="Bookman Old Style" panose="020506040505050202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1972035"/>
            <a:ext cx="121920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3. </a:t>
            </a:r>
            <a:r>
              <a:rPr lang="en-US" sz="2000" b="1" u="sng" dirty="0">
                <a:solidFill>
                  <a:schemeClr val="accent1"/>
                </a:solidFill>
                <a:latin typeface="Times New Roman" panose="02020603050405020304" pitchFamily="18" charset="0"/>
                <a:cs typeface="Times New Roman" panose="02020603050405020304" pitchFamily="18" charset="0"/>
              </a:rPr>
              <a:t>Continuing</a:t>
            </a:r>
            <a:r>
              <a:rPr lang="en-US" sz="2000" b="1" dirty="0">
                <a:latin typeface="Times New Roman" panose="02020603050405020304" pitchFamily="18" charset="0"/>
                <a:cs typeface="Times New Roman" panose="02020603050405020304" pitchFamily="18" charset="0"/>
              </a:rPr>
              <a:t> to share His Gospel, no matter what. (vv. 30-32)</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02EFB35-239B-57AC-A944-89484BE3A021}"/>
              </a:ext>
            </a:extLst>
          </p:cNvPr>
          <p:cNvSpPr txBox="1"/>
          <p:nvPr/>
        </p:nvSpPr>
        <p:spPr>
          <a:xfrm>
            <a:off x="0" y="2999012"/>
            <a:ext cx="12192000" cy="553998"/>
          </a:xfrm>
          <a:prstGeom prst="rect">
            <a:avLst/>
          </a:prstGeom>
          <a:noFill/>
        </p:spPr>
        <p:txBody>
          <a:bodyPr wrap="square" rtlCol="0">
            <a:spAutoFit/>
          </a:bodyPr>
          <a:lstStyle/>
          <a:p>
            <a:pPr algn="ctr"/>
            <a:r>
              <a:rPr lang="en-US" dirty="0"/>
              <a:t>Therefore, as the Holy Spirit says, “</a:t>
            </a:r>
            <a:r>
              <a:rPr lang="en-US" dirty="0">
                <a:solidFill>
                  <a:schemeClr val="accent1"/>
                </a:solidFill>
              </a:rPr>
              <a:t>Today</a:t>
            </a:r>
            <a:r>
              <a:rPr lang="en-US" dirty="0"/>
              <a:t>, if you hear his voice, </a:t>
            </a:r>
            <a:r>
              <a:rPr lang="en-US" dirty="0">
                <a:solidFill>
                  <a:schemeClr val="accent1"/>
                </a:solidFill>
              </a:rPr>
              <a:t>do not harden your hearts </a:t>
            </a:r>
            <a:r>
              <a:rPr lang="en-US" dirty="0"/>
              <a:t>as in the rebellion</a:t>
            </a:r>
          </a:p>
          <a:p>
            <a:pPr algn="r"/>
            <a:r>
              <a:rPr lang="en-US" sz="1200" i="1" dirty="0"/>
              <a:t>- Hebrews 3:7-8, 15; 4:7; Psalm 95:7-8 (ESV)</a:t>
            </a:r>
          </a:p>
        </p:txBody>
      </p:sp>
      <p:sp>
        <p:nvSpPr>
          <p:cNvPr id="4" name="TextBox 3">
            <a:extLst>
              <a:ext uri="{FF2B5EF4-FFF2-40B4-BE49-F238E27FC236}">
                <a16:creationId xmlns:a16="http://schemas.microsoft.com/office/drawing/2014/main" id="{58DADCFA-178F-65F8-7275-0A7F9B958274}"/>
              </a:ext>
            </a:extLst>
          </p:cNvPr>
          <p:cNvSpPr txBox="1"/>
          <p:nvPr/>
        </p:nvSpPr>
        <p:spPr>
          <a:xfrm>
            <a:off x="0" y="4096512"/>
            <a:ext cx="12192000" cy="646331"/>
          </a:xfrm>
          <a:prstGeom prst="rect">
            <a:avLst/>
          </a:prstGeom>
          <a:noFill/>
        </p:spPr>
        <p:txBody>
          <a:bodyPr wrap="square" rtlCol="0">
            <a:spAutoFit/>
          </a:bodyPr>
          <a:lstStyle/>
          <a:p>
            <a:pPr algn="l" rtl="0"/>
            <a:r>
              <a:rPr lang="en-US" dirty="0"/>
              <a:t>“if you </a:t>
            </a:r>
            <a:r>
              <a:rPr lang="en-US" dirty="0">
                <a:solidFill>
                  <a:schemeClr val="accent1"/>
                </a:solidFill>
              </a:rPr>
              <a:t>confess</a:t>
            </a:r>
            <a:r>
              <a:rPr lang="en-US" dirty="0"/>
              <a:t> with your mouth that Jesus is Lord and </a:t>
            </a:r>
            <a:r>
              <a:rPr lang="en-US" dirty="0">
                <a:solidFill>
                  <a:schemeClr val="accent1"/>
                </a:solidFill>
              </a:rPr>
              <a:t>believe in your heart </a:t>
            </a:r>
            <a:r>
              <a:rPr lang="en-US" dirty="0"/>
              <a:t>that God raised him from the dead, </a:t>
            </a:r>
            <a:r>
              <a:rPr lang="en-US" dirty="0">
                <a:solidFill>
                  <a:schemeClr val="accent1"/>
                </a:solidFill>
              </a:rPr>
              <a:t>you will be saved</a:t>
            </a:r>
            <a:r>
              <a:rPr lang="en-US" dirty="0"/>
              <a:t>. For with the heart one believes and is justified, and with the mouth one confesses and is saved.” </a:t>
            </a:r>
            <a:r>
              <a:rPr lang="en-US" sz="1200" i="1" dirty="0"/>
              <a:t>– Romans 10:9-10 (ESV)</a:t>
            </a:r>
            <a:endParaRPr lang="en-US" i="1" dirty="0"/>
          </a:p>
        </p:txBody>
      </p:sp>
    </p:spTree>
    <p:extLst>
      <p:ext uri="{BB962C8B-B14F-4D97-AF65-F5344CB8AC3E}">
        <p14:creationId xmlns:p14="http://schemas.microsoft.com/office/powerpoint/2010/main" val="66947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4"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3288</TotalTime>
  <Words>1204</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Bookman Old Style</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55</cp:revision>
  <dcterms:created xsi:type="dcterms:W3CDTF">2022-07-07T17:16:49Z</dcterms:created>
  <dcterms:modified xsi:type="dcterms:W3CDTF">2022-09-11T12:50:14Z</dcterms:modified>
</cp:coreProperties>
</file>