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9" r:id="rId2"/>
    <p:sldId id="338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5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27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9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2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9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7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7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A44CD8-B252-4CFF-8C02-17F851F6104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FDBE-D45D-4429-8AE0-593C9016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0" y="2596896"/>
            <a:ext cx="12192000" cy="1792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Acts 6:3-13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0" i="0" kern="1200" cap="all" dirty="0">
              <a:ln w="3175" cmpd="sng">
                <a:noFill/>
              </a:ln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Stephen: A Witness under god’s control</a:t>
            </a:r>
            <a:r>
              <a:rPr lang="en-US" sz="3300" b="0" i="0" kern="12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84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8D36B-CA8B-8716-CEF1-D0E063176898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Stephen was controlled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courage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(v. 9-13)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BA7FF-9F46-683B-F549-4EA6D288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21" y="0"/>
            <a:ext cx="7216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8D36B-CA8B-8716-CEF1-D0E063176898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Stephen was controlled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courage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(v. 9-13)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932D1C3-0503-EAAD-8CEE-55BF2DA84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06" y="1240972"/>
            <a:ext cx="7363294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7552307" y="1419999"/>
            <a:ext cx="4634914" cy="347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reputation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Holy Spirit.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Faith. 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Power.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Courage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8D36B-CA8B-8716-CEF1-D0E063176898}"/>
              </a:ext>
            </a:extLst>
          </p:cNvPr>
          <p:cNvSpPr txBox="1"/>
          <p:nvPr/>
        </p:nvSpPr>
        <p:spPr>
          <a:xfrm>
            <a:off x="4779" y="3116317"/>
            <a:ext cx="534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about you?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2925A-51FD-5D17-A7C9-A88B0DFC0C21}"/>
              </a:ext>
            </a:extLst>
          </p:cNvPr>
          <p:cNvSpPr txBox="1"/>
          <p:nvPr/>
        </p:nvSpPr>
        <p:spPr>
          <a:xfrm>
            <a:off x="6817838" y="386834"/>
            <a:ext cx="34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FILLED </a:t>
            </a:r>
            <a:r>
              <a:rPr lang="en-US" sz="2800" dirty="0"/>
              <a:t>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107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30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15429" y="2902072"/>
            <a:ext cx="5434395" cy="1792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3300" b="0" i="0" kern="12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 be “</a:t>
            </a:r>
            <a:r>
              <a:rPr lang="en-US" sz="3300" b="0" i="0" u="sng" kern="1200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full</a:t>
            </a:r>
            <a:r>
              <a:rPr lang="en-US" sz="3300" b="0" i="0" kern="1200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0" i="0" u="sng" kern="1200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300" b="0" i="0" kern="12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” is to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sz="3300" b="0" i="0" kern="12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 be “</a:t>
            </a:r>
            <a:r>
              <a:rPr lang="en-US" sz="3300" b="0" i="0" u="sng" kern="1200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controlled</a:t>
            </a:r>
            <a:r>
              <a:rPr lang="en-US" sz="3300" b="0" i="0" kern="1200" cap="all" dirty="0">
                <a:ln w="3175" cmpd="sng">
                  <a:noFill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” by.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465253" y="1588941"/>
            <a:ext cx="6742176" cy="176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4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Acts 5:3</a:t>
            </a:r>
            <a:r>
              <a:rPr 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(ESV)</a:t>
            </a:r>
          </a:p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Peter said, “Ananias, why has Satan filled your heart to lie to the Holy Spirit and to keep back for yourself part of the proceeds of the land?”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D0EF5-1979-FFA8-7603-BE2FBF1E3235}"/>
              </a:ext>
            </a:extLst>
          </p:cNvPr>
          <p:cNvSpPr txBox="1"/>
          <p:nvPr/>
        </p:nvSpPr>
        <p:spPr>
          <a:xfrm>
            <a:off x="5449824" y="3798184"/>
            <a:ext cx="67421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Aft>
                <a:spcPts val="600"/>
              </a:spcAft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5:17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(ESV)</a:t>
            </a:r>
          </a:p>
          <a:p>
            <a:pPr algn="ctr" rtl="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high priest rose up, and all who were with him (that is, the party of the Sadducees),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with jealousy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arrested the apostles and put them in the public prison. </a:t>
            </a:r>
          </a:p>
        </p:txBody>
      </p:sp>
    </p:spTree>
    <p:extLst>
      <p:ext uri="{BB962C8B-B14F-4D97-AF65-F5344CB8AC3E}">
        <p14:creationId xmlns:p14="http://schemas.microsoft.com/office/powerpoint/2010/main" val="2740951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2E75E-93D0-EB1E-FB93-7D0290848A0E}"/>
              </a:ext>
            </a:extLst>
          </p:cNvPr>
          <p:cNvSpPr txBox="1"/>
          <p:nvPr/>
        </p:nvSpPr>
        <p:spPr>
          <a:xfrm>
            <a:off x="15429" y="2902072"/>
            <a:ext cx="5434395" cy="1792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Like </a:t>
            </a:r>
            <a:r>
              <a:rPr kumimoji="0" lang="en-US" sz="3300" b="0" i="0" u="sng" strike="noStrike" kern="1200" cap="all" spc="0" normalizeH="0" baseline="0" noProof="0" dirty="0">
                <a:ln w="3175" cmpd="sng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Stephen</a:t>
            </a:r>
            <a:r>
              <a:rPr kumimoji="0" lang="en-US" sz="33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be under</a:t>
            </a:r>
          </a:p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300" cap="all" dirty="0">
                <a:ln w="3175" cmpd="sng">
                  <a:noFill/>
                </a:ln>
                <a:solidFill>
                  <a:srgbClr val="EBEBEB"/>
                </a:solidFill>
                <a:latin typeface="Century Gothic" panose="020B0502020202020204"/>
              </a:rPr>
              <a:t>    god’s </a:t>
            </a:r>
            <a:r>
              <a:rPr lang="en-US" sz="3300" u="sng" cap="all" dirty="0">
                <a:ln w="3175" cmpd="sng">
                  <a:noFill/>
                </a:ln>
                <a:solidFill>
                  <a:srgbClr val="FFFF00"/>
                </a:solidFill>
                <a:latin typeface="Century Gothic" panose="020B0502020202020204"/>
              </a:rPr>
              <a:t>control</a:t>
            </a:r>
            <a:r>
              <a:rPr lang="en-US" sz="3300" cap="all" dirty="0">
                <a:ln w="3175" cmpd="sng">
                  <a:noFill/>
                </a:ln>
                <a:solidFill>
                  <a:srgbClr val="EBEBEB"/>
                </a:solidFill>
                <a:latin typeface="Century Gothic" panose="020B0502020202020204"/>
              </a:rPr>
              <a:t>.</a:t>
            </a:r>
            <a:endParaRPr kumimoji="0" lang="en-US" sz="3300" b="0" i="0" u="none" strike="noStrike" kern="1200" cap="all" spc="0" normalizeH="0" baseline="0" noProof="0" dirty="0">
              <a:ln w="3175" cmpd="sng"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553702" y="1060968"/>
            <a:ext cx="6638508" cy="897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en-US" sz="2400" b="1" u="sng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4:16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urge you, then, be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B5880-58CB-74CA-3BED-0F15BF9955A3}"/>
              </a:ext>
            </a:extLst>
          </p:cNvPr>
          <p:cNvSpPr txBox="1"/>
          <p:nvPr/>
        </p:nvSpPr>
        <p:spPr>
          <a:xfrm>
            <a:off x="5561416" y="2133888"/>
            <a:ext cx="662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11:1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me, as I am of Christ”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4EAFA-ECBC-2D6D-4826-832AFAB0CD9B}"/>
              </a:ext>
            </a:extLst>
          </p:cNvPr>
          <p:cNvSpPr txBox="1"/>
          <p:nvPr/>
        </p:nvSpPr>
        <p:spPr>
          <a:xfrm>
            <a:off x="5553069" y="3177432"/>
            <a:ext cx="662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1:6; 2 Thess 3:7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us / You ought to imitate us”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7A5FD-8EDE-83B1-E5F8-E95388AF68D2}"/>
              </a:ext>
            </a:extLst>
          </p:cNvPr>
          <p:cNvSpPr txBox="1"/>
          <p:nvPr/>
        </p:nvSpPr>
        <p:spPr>
          <a:xfrm>
            <a:off x="5553069" y="4228168"/>
            <a:ext cx="662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6:12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those who through faith and patience inherit the promises”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30600-C425-D17C-74AB-18B645630C8B}"/>
              </a:ext>
            </a:extLst>
          </p:cNvPr>
          <p:cNvSpPr txBox="1"/>
          <p:nvPr/>
        </p:nvSpPr>
        <p:spPr>
          <a:xfrm>
            <a:off x="5553070" y="5531526"/>
            <a:ext cx="662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6:12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“Remember your leaders … consider their way of life,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faith”</a:t>
            </a:r>
          </a:p>
        </p:txBody>
      </p:sp>
    </p:spTree>
    <p:extLst>
      <p:ext uri="{BB962C8B-B14F-4D97-AF65-F5344CB8AC3E}">
        <p14:creationId xmlns:p14="http://schemas.microsoft.com/office/powerpoint/2010/main" val="130576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549351" y="1487627"/>
            <a:ext cx="6742176" cy="1628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Timothy 3:1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400" dirty="0"/>
              <a:t>The saying is trustworthy: If </a:t>
            </a:r>
            <a:r>
              <a:rPr lang="en-US" sz="2400" b="1" dirty="0"/>
              <a:t>anyone aspires </a:t>
            </a:r>
            <a:r>
              <a:rPr lang="en-US" sz="2400" dirty="0"/>
              <a:t>to the office of </a:t>
            </a:r>
            <a:r>
              <a:rPr lang="en-US" sz="2400" b="1" dirty="0"/>
              <a:t>overseer</a:t>
            </a:r>
            <a:r>
              <a:rPr lang="en-US" sz="2400" dirty="0"/>
              <a:t>, he desires </a:t>
            </a:r>
            <a:r>
              <a:rPr lang="en-US" sz="2400" b="1" dirty="0"/>
              <a:t>a noble task</a:t>
            </a:r>
            <a:r>
              <a:rPr lang="en-US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B4E17-C118-1BF9-DB81-0E35E0B1134A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eriod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 was controlled by a good 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(v.3)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E9EC3-5852-70DA-0A6C-44BC236AD81D}"/>
              </a:ext>
            </a:extLst>
          </p:cNvPr>
          <p:cNvSpPr txBox="1"/>
          <p:nvPr/>
        </p:nvSpPr>
        <p:spPr>
          <a:xfrm>
            <a:off x="5454603" y="3655130"/>
            <a:ext cx="6742176" cy="1628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en-US" sz="2400" b="1" u="sng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5:20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400" dirty="0"/>
              <a:t>Therefore, we are </a:t>
            </a:r>
            <a:r>
              <a:rPr lang="en-US" sz="2400" b="1" dirty="0"/>
              <a:t>ambassadors</a:t>
            </a:r>
            <a:r>
              <a:rPr lang="en-US" sz="2400" dirty="0"/>
              <a:t> </a:t>
            </a:r>
            <a:r>
              <a:rPr lang="en-US" sz="2400" b="1" dirty="0"/>
              <a:t>for Christ</a:t>
            </a:r>
            <a:r>
              <a:rPr lang="en-US" sz="2400" dirty="0"/>
              <a:t>, </a:t>
            </a:r>
            <a:r>
              <a:rPr lang="en-US" sz="2400" b="1" dirty="0"/>
              <a:t>God</a:t>
            </a:r>
            <a:r>
              <a:rPr lang="en-US" sz="2400" dirty="0"/>
              <a:t> making his appeal </a:t>
            </a:r>
            <a:r>
              <a:rPr lang="en-US" sz="2400" b="1" dirty="0"/>
              <a:t>through us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481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549351" y="1487627"/>
            <a:ext cx="6742176" cy="126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5:18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400" dirty="0"/>
              <a:t>And </a:t>
            </a:r>
            <a:r>
              <a:rPr lang="en-US" sz="2400" b="1" dirty="0"/>
              <a:t>do not get drunk with wine</a:t>
            </a:r>
            <a:r>
              <a:rPr lang="en-US" sz="2400" dirty="0"/>
              <a:t>, for that is debauchery, </a:t>
            </a:r>
            <a:r>
              <a:rPr lang="en-US" sz="2400" b="1" dirty="0"/>
              <a:t>but</a:t>
            </a:r>
            <a:r>
              <a:rPr lang="en-US" sz="2400" dirty="0"/>
              <a:t> </a:t>
            </a:r>
            <a:r>
              <a:rPr lang="en-US" sz="2400" b="1" dirty="0"/>
              <a:t>be filled with the Spirit,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B4E17-C118-1BF9-DB81-0E35E0B1134A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Stephen was controlled by the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Spirit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(vv. 3, 5, 10;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7:55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E9EC3-5852-70DA-0A6C-44BC236AD81D}"/>
              </a:ext>
            </a:extLst>
          </p:cNvPr>
          <p:cNvSpPr txBox="1"/>
          <p:nvPr/>
        </p:nvSpPr>
        <p:spPr>
          <a:xfrm>
            <a:off x="5445045" y="2752452"/>
            <a:ext cx="6742176" cy="351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 5:19-21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psalms and hymns and spiritual songs, singing and making melody to the Lord with your heart,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thanks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always and for everything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God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Father in the name of our Lord Jesus Christ,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to one another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reverence for Christ.</a:t>
            </a:r>
          </a:p>
        </p:txBody>
      </p:sp>
    </p:spTree>
    <p:extLst>
      <p:ext uri="{BB962C8B-B14F-4D97-AF65-F5344CB8AC3E}">
        <p14:creationId xmlns:p14="http://schemas.microsoft.com/office/powerpoint/2010/main" val="104182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553702" y="1060967"/>
            <a:ext cx="6638508" cy="173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James 1:5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400" dirty="0"/>
              <a:t>“If any of you lacks </a:t>
            </a:r>
            <a:r>
              <a:rPr lang="en-US" sz="2400" b="1" dirty="0"/>
              <a:t>wisdom</a:t>
            </a:r>
            <a:r>
              <a:rPr lang="en-US" sz="2400" dirty="0"/>
              <a:t>, let him </a:t>
            </a:r>
            <a:r>
              <a:rPr lang="en-US" sz="2400" b="1" dirty="0"/>
              <a:t>ask God, who gives </a:t>
            </a:r>
            <a:r>
              <a:rPr lang="en-US" sz="2400" dirty="0"/>
              <a:t>generously </a:t>
            </a:r>
            <a:r>
              <a:rPr lang="en-US" sz="2400" b="1" dirty="0"/>
              <a:t>to all </a:t>
            </a:r>
            <a:r>
              <a:rPr lang="en-US" sz="2400" i="1" dirty="0"/>
              <a:t>without reproach, and </a:t>
            </a:r>
            <a:r>
              <a:rPr lang="en-US" sz="2400" b="1" i="1" dirty="0"/>
              <a:t>it </a:t>
            </a:r>
            <a:r>
              <a:rPr lang="en-US" sz="2400" b="1" dirty="0"/>
              <a:t>will be given him</a:t>
            </a:r>
            <a:r>
              <a:rPr lang="en-US" sz="2400" dirty="0"/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4EAFA-ECBC-2D6D-4826-832AFAB0CD9B}"/>
              </a:ext>
            </a:extLst>
          </p:cNvPr>
          <p:cNvSpPr txBox="1"/>
          <p:nvPr/>
        </p:nvSpPr>
        <p:spPr>
          <a:xfrm>
            <a:off x="5553069" y="3177432"/>
            <a:ext cx="6623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5:15-18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(ESV)</a:t>
            </a:r>
          </a:p>
          <a:p>
            <a:pPr algn="ctr"/>
            <a:r>
              <a:rPr lang="en-US" sz="2400" dirty="0"/>
              <a:t>“Look carefully then how you walk, </a:t>
            </a:r>
            <a:r>
              <a:rPr lang="en-US" sz="2400" b="1" dirty="0"/>
              <a:t>not as unwise but as wise</a:t>
            </a:r>
            <a:r>
              <a:rPr lang="en-US" sz="2400" dirty="0"/>
              <a:t>, making the best use of the time, because the days are evil. Therefore </a:t>
            </a:r>
            <a:r>
              <a:rPr lang="en-US" sz="2400" b="1" dirty="0"/>
              <a:t>do not be foolish</a:t>
            </a:r>
            <a:r>
              <a:rPr lang="en-US" sz="2400" dirty="0"/>
              <a:t>, but understand what the will of the Lord is. And do not get drunk with wine, for that is debauchery, but </a:t>
            </a:r>
            <a:r>
              <a:rPr lang="en-US" sz="2400" b="1" dirty="0"/>
              <a:t>be filled with the Spirit</a:t>
            </a:r>
            <a:r>
              <a:rPr lang="en-US" sz="2400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8D36B-CA8B-8716-CEF1-D0E063176898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Stephen was controlled by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wisdom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(vv. 3, 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1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567638" y="2130815"/>
            <a:ext cx="6638508" cy="2761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James 1:5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“If any of you lacks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let him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God, who gives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generously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without reproach, and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will be given 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let him ask in faith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no doubting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8D36B-CA8B-8716-CEF1-D0E063176898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Stephen was controlled by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(vv. 3, 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548713" y="2421674"/>
            <a:ext cx="6638508" cy="157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2:8-9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grace you have been saved through faith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And this is not your own doing; it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gift of God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 result of works, so that no one may boast.”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8D36B-CA8B-8716-CEF1-D0E063176898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Stephen was controlled by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(vv.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7:59-60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8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4025D-46DF-7C4B-856C-015DDE1561E5}"/>
              </a:ext>
            </a:extLst>
          </p:cNvPr>
          <p:cNvSpPr txBox="1"/>
          <p:nvPr/>
        </p:nvSpPr>
        <p:spPr>
          <a:xfrm>
            <a:off x="5567638" y="1229903"/>
            <a:ext cx="6638508" cy="1476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 1:8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receive power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Spirit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come upon you, and you will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my witnesses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Jerusalem and in all Judea and Samaria, and to the end of the earth.”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8D36B-CA8B-8716-CEF1-D0E063176898}"/>
              </a:ext>
            </a:extLst>
          </p:cNvPr>
          <p:cNvSpPr txBox="1"/>
          <p:nvPr/>
        </p:nvSpPr>
        <p:spPr>
          <a:xfrm>
            <a:off x="4779" y="3116317"/>
            <a:ext cx="534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Stephen was controlled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power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(v. 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62025-1537-3374-323F-1D157061D583}"/>
              </a:ext>
            </a:extLst>
          </p:cNvPr>
          <p:cNvSpPr txBox="1"/>
          <p:nvPr/>
        </p:nvSpPr>
        <p:spPr>
          <a:xfrm>
            <a:off x="5653018" y="3201957"/>
            <a:ext cx="6638508" cy="119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5:22-23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the fruit of the Spirit is love, joy, peace, patience, kindness, goodness, faithfulness, gentleness, self-control”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89813-31EB-EDFE-96F6-91AE7BA3D3AB}"/>
              </a:ext>
            </a:extLst>
          </p:cNvPr>
          <p:cNvSpPr txBox="1"/>
          <p:nvPr/>
        </p:nvSpPr>
        <p:spPr>
          <a:xfrm>
            <a:off x="5553492" y="4889736"/>
            <a:ext cx="6638508" cy="147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12:6b-7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(ESV)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“it is the same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who empowers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all in everyone.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is given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manifestation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Spirit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common good.”</a:t>
            </a:r>
          </a:p>
        </p:txBody>
      </p:sp>
    </p:spTree>
    <p:extLst>
      <p:ext uri="{BB962C8B-B14F-4D97-AF65-F5344CB8AC3E}">
        <p14:creationId xmlns:p14="http://schemas.microsoft.com/office/powerpoint/2010/main" val="112810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3926</TotalTime>
  <Words>795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Decker, Rich Lee</cp:lastModifiedBy>
  <cp:revision>78</cp:revision>
  <dcterms:created xsi:type="dcterms:W3CDTF">2022-07-07T17:16:49Z</dcterms:created>
  <dcterms:modified xsi:type="dcterms:W3CDTF">2022-09-25T14:32:57Z</dcterms:modified>
</cp:coreProperties>
</file>