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39" r:id="rId2"/>
    <p:sldId id="348" r:id="rId3"/>
    <p:sldId id="352" r:id="rId4"/>
    <p:sldId id="351" r:id="rId5"/>
    <p:sldId id="353" r:id="rId6"/>
    <p:sldId id="354" r:id="rId7"/>
    <p:sldId id="355" r:id="rId8"/>
    <p:sldId id="356" r:id="rId9"/>
    <p:sldId id="360" r:id="rId10"/>
    <p:sldId id="357" r:id="rId11"/>
    <p:sldId id="358" r:id="rId12"/>
    <p:sldId id="359" r:id="rId13"/>
    <p:sldId id="361" r:id="rId14"/>
    <p:sldId id="362" r:id="rId15"/>
    <p:sldId id="363" r:id="rId16"/>
    <p:sldId id="364" r:id="rId17"/>
    <p:sldId id="365" r:id="rId18"/>
    <p:sldId id="3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96"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53149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A44CD8-B252-4CFF-8C02-17F851F6104A}"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09270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07405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49279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80296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374628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50000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799984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61809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72620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91906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44CD8-B252-4CFF-8C02-17F851F6104A}"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46421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44CD8-B252-4CFF-8C02-17F851F6104A}" type="datetimeFigureOut">
              <a:rPr lang="en-US" smtClean="0"/>
              <a:t>10/30/2022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137622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771493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21337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44CD8-B252-4CFF-8C02-17F851F6104A}" type="datetimeFigureOut">
              <a:rPr lang="en-US" smtClean="0"/>
              <a:t>10/30/2022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17547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A44CD8-B252-4CFF-8C02-17F851F6104A}"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20912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2A44CD8-B252-4CFF-8C02-17F851F6104A}" type="datetimeFigureOut">
              <a:rPr lang="en-US" smtClean="0"/>
              <a:t>10/30/2022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298841071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1956816"/>
            <a:ext cx="12192000" cy="2505456"/>
          </a:xfrm>
          <a:prstGeom prst="rect">
            <a:avLst/>
          </a:prstGeom>
        </p:spPr>
        <p:txBody>
          <a:bodyPr vert="horz" lIns="91440" tIns="45720" rIns="91440" bIns="45720" rtlCol="0" anchor="t">
            <a:normAutofit/>
          </a:bodyPr>
          <a:lstStyle/>
          <a:p>
            <a:pPr algn="ctr">
              <a:lnSpc>
                <a:spcPct val="90000"/>
              </a:lnSpc>
              <a:spcBef>
                <a:spcPct val="0"/>
              </a:spcBef>
              <a:spcAft>
                <a:spcPts val="600"/>
              </a:spcAft>
            </a:pPr>
            <a:r>
              <a:rPr lang="en-US" sz="3300" u="sng" cap="all" dirty="0">
                <a:ln w="3175" cmpd="sng">
                  <a:noFill/>
                </a:ln>
                <a:latin typeface="+mj-lt"/>
                <a:ea typeface="+mj-ea"/>
                <a:cs typeface="+mj-cs"/>
              </a:rPr>
              <a:t>Acts 7:54-8:4</a:t>
            </a:r>
          </a:p>
          <a:p>
            <a:pPr>
              <a:lnSpc>
                <a:spcPct val="90000"/>
              </a:lnSpc>
              <a:spcBef>
                <a:spcPct val="0"/>
              </a:spcBef>
              <a:spcAft>
                <a:spcPts val="600"/>
              </a:spcAft>
            </a:pPr>
            <a:endParaRPr lang="en-US" sz="3300" b="0" i="0" kern="1200" cap="all" dirty="0">
              <a:ln w="3175" cmpd="sng">
                <a:noFill/>
              </a:ln>
              <a:latin typeface="+mj-lt"/>
              <a:ea typeface="+mj-ea"/>
              <a:cs typeface="+mj-cs"/>
            </a:endParaRPr>
          </a:p>
          <a:p>
            <a:pPr algn="ctr">
              <a:lnSpc>
                <a:spcPct val="90000"/>
              </a:lnSpc>
              <a:spcBef>
                <a:spcPct val="0"/>
              </a:spcBef>
              <a:spcAft>
                <a:spcPts val="600"/>
              </a:spcAft>
            </a:pPr>
            <a:r>
              <a:rPr lang="en-US" sz="3300" i="1" cap="all" dirty="0">
                <a:ln w="3175" cmpd="sng">
                  <a:noFill/>
                </a:ln>
                <a:latin typeface="+mj-lt"/>
                <a:ea typeface="+mj-ea"/>
                <a:cs typeface="+mj-cs"/>
              </a:rPr>
              <a:t>Stephen: A Faithful witness for </a:t>
            </a:r>
            <a:r>
              <a:rPr lang="en-US" sz="3300" i="1" cap="all" dirty="0" err="1">
                <a:ln w="3175" cmpd="sng">
                  <a:noFill/>
                </a:ln>
                <a:latin typeface="+mj-lt"/>
                <a:ea typeface="+mj-ea"/>
                <a:cs typeface="+mj-cs"/>
              </a:rPr>
              <a:t>jesus</a:t>
            </a:r>
            <a:r>
              <a:rPr lang="en-US" sz="3300" i="1" cap="all" dirty="0">
                <a:ln w="3175" cmpd="sng">
                  <a:noFill/>
                </a:ln>
                <a:latin typeface="+mj-lt"/>
                <a:ea typeface="+mj-ea"/>
                <a:cs typeface="+mj-cs"/>
              </a:rPr>
              <a:t> to the end</a:t>
            </a:r>
          </a:p>
        </p:txBody>
      </p:sp>
    </p:spTree>
    <p:extLst>
      <p:ext uri="{BB962C8B-B14F-4D97-AF65-F5344CB8AC3E}">
        <p14:creationId xmlns:p14="http://schemas.microsoft.com/office/powerpoint/2010/main" val="137984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65463" y="2338308"/>
            <a:ext cx="6726747" cy="23852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Hebrews 4:15-16</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prstClr val="black"/>
                </a:solidFill>
                <a:latin typeface="Times New Roman" panose="02020603050405020304" pitchFamily="18" charset="0"/>
                <a:cs typeface="Times New Roman" panose="02020603050405020304" pitchFamily="18" charset="0"/>
              </a:rPr>
              <a:t>For we do not have </a:t>
            </a:r>
            <a:r>
              <a:rPr lang="en-US" sz="2400" dirty="0">
                <a:solidFill>
                  <a:schemeClr val="accent4">
                    <a:lumMod val="75000"/>
                  </a:schemeClr>
                </a:solidFill>
                <a:latin typeface="Times New Roman" panose="02020603050405020304" pitchFamily="18" charset="0"/>
                <a:cs typeface="Times New Roman" panose="02020603050405020304" pitchFamily="18" charset="0"/>
              </a:rPr>
              <a:t>a high priest </a:t>
            </a:r>
            <a:r>
              <a:rPr lang="en-US" sz="2400" dirty="0">
                <a:solidFill>
                  <a:prstClr val="black"/>
                </a:solidFill>
                <a:latin typeface="Times New Roman" panose="02020603050405020304" pitchFamily="18" charset="0"/>
                <a:cs typeface="Times New Roman" panose="02020603050405020304" pitchFamily="18" charset="0"/>
              </a:rPr>
              <a:t>who is unable to sympathize with our weaknesses …Let us </a:t>
            </a:r>
            <a:r>
              <a:rPr lang="en-US" sz="2400" dirty="0">
                <a:solidFill>
                  <a:schemeClr val="accent4">
                    <a:lumMod val="75000"/>
                  </a:schemeClr>
                </a:solidFill>
                <a:latin typeface="Times New Roman" panose="02020603050405020304" pitchFamily="18" charset="0"/>
                <a:cs typeface="Times New Roman" panose="02020603050405020304" pitchFamily="18" charset="0"/>
              </a:rPr>
              <a:t>then (</a:t>
            </a:r>
            <a:r>
              <a:rPr lang="en-US" sz="2000" i="1" dirty="0">
                <a:solidFill>
                  <a:schemeClr val="accent4">
                    <a:lumMod val="75000"/>
                  </a:schemeClr>
                </a:solidFill>
                <a:latin typeface="Times New Roman" panose="02020603050405020304" pitchFamily="18" charset="0"/>
                <a:cs typeface="Times New Roman" panose="02020603050405020304" pitchFamily="18" charset="0"/>
              </a:rPr>
              <a:t>therefore</a:t>
            </a:r>
            <a:r>
              <a:rPr lang="en-US" sz="2400" dirty="0">
                <a:solidFill>
                  <a:schemeClr val="accent4">
                    <a:lumMod val="75000"/>
                  </a:schemeClr>
                </a:solidFill>
                <a:latin typeface="Times New Roman" panose="02020603050405020304" pitchFamily="18" charset="0"/>
                <a:cs typeface="Times New Roman" panose="02020603050405020304" pitchFamily="18" charset="0"/>
              </a:rPr>
              <a:t>)</a:t>
            </a:r>
            <a:r>
              <a:rPr lang="en-US" sz="2400" dirty="0">
                <a:solidFill>
                  <a:prstClr val="black"/>
                </a:solidFill>
                <a:latin typeface="Times New Roman" panose="02020603050405020304" pitchFamily="18" charset="0"/>
                <a:cs typeface="Times New Roman" panose="02020603050405020304" pitchFamily="18" charset="0"/>
              </a:rPr>
              <a:t> with confidence </a:t>
            </a:r>
            <a:r>
              <a:rPr lang="en-US" sz="2400" dirty="0">
                <a:solidFill>
                  <a:schemeClr val="accent4">
                    <a:lumMod val="75000"/>
                  </a:schemeClr>
                </a:solidFill>
                <a:latin typeface="Times New Roman" panose="02020603050405020304" pitchFamily="18" charset="0"/>
                <a:cs typeface="Times New Roman" panose="02020603050405020304" pitchFamily="18" charset="0"/>
              </a:rPr>
              <a:t>draw near to the throne of grace</a:t>
            </a:r>
            <a:r>
              <a:rPr lang="en-US" sz="2400" dirty="0">
                <a:solidFill>
                  <a:prstClr val="black"/>
                </a:solidFill>
                <a:latin typeface="Times New Roman" panose="02020603050405020304" pitchFamily="18" charset="0"/>
                <a:cs typeface="Times New Roman" panose="02020603050405020304" pitchFamily="18" charset="0"/>
              </a:rPr>
              <a:t>, that we may </a:t>
            </a:r>
            <a:r>
              <a:rPr lang="en-US" sz="2400" dirty="0">
                <a:solidFill>
                  <a:schemeClr val="accent4">
                    <a:lumMod val="75000"/>
                  </a:schemeClr>
                </a:solidFill>
                <a:latin typeface="Times New Roman" panose="02020603050405020304" pitchFamily="18" charset="0"/>
                <a:cs typeface="Times New Roman" panose="02020603050405020304" pitchFamily="18" charset="0"/>
              </a:rPr>
              <a:t>receive mercy and find grace to help in time of need.</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lvl="0" indent="-457200" algn="ctr">
              <a:buFontTx/>
              <a:buAutoNum type="arabicPeriod" startAt="2"/>
              <a:defRPr/>
            </a:pPr>
            <a:r>
              <a:rPr lang="en-US" sz="2400" dirty="0">
                <a:solidFill>
                  <a:prstClr val="white"/>
                </a:solidFill>
                <a:latin typeface="Times New Roman" panose="02020603050405020304" pitchFamily="18" charset="0"/>
                <a:cs typeface="Times New Roman" panose="02020603050405020304" pitchFamily="18" charset="0"/>
              </a:rPr>
              <a:t>A faithful witness can trust Jesus to </a:t>
            </a:r>
          </a:p>
          <a:p>
            <a:pPr lvl="0" algn="ctr">
              <a:defRPr/>
            </a:pPr>
            <a:r>
              <a:rPr lang="en-US" sz="2400" dirty="0">
                <a:solidFill>
                  <a:prstClr val="white"/>
                </a:solidFill>
                <a:latin typeface="Times New Roman" panose="02020603050405020304" pitchFamily="18" charset="0"/>
                <a:cs typeface="Times New Roman" panose="02020603050405020304" pitchFamily="18" charset="0"/>
              </a:rPr>
              <a:t>provide </a:t>
            </a:r>
            <a:r>
              <a:rPr lang="en-US" sz="2400" dirty="0">
                <a:solidFill>
                  <a:srgbClr val="FFFF00"/>
                </a:solidFill>
                <a:latin typeface="Times New Roman" panose="02020603050405020304" pitchFamily="18" charset="0"/>
                <a:cs typeface="Times New Roman" panose="02020603050405020304" pitchFamily="18" charset="0"/>
              </a:rPr>
              <a:t>grace</a:t>
            </a:r>
            <a:r>
              <a:rPr lang="en-US" sz="2400" dirty="0">
                <a:solidFill>
                  <a:prstClr val="white"/>
                </a:solidFill>
                <a:latin typeface="Times New Roman" panose="02020603050405020304" pitchFamily="18" charset="0"/>
                <a:cs typeface="Times New Roman" panose="02020603050405020304" pitchFamily="18" charset="0"/>
              </a:rPr>
              <a:t> in time of need.</a:t>
            </a:r>
          </a:p>
        </p:txBody>
      </p:sp>
    </p:spTree>
    <p:extLst>
      <p:ext uri="{BB962C8B-B14F-4D97-AF65-F5344CB8AC3E}">
        <p14:creationId xmlns:p14="http://schemas.microsoft.com/office/powerpoint/2010/main" val="41428550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72757" y="1957042"/>
            <a:ext cx="6726747" cy="38625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Daniel 7:13-14</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prstClr val="black"/>
                </a:solidFill>
                <a:latin typeface="Times New Roman" panose="02020603050405020304" pitchFamily="18" charset="0"/>
                <a:cs typeface="Times New Roman" panose="02020603050405020304" pitchFamily="18" charset="0"/>
              </a:rPr>
              <a:t>“I saw in the night visions, and behold, </a:t>
            </a:r>
            <a:r>
              <a:rPr lang="en-US" sz="2400" dirty="0">
                <a:solidFill>
                  <a:schemeClr val="accent4">
                    <a:lumMod val="75000"/>
                  </a:schemeClr>
                </a:solidFill>
                <a:latin typeface="Times New Roman" panose="02020603050405020304" pitchFamily="18" charset="0"/>
                <a:cs typeface="Times New Roman" panose="02020603050405020304" pitchFamily="18" charset="0"/>
              </a:rPr>
              <a:t>with the clouds of heaven there came one like a son of man</a:t>
            </a:r>
            <a:r>
              <a:rPr lang="en-US" sz="2400" dirty="0">
                <a:solidFill>
                  <a:prstClr val="black"/>
                </a:solidFill>
                <a:latin typeface="Times New Roman" panose="02020603050405020304" pitchFamily="18" charset="0"/>
                <a:cs typeface="Times New Roman" panose="02020603050405020304" pitchFamily="18" charset="0"/>
              </a:rPr>
              <a:t>, and he came to the Ancient of Days and was </a:t>
            </a:r>
            <a:r>
              <a:rPr lang="en-US" sz="2400" dirty="0">
                <a:solidFill>
                  <a:schemeClr val="accent4">
                    <a:lumMod val="75000"/>
                  </a:schemeClr>
                </a:solidFill>
                <a:latin typeface="Times New Roman" panose="02020603050405020304" pitchFamily="18" charset="0"/>
                <a:cs typeface="Times New Roman" panose="02020603050405020304" pitchFamily="18" charset="0"/>
              </a:rPr>
              <a:t>presented</a:t>
            </a:r>
            <a:r>
              <a:rPr lang="en-US" sz="2400" dirty="0">
                <a:solidFill>
                  <a:prstClr val="black"/>
                </a:solidFill>
                <a:latin typeface="Times New Roman" panose="02020603050405020304" pitchFamily="18" charset="0"/>
                <a:cs typeface="Times New Roman" panose="02020603050405020304" pitchFamily="18" charset="0"/>
              </a:rPr>
              <a:t> before him. And to him was </a:t>
            </a:r>
            <a:r>
              <a:rPr lang="en-US" sz="2400" dirty="0">
                <a:solidFill>
                  <a:schemeClr val="accent4">
                    <a:lumMod val="75000"/>
                  </a:schemeClr>
                </a:solidFill>
                <a:latin typeface="Times New Roman" panose="02020603050405020304" pitchFamily="18" charset="0"/>
                <a:cs typeface="Times New Roman" panose="02020603050405020304" pitchFamily="18" charset="0"/>
              </a:rPr>
              <a:t>given dominion and glory and a kingdom</a:t>
            </a:r>
            <a:r>
              <a:rPr lang="en-US" sz="2400" dirty="0">
                <a:solidFill>
                  <a:prstClr val="black"/>
                </a:solidFill>
                <a:latin typeface="Times New Roman" panose="02020603050405020304" pitchFamily="18" charset="0"/>
                <a:cs typeface="Times New Roman" panose="02020603050405020304" pitchFamily="18" charset="0"/>
              </a:rPr>
              <a:t>, that all peoples, nations, and languages should serve him; his dominion is an everlasting dominion, which shall not pass away, and his kingdom one that shall not be destroyed.</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startAt="2"/>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can trust Jesus 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provide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grace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time of need.</a:t>
            </a:r>
          </a:p>
        </p:txBody>
      </p:sp>
    </p:spTree>
    <p:extLst>
      <p:ext uri="{BB962C8B-B14F-4D97-AF65-F5344CB8AC3E}">
        <p14:creationId xmlns:p14="http://schemas.microsoft.com/office/powerpoint/2010/main" val="177301338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72757" y="1647289"/>
            <a:ext cx="6726747" cy="164660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Psalm 37:12-13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schemeClr val="accent4">
                    <a:lumMod val="75000"/>
                  </a:schemeClr>
                </a:solidFill>
                <a:latin typeface="Times New Roman" panose="02020603050405020304" pitchFamily="18" charset="0"/>
                <a:cs typeface="Times New Roman" panose="02020603050405020304" pitchFamily="18" charset="0"/>
              </a:rPr>
              <a:t>The wicked </a:t>
            </a:r>
            <a:r>
              <a:rPr lang="en-US" sz="2400" dirty="0">
                <a:solidFill>
                  <a:prstClr val="black"/>
                </a:solidFill>
                <a:latin typeface="Times New Roman" panose="02020603050405020304" pitchFamily="18" charset="0"/>
                <a:cs typeface="Times New Roman" panose="02020603050405020304" pitchFamily="18" charset="0"/>
              </a:rPr>
              <a:t>plots against the righteous and </a:t>
            </a:r>
            <a:r>
              <a:rPr lang="en-US" sz="2400" dirty="0">
                <a:solidFill>
                  <a:schemeClr val="accent4">
                    <a:lumMod val="75000"/>
                  </a:schemeClr>
                </a:solidFill>
                <a:latin typeface="Times New Roman" panose="02020603050405020304" pitchFamily="18" charset="0"/>
                <a:cs typeface="Times New Roman" panose="02020603050405020304" pitchFamily="18" charset="0"/>
              </a:rPr>
              <a:t>gnashes his teeth</a:t>
            </a:r>
            <a:r>
              <a:rPr lang="en-US" sz="2400" dirty="0">
                <a:solidFill>
                  <a:prstClr val="black"/>
                </a:solidFill>
                <a:latin typeface="Times New Roman" panose="02020603050405020304" pitchFamily="18" charset="0"/>
                <a:cs typeface="Times New Roman" panose="02020603050405020304" pitchFamily="18" charset="0"/>
              </a:rPr>
              <a:t> at him, but the Lord laughs at the wicked, for he sees that </a:t>
            </a:r>
            <a:r>
              <a:rPr lang="en-US" sz="2400" dirty="0">
                <a:solidFill>
                  <a:schemeClr val="accent4">
                    <a:lumMod val="75000"/>
                  </a:schemeClr>
                </a:solidFill>
                <a:latin typeface="Times New Roman" panose="02020603050405020304" pitchFamily="18" charset="0"/>
                <a:cs typeface="Times New Roman" panose="02020603050405020304" pitchFamily="18" charset="0"/>
              </a:rPr>
              <a:t>his day is coming</a:t>
            </a:r>
            <a:r>
              <a:rPr lang="en-US" sz="2400" dirty="0">
                <a:solidFill>
                  <a:prstClr val="black"/>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startAt="2"/>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can trust Jesus 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provide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grace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time of need.</a:t>
            </a:r>
          </a:p>
        </p:txBody>
      </p:sp>
      <p:sp>
        <p:nvSpPr>
          <p:cNvPr id="4" name="TextBox 3">
            <a:extLst>
              <a:ext uri="{FF2B5EF4-FFF2-40B4-BE49-F238E27FC236}">
                <a16:creationId xmlns:a16="http://schemas.microsoft.com/office/drawing/2014/main" id="{9E8F9853-3320-5429-3434-0C2119559789}"/>
              </a:ext>
            </a:extLst>
          </p:cNvPr>
          <p:cNvSpPr txBox="1"/>
          <p:nvPr/>
        </p:nvSpPr>
        <p:spPr>
          <a:xfrm>
            <a:off x="5472757" y="3767989"/>
            <a:ext cx="6726747" cy="23852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Matthew 8:11-12</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latin typeface="Times New Roman" panose="02020603050405020304" pitchFamily="18" charset="0"/>
                <a:cs typeface="Times New Roman" panose="02020603050405020304" pitchFamily="18" charset="0"/>
              </a:rPr>
              <a:t>I tell you, many will come from east and west and recline at table with Abraham, Isaac, and Jacob in the kingdom of heaven, while the sons of the kingdom will be </a:t>
            </a:r>
            <a:r>
              <a:rPr lang="en-US" sz="2400" dirty="0">
                <a:solidFill>
                  <a:schemeClr val="accent4">
                    <a:lumMod val="75000"/>
                  </a:schemeClr>
                </a:solidFill>
                <a:latin typeface="Times New Roman" panose="02020603050405020304" pitchFamily="18" charset="0"/>
                <a:cs typeface="Times New Roman" panose="02020603050405020304" pitchFamily="18" charset="0"/>
              </a:rPr>
              <a:t>thrown into the outer darkness</a:t>
            </a:r>
            <a:r>
              <a:rPr lang="en-US" sz="2400" dirty="0">
                <a:latin typeface="Times New Roman" panose="02020603050405020304" pitchFamily="18" charset="0"/>
                <a:cs typeface="Times New Roman" panose="02020603050405020304" pitchFamily="18" charset="0"/>
              </a:rPr>
              <a:t>. </a:t>
            </a:r>
            <a:r>
              <a:rPr lang="en-US" sz="2400" dirty="0">
                <a:solidFill>
                  <a:schemeClr val="accent4">
                    <a:lumMod val="75000"/>
                  </a:schemeClr>
                </a:solidFill>
                <a:latin typeface="Times New Roman" panose="02020603050405020304" pitchFamily="18" charset="0"/>
                <a:cs typeface="Times New Roman" panose="02020603050405020304" pitchFamily="18" charset="0"/>
              </a:rPr>
              <a:t>In that place there will be weeping and gnashing of teeth</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032004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72757" y="1647289"/>
            <a:ext cx="6726747" cy="31239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Matthew 8:30-32</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latin typeface="Times New Roman" panose="02020603050405020304" pitchFamily="18" charset="0"/>
                <a:cs typeface="Times New Roman" panose="02020603050405020304" pitchFamily="18" charset="0"/>
              </a:rPr>
              <a:t>Now a herd of many pigs was feeding at some distance from them. And the demons begged him, saying, “If you cast us out, send us away into the herd of pigs.” And he said to them, “Go.” So they came out and went into the pigs, and behold, </a:t>
            </a:r>
            <a:r>
              <a:rPr lang="en-US" sz="2400" dirty="0">
                <a:solidFill>
                  <a:schemeClr val="accent4">
                    <a:lumMod val="75000"/>
                  </a:schemeClr>
                </a:solidFill>
                <a:latin typeface="Times New Roman" panose="02020603050405020304" pitchFamily="18" charset="0"/>
                <a:cs typeface="Times New Roman" panose="02020603050405020304" pitchFamily="18" charset="0"/>
              </a:rPr>
              <a:t>the whole herd </a:t>
            </a:r>
            <a:r>
              <a:rPr lang="en-US" sz="2400" u="sng" dirty="0">
                <a:solidFill>
                  <a:schemeClr val="accent4">
                    <a:lumMod val="75000"/>
                  </a:schemeClr>
                </a:solidFill>
                <a:latin typeface="Times New Roman" panose="02020603050405020304" pitchFamily="18" charset="0"/>
                <a:cs typeface="Times New Roman" panose="02020603050405020304" pitchFamily="18" charset="0"/>
              </a:rPr>
              <a:t>rushed down </a:t>
            </a:r>
            <a:r>
              <a:rPr lang="en-US" sz="2400" dirty="0">
                <a:solidFill>
                  <a:schemeClr val="accent4">
                    <a:lumMod val="75000"/>
                  </a:schemeClr>
                </a:solidFill>
                <a:latin typeface="Times New Roman" panose="02020603050405020304" pitchFamily="18" charset="0"/>
                <a:cs typeface="Times New Roman" panose="02020603050405020304" pitchFamily="18" charset="0"/>
              </a:rPr>
              <a:t>the steep bank into the sea and drowned in the waters</a:t>
            </a:r>
            <a:r>
              <a:rPr lang="en-US" sz="24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A faithful witness lives and dies with victorious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hope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4813803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80682" y="2731941"/>
            <a:ext cx="6726747" cy="164660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 18:31</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Pilate said to them, “Take him yourselves and judge him by your own law.” The Jews said to him,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It is not lawful for us to put anyone to death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A faithful witness lives and dies with victorious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hope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356422416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72757" y="1647289"/>
            <a:ext cx="6726747" cy="20159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 11:25-26</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Jesus said to her, “I am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the resurrection and the life</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Whoever believes in me,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though he die, yet shall he live</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everyone who lives and believes in me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shall never die</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Do you believe this?”</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A faithful witness lives and dies with victorious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hope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
        <p:nvSpPr>
          <p:cNvPr id="2" name="TextBox 1">
            <a:extLst>
              <a:ext uri="{FF2B5EF4-FFF2-40B4-BE49-F238E27FC236}">
                <a16:creationId xmlns:a16="http://schemas.microsoft.com/office/drawing/2014/main" id="{390C0394-56DF-8479-53DC-0827A83AAEC0}"/>
              </a:ext>
            </a:extLst>
          </p:cNvPr>
          <p:cNvSpPr txBox="1"/>
          <p:nvPr/>
        </p:nvSpPr>
        <p:spPr>
          <a:xfrm>
            <a:off x="5472757" y="3941662"/>
            <a:ext cx="6726747" cy="20159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Luke 9:23-24</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And he said to all, “If anyone would come after me, let him deny himself and take up his cross daily and follow me. For whoever would save his life will lose it, but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whoever loses his life for my sake will save it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4771410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34814" y="2731941"/>
            <a:ext cx="6726747" cy="127727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lang="en-US" sz="2400" b="1" u="sng" dirty="0">
                <a:solidFill>
                  <a:prstClr val="black"/>
                </a:solidFill>
                <a:latin typeface="Times New Roman" panose="02020603050405020304" pitchFamily="18" charset="0"/>
                <a:cs typeface="Times New Roman" panose="02020603050405020304" pitchFamily="18" charset="0"/>
              </a:rPr>
              <a:t>Psalm 31:5</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prstClr val="black"/>
                </a:solidFill>
                <a:latin typeface="Times New Roman" panose="02020603050405020304" pitchFamily="18" charset="0"/>
                <a:cs typeface="Times New Roman" panose="02020603050405020304" pitchFamily="18" charset="0"/>
              </a:rPr>
              <a:t>Into your hand </a:t>
            </a:r>
            <a:r>
              <a:rPr lang="en-US" sz="2400" dirty="0">
                <a:solidFill>
                  <a:schemeClr val="accent4">
                    <a:lumMod val="75000"/>
                  </a:schemeClr>
                </a:solidFill>
                <a:latin typeface="Times New Roman" panose="02020603050405020304" pitchFamily="18" charset="0"/>
                <a:cs typeface="Times New Roman" panose="02020603050405020304" pitchFamily="18" charset="0"/>
              </a:rPr>
              <a:t>I commit my spirit</a:t>
            </a:r>
            <a:r>
              <a:rPr lang="en-US" sz="2400" dirty="0">
                <a:solidFill>
                  <a:prstClr val="black"/>
                </a:solidFill>
                <a:latin typeface="Times New Roman" panose="02020603050405020304" pitchFamily="18" charset="0"/>
                <a:cs typeface="Times New Roman" panose="02020603050405020304" pitchFamily="18" charset="0"/>
              </a:rPr>
              <a:t>; you have redeemed me, O LORD, faithful God.</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A faithful witness lives and dies with victorious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hope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31166557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34814" y="2731941"/>
            <a:ext cx="6726747" cy="20159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1:8</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prstClr val="black"/>
                </a:solidFill>
                <a:latin typeface="Times New Roman" panose="02020603050405020304" pitchFamily="18" charset="0"/>
                <a:cs typeface="Times New Roman" panose="02020603050405020304" pitchFamily="18" charset="0"/>
              </a:rPr>
              <a:t>But you will receive power when the Holy Spirit has come upon you, and </a:t>
            </a:r>
            <a:r>
              <a:rPr lang="en-US" sz="2400" dirty="0">
                <a:solidFill>
                  <a:srgbClr val="00B050"/>
                </a:solidFill>
                <a:latin typeface="Times New Roman" panose="02020603050405020304" pitchFamily="18" charset="0"/>
                <a:cs typeface="Times New Roman" panose="02020603050405020304" pitchFamily="18" charset="0"/>
              </a:rPr>
              <a:t>you will be my witnesses in Jerusalem and in all Judea and Samaria</a:t>
            </a:r>
            <a:r>
              <a:rPr lang="en-US" sz="2400" dirty="0">
                <a:solidFill>
                  <a:prstClr val="black"/>
                </a:solidFill>
                <a:latin typeface="Times New Roman" panose="02020603050405020304" pitchFamily="18" charset="0"/>
                <a:cs typeface="Times New Roman" panose="02020603050405020304" pitchFamily="18" charset="0"/>
              </a:rPr>
              <a:t>, and to the end of the earth.”</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solidFill>
                  <a:prstClr val="white"/>
                </a:solidFill>
                <a:latin typeface="Times New Roman" panose="02020603050405020304" pitchFamily="18" charset="0"/>
                <a:cs typeface="Times New Roman" panose="02020603050405020304" pitchFamily="18" charset="0"/>
              </a:rPr>
              <a:t>4</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 faithful witness can trust God to</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always have a good and perfect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plan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496894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34814" y="2731941"/>
            <a:ext cx="6726747" cy="23852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 12:24-25</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solidFill>
                  <a:prstClr val="black"/>
                </a:solidFill>
                <a:latin typeface="Times New Roman" panose="02020603050405020304" pitchFamily="18" charset="0"/>
                <a:cs typeface="Times New Roman" panose="02020603050405020304" pitchFamily="18" charset="0"/>
              </a:rPr>
              <a:t>Truly, truly, I say to you, </a:t>
            </a:r>
            <a:r>
              <a:rPr lang="en-US" sz="2400" dirty="0">
                <a:solidFill>
                  <a:srgbClr val="00B050"/>
                </a:solidFill>
                <a:latin typeface="Times New Roman" panose="02020603050405020304" pitchFamily="18" charset="0"/>
                <a:cs typeface="Times New Roman" panose="02020603050405020304" pitchFamily="18" charset="0"/>
              </a:rPr>
              <a:t>unless a grain of wheat falls into the earth and dies</a:t>
            </a:r>
            <a:r>
              <a:rPr lang="en-US" sz="2400" dirty="0">
                <a:solidFill>
                  <a:prstClr val="black"/>
                </a:solidFill>
                <a:latin typeface="Times New Roman" panose="02020603050405020304" pitchFamily="18" charset="0"/>
                <a:cs typeface="Times New Roman" panose="02020603050405020304" pitchFamily="18" charset="0"/>
              </a:rPr>
              <a:t>, it remains alone; but </a:t>
            </a:r>
            <a:r>
              <a:rPr lang="en-US" sz="2400" dirty="0">
                <a:solidFill>
                  <a:srgbClr val="00B050"/>
                </a:solidFill>
                <a:latin typeface="Times New Roman" panose="02020603050405020304" pitchFamily="18" charset="0"/>
                <a:cs typeface="Times New Roman" panose="02020603050405020304" pitchFamily="18" charset="0"/>
              </a:rPr>
              <a:t>if it dies, it bears much fruit</a:t>
            </a:r>
            <a:r>
              <a:rPr lang="en-US" sz="2400" dirty="0">
                <a:solidFill>
                  <a:prstClr val="black"/>
                </a:solidFill>
                <a:latin typeface="Times New Roman" panose="02020603050405020304" pitchFamily="18" charset="0"/>
                <a:cs typeface="Times New Roman" panose="02020603050405020304" pitchFamily="18" charset="0"/>
              </a:rPr>
              <a:t>. Whoever loves his life loses it, and whoever hates his life in this world will keep it for eternal life.</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A faithful witness can trust God to</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always have a good and perfect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plan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306131055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50034" y="2508970"/>
            <a:ext cx="6742176" cy="1840059"/>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John 12:24</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(ESV)</a:t>
            </a:r>
          </a:p>
          <a:p>
            <a:pPr algn="ctr">
              <a:spcBef>
                <a:spcPts val="1000"/>
              </a:spcBef>
              <a:buClr>
                <a:srgbClr val="EBEBEB">
                  <a:lumMod val="40000"/>
                  <a:lumOff val="60000"/>
                </a:srgbClr>
              </a:buClr>
              <a:buSzPct val="80000"/>
              <a:defRPr/>
            </a:pPr>
            <a:r>
              <a:rPr lang="en-US" sz="2400" dirty="0">
                <a:latin typeface="Times New Roman" panose="02020603050405020304" pitchFamily="18" charset="0"/>
                <a:cs typeface="Times New Roman" panose="02020603050405020304" pitchFamily="18" charset="0"/>
              </a:rPr>
              <a:t>… unless a grain of wheat falls into the earth and dies, it remains alone; but if it dies, it bears much fruit.</a:t>
            </a:r>
          </a:p>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4" name="Picture 3" descr="Graphical user interface, text, application, chat or text message&#10;&#10;Description automatically generated">
            <a:extLst>
              <a:ext uri="{FF2B5EF4-FFF2-40B4-BE49-F238E27FC236}">
                <a16:creationId xmlns:a16="http://schemas.microsoft.com/office/drawing/2014/main" id="{8910F088-3535-824C-5466-7E54632CD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64" y="1836176"/>
            <a:ext cx="5213696" cy="3323731"/>
          </a:xfrm>
          <a:prstGeom prst="rect">
            <a:avLst/>
          </a:prstGeom>
        </p:spPr>
      </p:pic>
    </p:spTree>
    <p:extLst>
      <p:ext uri="{BB962C8B-B14F-4D97-AF65-F5344CB8AC3E}">
        <p14:creationId xmlns:p14="http://schemas.microsoft.com/office/powerpoint/2010/main" val="11380730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23824" y="2384173"/>
            <a:ext cx="6742176" cy="2650937"/>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r>
              <a:rPr lang="en-US" sz="2400" i="1" dirty="0">
                <a:effectLst/>
                <a:latin typeface="Times New Roman" panose="02020603050405020304" pitchFamily="18" charset="0"/>
                <a:ea typeface="Calibri" panose="020F0502020204030204" pitchFamily="34" charset="0"/>
              </a:rPr>
              <a:t>“So what if the well-fed church in the homeland needs stirring? They HAVE the Scriptures, Moses, and the Prophets, and a whole lot more. Their condemnation is written on their bankbooks and in the dust on their Bible covers” </a:t>
            </a:r>
          </a:p>
          <a:p>
            <a:pPr marL="0" marR="0" lvl="0" indent="0" algn="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r>
              <a:rPr lang="en-US" sz="1600" i="1" dirty="0">
                <a:solidFill>
                  <a:prstClr val="black"/>
                </a:solidFill>
                <a:effectLst/>
                <a:latin typeface="Times New Roman" panose="02020603050405020304" pitchFamily="18" charset="0"/>
                <a:ea typeface="+mn-ea"/>
                <a:cs typeface="Times New Roman" panose="02020603050405020304" pitchFamily="18" charset="0"/>
              </a:rPr>
              <a:t>(</a:t>
            </a:r>
            <a:r>
              <a:rPr lang="en-US" sz="1600" dirty="0">
                <a:solidFill>
                  <a:prstClr val="black"/>
                </a:solidFill>
                <a:effectLst/>
                <a:latin typeface="Times New Roman" panose="02020603050405020304" pitchFamily="18" charset="0"/>
                <a:ea typeface="+mn-ea"/>
                <a:cs typeface="Times New Roman" panose="02020603050405020304" pitchFamily="18" charset="0"/>
              </a:rPr>
              <a:t>from </a:t>
            </a:r>
            <a:r>
              <a:rPr lang="en-US" sz="1600" i="1" dirty="0">
                <a:solidFill>
                  <a:prstClr val="black"/>
                </a:solidFill>
                <a:effectLst/>
                <a:latin typeface="Times New Roman" panose="02020603050405020304" pitchFamily="18" charset="0"/>
                <a:ea typeface="+mn-ea"/>
                <a:cs typeface="Times New Roman" panose="02020603050405020304" pitchFamily="18" charset="0"/>
              </a:rPr>
              <a:t>Shadow of the Almighty </a:t>
            </a:r>
            <a:r>
              <a:rPr lang="en-US" sz="1600" dirty="0">
                <a:solidFill>
                  <a:prstClr val="black"/>
                </a:solidFill>
                <a:effectLst/>
                <a:latin typeface="Times New Roman" panose="02020603050405020304" pitchFamily="18" charset="0"/>
                <a:ea typeface="+mn-ea"/>
                <a:cs typeface="Times New Roman" panose="02020603050405020304" pitchFamily="18" charset="0"/>
              </a:rPr>
              <a:t>by Elisabeth Elliot</a:t>
            </a:r>
            <a:r>
              <a:rPr lang="en-US" sz="1600" i="1" dirty="0">
                <a:solidFill>
                  <a:prstClr val="black"/>
                </a:solidFill>
                <a:effectLst/>
                <a:latin typeface="Times New Roman" panose="02020603050405020304" pitchFamily="18" charset="0"/>
                <a:ea typeface="+mn-ea"/>
                <a:cs typeface="Times New Roman" panose="02020603050405020304" pitchFamily="18" charset="0"/>
              </a:rPr>
              <a:t>)</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4" name="Picture 3" descr="Graphical user interface, text, application, chat or text message&#10;&#10;Description automatically generated">
            <a:extLst>
              <a:ext uri="{FF2B5EF4-FFF2-40B4-BE49-F238E27FC236}">
                <a16:creationId xmlns:a16="http://schemas.microsoft.com/office/drawing/2014/main" id="{8910F088-3535-824C-5466-7E54632CD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64" y="1836176"/>
            <a:ext cx="5213696" cy="3323731"/>
          </a:xfrm>
          <a:prstGeom prst="rect">
            <a:avLst/>
          </a:prstGeom>
        </p:spPr>
      </p:pic>
    </p:spTree>
    <p:extLst>
      <p:ext uri="{BB962C8B-B14F-4D97-AF65-F5344CB8AC3E}">
        <p14:creationId xmlns:p14="http://schemas.microsoft.com/office/powerpoint/2010/main" val="415367950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65253" y="1231543"/>
            <a:ext cx="6726747" cy="23852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4:1-3</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defRPr/>
            </a:pPr>
            <a:r>
              <a:rPr lang="en-US" sz="2400" dirty="0">
                <a:solidFill>
                  <a:prstClr val="black"/>
                </a:solidFill>
                <a:latin typeface="Times New Roman" panose="02020603050405020304" pitchFamily="18" charset="0"/>
                <a:cs typeface="Times New Roman" panose="02020603050405020304" pitchFamily="18" charset="0"/>
              </a:rPr>
              <a:t>the priests and the captain of the temple and the Sadducees came upon them, </a:t>
            </a:r>
            <a:r>
              <a:rPr lang="en-US" sz="2400" dirty="0">
                <a:solidFill>
                  <a:schemeClr val="accent4">
                    <a:lumMod val="75000"/>
                  </a:schemeClr>
                </a:solidFill>
                <a:latin typeface="Times New Roman" panose="02020603050405020304" pitchFamily="18" charset="0"/>
                <a:cs typeface="Times New Roman" panose="02020603050405020304" pitchFamily="18" charset="0"/>
              </a:rPr>
              <a:t>greatly annoyed </a:t>
            </a:r>
            <a:r>
              <a:rPr lang="en-US" sz="2400" dirty="0">
                <a:solidFill>
                  <a:prstClr val="black"/>
                </a:solidFill>
                <a:latin typeface="Times New Roman" panose="02020603050405020304" pitchFamily="18" charset="0"/>
                <a:cs typeface="Times New Roman" panose="02020603050405020304" pitchFamily="18" charset="0"/>
              </a:rPr>
              <a:t>because they were teaching the people and proclaiming in Jesus the resurrection from the dead. </a:t>
            </a:r>
            <a:r>
              <a:rPr lang="en-US" sz="2400" dirty="0">
                <a:solidFill>
                  <a:schemeClr val="accent4">
                    <a:lumMod val="75000"/>
                  </a:schemeClr>
                </a:solidFill>
                <a:latin typeface="Times New Roman" panose="02020603050405020304" pitchFamily="18" charset="0"/>
                <a:cs typeface="Times New Roman" panose="02020603050405020304" pitchFamily="18" charset="0"/>
              </a:rPr>
              <a:t>And they arrested them </a:t>
            </a:r>
            <a:r>
              <a:rPr lang="en-US" sz="2400" dirty="0">
                <a:solidFill>
                  <a:prstClr val="black"/>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a:tabLst/>
              <a:defRPr/>
            </a:pPr>
            <a:r>
              <a:rPr lang="en-US" sz="2400" dirty="0">
                <a:solidFill>
                  <a:prstClr val="white"/>
                </a:solidFill>
                <a:latin typeface="Times New Roman" panose="02020603050405020304" pitchFamily="18" charset="0"/>
                <a:cs typeface="Times New Roman" panose="02020603050405020304" pitchFamily="18" charset="0"/>
              </a:rPr>
              <a:t>A faithful witness will often face strong </a:t>
            </a:r>
            <a:r>
              <a:rPr lang="en-US" sz="2400" u="sng" dirty="0">
                <a:solidFill>
                  <a:srgbClr val="FFFF00"/>
                </a:solidFill>
                <a:latin typeface="Times New Roman" panose="02020603050405020304" pitchFamily="18" charset="0"/>
                <a:cs typeface="Times New Roman" panose="02020603050405020304" pitchFamily="18" charset="0"/>
              </a:rPr>
              <a:t>opposition</a:t>
            </a:r>
            <a:r>
              <a:rPr lang="en-US" sz="2400" dirty="0">
                <a:solidFill>
                  <a:prstClr val="white"/>
                </a:solidFill>
                <a:latin typeface="Times New Roman" panose="02020603050405020304" pitchFamily="18" charset="0"/>
                <a:cs typeface="Times New Roman" panose="02020603050405020304" pitchFamily="18" charset="0"/>
              </a:rPr>
              <a:t>.</a:t>
            </a:r>
            <a:endParaRPr kumimoji="0" lang="en-US" sz="2400" b="0" i="0"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B6740240-8F34-9333-1F99-647FBD1DC2B7}"/>
              </a:ext>
            </a:extLst>
          </p:cNvPr>
          <p:cNvSpPr txBox="1"/>
          <p:nvPr/>
        </p:nvSpPr>
        <p:spPr>
          <a:xfrm>
            <a:off x="5480682" y="3945763"/>
            <a:ext cx="6726747" cy="23852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4:21</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defRPr/>
            </a:pPr>
            <a:r>
              <a:rPr lang="en-US" sz="2400" dirty="0">
                <a:solidFill>
                  <a:prstClr val="black"/>
                </a:solidFill>
                <a:latin typeface="Times New Roman" panose="02020603050405020304" pitchFamily="18" charset="0"/>
                <a:cs typeface="Times New Roman" panose="02020603050405020304" pitchFamily="18" charset="0"/>
              </a:rPr>
              <a:t>And when they had </a:t>
            </a:r>
            <a:r>
              <a:rPr lang="en-US" sz="2400" dirty="0">
                <a:solidFill>
                  <a:schemeClr val="accent4">
                    <a:lumMod val="75000"/>
                  </a:schemeClr>
                </a:solidFill>
                <a:latin typeface="Times New Roman" panose="02020603050405020304" pitchFamily="18" charset="0"/>
                <a:cs typeface="Times New Roman" panose="02020603050405020304" pitchFamily="18" charset="0"/>
              </a:rPr>
              <a:t>further threatened them</a:t>
            </a:r>
            <a:r>
              <a:rPr lang="en-US" sz="2400" dirty="0">
                <a:solidFill>
                  <a:prstClr val="black"/>
                </a:solidFill>
                <a:latin typeface="Times New Roman" panose="02020603050405020304" pitchFamily="18" charset="0"/>
                <a:cs typeface="Times New Roman" panose="02020603050405020304" pitchFamily="18" charset="0"/>
              </a:rPr>
              <a:t>, they let them go, finding </a:t>
            </a:r>
            <a:r>
              <a:rPr lang="en-US" sz="2400" dirty="0">
                <a:solidFill>
                  <a:schemeClr val="accent4">
                    <a:lumMod val="75000"/>
                  </a:schemeClr>
                </a:solidFill>
                <a:latin typeface="Times New Roman" panose="02020603050405020304" pitchFamily="18" charset="0"/>
                <a:cs typeface="Times New Roman" panose="02020603050405020304" pitchFamily="18" charset="0"/>
              </a:rPr>
              <a:t>no way to punish them, because of the people</a:t>
            </a:r>
            <a:r>
              <a:rPr lang="en-US" sz="2400" dirty="0">
                <a:solidFill>
                  <a:prstClr val="black"/>
                </a:solidFill>
                <a:latin typeface="Times New Roman" panose="02020603050405020304" pitchFamily="18" charset="0"/>
                <a:cs typeface="Times New Roman" panose="02020603050405020304" pitchFamily="18" charset="0"/>
              </a:rPr>
              <a:t>, for all were praising God for what had happened.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597627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80681" y="1865600"/>
            <a:ext cx="6726747" cy="127727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5:33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defRPr/>
            </a:pPr>
            <a:r>
              <a:rPr lang="en-US" sz="2400" dirty="0">
                <a:solidFill>
                  <a:prstClr val="black"/>
                </a:solidFill>
                <a:latin typeface="Times New Roman" panose="02020603050405020304" pitchFamily="18" charset="0"/>
                <a:cs typeface="Times New Roman" panose="02020603050405020304" pitchFamily="18" charset="0"/>
              </a:rPr>
              <a:t>When they heard this, they were </a:t>
            </a:r>
            <a:r>
              <a:rPr lang="en-US" sz="2400" dirty="0">
                <a:solidFill>
                  <a:schemeClr val="accent4">
                    <a:lumMod val="75000"/>
                  </a:schemeClr>
                </a:solidFill>
                <a:latin typeface="Times New Roman" panose="02020603050405020304" pitchFamily="18" charset="0"/>
                <a:cs typeface="Times New Roman" panose="02020603050405020304" pitchFamily="18" charset="0"/>
              </a:rPr>
              <a:t>enraged</a:t>
            </a:r>
            <a:r>
              <a:rPr lang="en-US" sz="2400" dirty="0">
                <a:solidFill>
                  <a:prstClr val="black"/>
                </a:solidFill>
                <a:latin typeface="Times New Roman" panose="02020603050405020304" pitchFamily="18" charset="0"/>
                <a:cs typeface="Times New Roman" panose="02020603050405020304" pitchFamily="18" charset="0"/>
              </a:rPr>
              <a:t> and </a:t>
            </a:r>
            <a:r>
              <a:rPr lang="en-US" sz="2400" dirty="0">
                <a:solidFill>
                  <a:schemeClr val="accent4">
                    <a:lumMod val="75000"/>
                  </a:schemeClr>
                </a:solidFill>
                <a:latin typeface="Times New Roman" panose="02020603050405020304" pitchFamily="18" charset="0"/>
                <a:cs typeface="Times New Roman" panose="02020603050405020304" pitchFamily="18" charset="0"/>
              </a:rPr>
              <a:t>wanted to kill them</a:t>
            </a:r>
            <a:r>
              <a:rPr lang="en-US" sz="2400" dirty="0">
                <a:solidFill>
                  <a:prstClr val="black"/>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will often face strong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opposition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B6740240-8F34-9333-1F99-647FBD1DC2B7}"/>
              </a:ext>
            </a:extLst>
          </p:cNvPr>
          <p:cNvSpPr txBox="1"/>
          <p:nvPr/>
        </p:nvSpPr>
        <p:spPr>
          <a:xfrm>
            <a:off x="5480680" y="3413760"/>
            <a:ext cx="6726747" cy="20159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5:40</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defRPr/>
            </a:pPr>
            <a:r>
              <a:rPr lang="en-US" sz="2400" dirty="0">
                <a:solidFill>
                  <a:prstClr val="black"/>
                </a:solidFill>
                <a:latin typeface="Times New Roman" panose="02020603050405020304" pitchFamily="18" charset="0"/>
                <a:cs typeface="Times New Roman" panose="02020603050405020304" pitchFamily="18" charset="0"/>
              </a:rPr>
              <a:t>and when they had called in the apostles, </a:t>
            </a:r>
            <a:r>
              <a:rPr lang="en-US" sz="2400" dirty="0">
                <a:solidFill>
                  <a:schemeClr val="accent4">
                    <a:lumMod val="75000"/>
                  </a:schemeClr>
                </a:solidFill>
                <a:latin typeface="Times New Roman" panose="02020603050405020304" pitchFamily="18" charset="0"/>
                <a:cs typeface="Times New Roman" panose="02020603050405020304" pitchFamily="18" charset="0"/>
              </a:rPr>
              <a:t>they beat the</a:t>
            </a:r>
            <a:r>
              <a:rPr lang="en-US" sz="2400" dirty="0">
                <a:solidFill>
                  <a:prstClr val="black"/>
                </a:solidFill>
                <a:latin typeface="Times New Roman" panose="02020603050405020304" pitchFamily="18" charset="0"/>
                <a:cs typeface="Times New Roman" panose="02020603050405020304" pitchFamily="18" charset="0"/>
              </a:rPr>
              <a:t>m and </a:t>
            </a:r>
            <a:r>
              <a:rPr lang="en-US" sz="2400" dirty="0">
                <a:solidFill>
                  <a:schemeClr val="accent4">
                    <a:lumMod val="75000"/>
                  </a:schemeClr>
                </a:solidFill>
                <a:latin typeface="Times New Roman" panose="02020603050405020304" pitchFamily="18" charset="0"/>
                <a:cs typeface="Times New Roman" panose="02020603050405020304" pitchFamily="18" charset="0"/>
              </a:rPr>
              <a:t>charged them not to speak in the name of Jesus</a:t>
            </a:r>
            <a:r>
              <a:rPr lang="en-US" sz="2400" dirty="0">
                <a:solidFill>
                  <a:prstClr val="black"/>
                </a:solidFill>
                <a:latin typeface="Times New Roman" panose="02020603050405020304" pitchFamily="18" charset="0"/>
                <a:cs typeface="Times New Roman" panose="02020603050405020304" pitchFamily="18" charset="0"/>
              </a:rPr>
              <a:t>, and let them go.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481529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80681" y="1865600"/>
            <a:ext cx="6726747"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Enraged = “Cut</a:t>
            </a:r>
            <a:r>
              <a:rPr kumimoji="0" lang="en-US" sz="2400" b="1" i="0"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 two”   </a:t>
            </a:r>
            <a:r>
              <a:rPr kumimoji="0" lang="en-US" sz="2400" i="1"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Chron 20:3)</a:t>
            </a:r>
            <a:endParaRPr kumimoji="0" lang="en-US" sz="2400" i="1"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will often face strong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opposition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B6740240-8F34-9333-1F99-647FBD1DC2B7}"/>
              </a:ext>
            </a:extLst>
          </p:cNvPr>
          <p:cNvSpPr txBox="1"/>
          <p:nvPr/>
        </p:nvSpPr>
        <p:spPr>
          <a:xfrm>
            <a:off x="5450033" y="3240114"/>
            <a:ext cx="6726747"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“Ground” (Gnashed)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sign</a:t>
            </a:r>
            <a:r>
              <a:rPr kumimoji="0" lang="en-US" sz="24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of violent rage”</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78CAA0A5-F45F-97B6-17E4-AE6DF8200D72}"/>
              </a:ext>
            </a:extLst>
          </p:cNvPr>
          <p:cNvSpPr txBox="1"/>
          <p:nvPr/>
        </p:nvSpPr>
        <p:spPr>
          <a:xfrm>
            <a:off x="5480680" y="4272954"/>
            <a:ext cx="6726747" cy="23083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Psalm 35 11-17</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“Malicious witnesses rise up</a:t>
            </a:r>
            <a:r>
              <a:rPr kumimoji="0" lang="en-US" sz="24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1600" b="0" i="1"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(v.11)</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Times New Roman" panose="02020603050405020304" pitchFamily="18" charset="0"/>
                <a:cs typeface="Times New Roman" panose="02020603050405020304" pitchFamily="18" charset="0"/>
              </a:rPr>
              <a:t>… they gathered together against me </a:t>
            </a:r>
            <a:r>
              <a:rPr lang="en-US" sz="1600" i="1" dirty="0">
                <a:solidFill>
                  <a:prstClr val="black"/>
                </a:solidFill>
                <a:latin typeface="Times New Roman" panose="02020603050405020304" pitchFamily="18" charset="0"/>
                <a:cs typeface="Times New Roman" panose="02020603050405020304" pitchFamily="18" charset="0"/>
              </a:rPr>
              <a:t>(v.15)</a:t>
            </a:r>
            <a:endParaRPr kumimoji="0" lang="en-US" sz="1600" b="0" i="1"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rPr>
              <a:t>they gnash at me with their teeth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(v.16)</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Times New Roman" panose="02020603050405020304" pitchFamily="18" charset="0"/>
                <a:cs typeface="Times New Roman" panose="02020603050405020304" pitchFamily="18" charset="0"/>
              </a:rPr>
              <a:t>… </a:t>
            </a:r>
            <a:r>
              <a:rPr lang="en-US" sz="2400" dirty="0">
                <a:solidFill>
                  <a:schemeClr val="accent4">
                    <a:lumMod val="75000"/>
                  </a:schemeClr>
                </a:solidFill>
                <a:latin typeface="Times New Roman" panose="02020603050405020304" pitchFamily="18" charset="0"/>
                <a:cs typeface="Times New Roman" panose="02020603050405020304" pitchFamily="18" charset="0"/>
              </a:rPr>
              <a:t>Rescue me </a:t>
            </a:r>
            <a:r>
              <a:rPr lang="en-US" sz="2400" dirty="0">
                <a:solidFill>
                  <a:prstClr val="black"/>
                </a:solidFill>
                <a:latin typeface="Times New Roman" panose="02020603050405020304" pitchFamily="18" charset="0"/>
                <a:cs typeface="Times New Roman" panose="02020603050405020304" pitchFamily="18" charset="0"/>
              </a:rPr>
              <a:t>from their destruction, my precious life </a:t>
            </a:r>
            <a:r>
              <a:rPr lang="en-US" sz="2400" dirty="0">
                <a:solidFill>
                  <a:schemeClr val="accent4">
                    <a:lumMod val="75000"/>
                  </a:schemeClr>
                </a:solidFill>
                <a:latin typeface="Times New Roman" panose="02020603050405020304" pitchFamily="18" charset="0"/>
                <a:cs typeface="Times New Roman" panose="02020603050405020304" pitchFamily="18" charset="0"/>
              </a:rPr>
              <a:t>from the lions</a:t>
            </a:r>
            <a:r>
              <a:rPr lang="en-US" sz="2400" dirty="0">
                <a:solidFill>
                  <a:prstClr val="black"/>
                </a:solidFill>
                <a:latin typeface="Times New Roman" panose="02020603050405020304" pitchFamily="18" charset="0"/>
                <a:cs typeface="Times New Roman" panose="02020603050405020304" pitchFamily="18" charset="0"/>
              </a:rPr>
              <a:t>! </a:t>
            </a:r>
            <a:r>
              <a:rPr lang="en-US" sz="1600" i="1" dirty="0">
                <a:solidFill>
                  <a:prstClr val="black"/>
                </a:solidFill>
                <a:latin typeface="Times New Roman" panose="02020603050405020304" pitchFamily="18" charset="0"/>
                <a:cs typeface="Times New Roman" panose="02020603050405020304" pitchFamily="18" charset="0"/>
              </a:rPr>
              <a:t>(v.17)</a:t>
            </a:r>
            <a:endPar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55502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65463" y="1169274"/>
            <a:ext cx="6726747" cy="164660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John</a:t>
            </a:r>
            <a:r>
              <a:rPr kumimoji="0" lang="en-US" sz="2400" b="1" i="0" u="sng"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17:14</a:t>
            </a:r>
            <a:r>
              <a:rPr kumimoji="0" lang="en-US" sz="2400" b="1" i="0"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algn="ctr">
              <a:spcAft>
                <a:spcPts val="600"/>
              </a:spcAft>
              <a:defRPr/>
            </a:pPr>
            <a:r>
              <a:rPr lang="en-US" sz="2400" dirty="0">
                <a:latin typeface="Times New Roman" panose="02020603050405020304" pitchFamily="18" charset="0"/>
                <a:cs typeface="Times New Roman" panose="02020603050405020304" pitchFamily="18" charset="0"/>
              </a:rPr>
              <a:t>I </a:t>
            </a:r>
            <a:r>
              <a:rPr lang="en-US" sz="2400" dirty="0">
                <a:solidFill>
                  <a:schemeClr val="accent4">
                    <a:lumMod val="75000"/>
                  </a:schemeClr>
                </a:solidFill>
                <a:latin typeface="Times New Roman" panose="02020603050405020304" pitchFamily="18" charset="0"/>
                <a:cs typeface="Times New Roman" panose="02020603050405020304" pitchFamily="18" charset="0"/>
              </a:rPr>
              <a:t>have given </a:t>
            </a:r>
            <a:r>
              <a:rPr lang="en-US" sz="2400" dirty="0">
                <a:latin typeface="Times New Roman" panose="02020603050405020304" pitchFamily="18" charset="0"/>
                <a:cs typeface="Times New Roman" panose="02020603050405020304" pitchFamily="18" charset="0"/>
              </a:rPr>
              <a:t>them </a:t>
            </a:r>
            <a:r>
              <a:rPr lang="en-US" sz="2400" dirty="0">
                <a:solidFill>
                  <a:schemeClr val="accent4">
                    <a:lumMod val="75000"/>
                  </a:schemeClr>
                </a:solidFill>
                <a:latin typeface="Times New Roman" panose="02020603050405020304" pitchFamily="18" charset="0"/>
                <a:cs typeface="Times New Roman" panose="02020603050405020304" pitchFamily="18" charset="0"/>
              </a:rPr>
              <a:t>your word</a:t>
            </a:r>
            <a:r>
              <a:rPr lang="en-US" sz="2400" dirty="0">
                <a:latin typeface="Times New Roman" panose="02020603050405020304" pitchFamily="18" charset="0"/>
                <a:cs typeface="Times New Roman" panose="02020603050405020304" pitchFamily="18" charset="0"/>
              </a:rPr>
              <a:t>, and the </a:t>
            </a:r>
            <a:r>
              <a:rPr lang="en-US" sz="2400" dirty="0">
                <a:solidFill>
                  <a:schemeClr val="accent4">
                    <a:lumMod val="75000"/>
                  </a:schemeClr>
                </a:solidFill>
                <a:latin typeface="Times New Roman" panose="02020603050405020304" pitchFamily="18" charset="0"/>
                <a:cs typeface="Times New Roman" panose="02020603050405020304" pitchFamily="18" charset="0"/>
              </a:rPr>
              <a:t>world has hated them </a:t>
            </a:r>
            <a:r>
              <a:rPr lang="en-US" sz="2400" dirty="0">
                <a:latin typeface="Times New Roman" panose="02020603050405020304" pitchFamily="18" charset="0"/>
                <a:cs typeface="Times New Roman" panose="02020603050405020304" pitchFamily="18" charset="0"/>
              </a:rPr>
              <a:t>because they are not of the world, just as I am not of the world. </a:t>
            </a:r>
            <a:endPar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will often face strong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opposition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B6740240-8F34-9333-1F99-647FBD1DC2B7}"/>
              </a:ext>
            </a:extLst>
          </p:cNvPr>
          <p:cNvSpPr txBox="1"/>
          <p:nvPr/>
        </p:nvSpPr>
        <p:spPr>
          <a:xfrm>
            <a:off x="5450033" y="3154521"/>
            <a:ext cx="6726747" cy="1646605"/>
          </a:xfrm>
          <a:prstGeom prst="rect">
            <a:avLst/>
          </a:prstGeom>
          <a:noFill/>
        </p:spPr>
        <p:txBody>
          <a:bodyPr wrap="square" rtlCol="0">
            <a:spAutoFit/>
          </a:bodyPr>
          <a:lstStyle/>
          <a:p>
            <a:pPr lvl="0" algn="ctr">
              <a:spcAft>
                <a:spcPts val="600"/>
              </a:spcAft>
              <a:defRPr/>
            </a:pPr>
            <a:r>
              <a:rPr lang="en-US" sz="2400" b="1" u="sng" dirty="0">
                <a:solidFill>
                  <a:prstClr val="black"/>
                </a:solidFill>
                <a:latin typeface="Times New Roman" panose="02020603050405020304" pitchFamily="18" charset="0"/>
                <a:cs typeface="Times New Roman" panose="02020603050405020304" pitchFamily="18" charset="0"/>
              </a:rPr>
              <a:t>John 17:15</a:t>
            </a:r>
            <a:r>
              <a:rPr lang="en-US" sz="2400" b="1" dirty="0">
                <a:solidFill>
                  <a:prstClr val="black"/>
                </a:solidFill>
                <a:latin typeface="Times New Roman" panose="02020603050405020304" pitchFamily="18" charset="0"/>
                <a:cs typeface="Times New Roman" panose="02020603050405020304" pitchFamily="18" charset="0"/>
              </a:rPr>
              <a:t> </a:t>
            </a:r>
            <a:r>
              <a:rPr lang="en-US" sz="1400" b="1" i="1" dirty="0">
                <a:solidFill>
                  <a:prstClr val="black"/>
                </a:solidFill>
                <a:latin typeface="Times New Roman" panose="02020603050405020304" pitchFamily="18" charset="0"/>
                <a:cs typeface="Times New Roman" panose="02020603050405020304" pitchFamily="18" charset="0"/>
              </a:rPr>
              <a:t>(ESV)</a:t>
            </a:r>
          </a:p>
          <a:p>
            <a:pPr algn="ctr">
              <a:defRPr/>
            </a:pPr>
            <a:r>
              <a:rPr lang="en-US" sz="2400" dirty="0">
                <a:solidFill>
                  <a:schemeClr val="accent4">
                    <a:lumMod val="75000"/>
                  </a:schemeClr>
                </a:solidFill>
                <a:latin typeface="Times New Roman" panose="02020603050405020304" pitchFamily="18" charset="0"/>
                <a:cs typeface="Times New Roman" panose="02020603050405020304" pitchFamily="18" charset="0"/>
              </a:rPr>
              <a:t>I do not ask that you take them out of the world</a:t>
            </a:r>
            <a:r>
              <a:rPr lang="en-US" sz="2400" dirty="0">
                <a:latin typeface="Times New Roman" panose="02020603050405020304" pitchFamily="18" charset="0"/>
                <a:cs typeface="Times New Roman" panose="02020603050405020304" pitchFamily="18" charset="0"/>
              </a:rPr>
              <a:t>, but that you </a:t>
            </a:r>
            <a:r>
              <a:rPr lang="en-US" sz="2400" dirty="0">
                <a:solidFill>
                  <a:schemeClr val="accent4">
                    <a:lumMod val="75000"/>
                  </a:schemeClr>
                </a:solidFill>
                <a:latin typeface="Times New Roman" panose="02020603050405020304" pitchFamily="18" charset="0"/>
                <a:cs typeface="Times New Roman" panose="02020603050405020304" pitchFamily="18" charset="0"/>
              </a:rPr>
              <a:t>keep them </a:t>
            </a:r>
            <a:r>
              <a:rPr lang="en-US" sz="2400" dirty="0">
                <a:latin typeface="Times New Roman" panose="02020603050405020304" pitchFamily="18" charset="0"/>
                <a:cs typeface="Times New Roman" panose="02020603050405020304" pitchFamily="18" charset="0"/>
              </a:rPr>
              <a:t>from the evil one.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78CAA0A5-F45F-97B6-17E4-AE6DF8200D72}"/>
              </a:ext>
            </a:extLst>
          </p:cNvPr>
          <p:cNvSpPr txBox="1"/>
          <p:nvPr/>
        </p:nvSpPr>
        <p:spPr>
          <a:xfrm>
            <a:off x="5465358" y="4878915"/>
            <a:ext cx="6726747" cy="1277273"/>
          </a:xfrm>
          <a:prstGeom prst="rect">
            <a:avLst/>
          </a:prstGeom>
          <a:noFill/>
        </p:spPr>
        <p:txBody>
          <a:bodyPr wrap="square" rtlCol="0">
            <a:spAutoFit/>
          </a:bodyPr>
          <a:lstStyle/>
          <a:p>
            <a:pPr lvl="0" algn="ctr">
              <a:spcAft>
                <a:spcPts val="600"/>
              </a:spcAft>
              <a:defRPr/>
            </a:pPr>
            <a:r>
              <a:rPr lang="en-US" sz="2400" b="1" u="sng" dirty="0">
                <a:solidFill>
                  <a:prstClr val="black"/>
                </a:solidFill>
                <a:latin typeface="Times New Roman" panose="02020603050405020304" pitchFamily="18" charset="0"/>
                <a:cs typeface="Times New Roman" panose="02020603050405020304" pitchFamily="18" charset="0"/>
              </a:rPr>
              <a:t>John 17:18</a:t>
            </a:r>
            <a:r>
              <a:rPr lang="en-US" sz="2400" b="1" dirty="0">
                <a:solidFill>
                  <a:prstClr val="black"/>
                </a:solidFill>
                <a:latin typeface="Times New Roman" panose="02020603050405020304" pitchFamily="18" charset="0"/>
                <a:cs typeface="Times New Roman" panose="02020603050405020304" pitchFamily="18" charset="0"/>
              </a:rPr>
              <a:t> </a:t>
            </a:r>
            <a:r>
              <a:rPr lang="en-US" sz="1400" b="1" i="1" dirty="0">
                <a:solidFill>
                  <a:prstClr val="black"/>
                </a:solidFill>
                <a:latin typeface="Times New Roman" panose="02020603050405020304" pitchFamily="18" charset="0"/>
                <a:cs typeface="Times New Roman" panose="02020603050405020304" pitchFamily="18" charset="0"/>
              </a:rPr>
              <a:t>(ESV)</a:t>
            </a:r>
          </a:p>
          <a:p>
            <a:pPr lvl="0" algn="ctr">
              <a:defRPr/>
            </a:pPr>
            <a:r>
              <a:rPr lang="en-US" sz="2400" dirty="0">
                <a:solidFill>
                  <a:prstClr val="black"/>
                </a:solidFill>
                <a:latin typeface="Times New Roman" panose="02020603050405020304" pitchFamily="18" charset="0"/>
                <a:cs typeface="Times New Roman" panose="02020603050405020304" pitchFamily="18" charset="0"/>
              </a:rPr>
              <a:t>As you sent me into the world, </a:t>
            </a:r>
            <a:r>
              <a:rPr lang="en-US" sz="2400" dirty="0">
                <a:solidFill>
                  <a:schemeClr val="accent4">
                    <a:lumMod val="75000"/>
                  </a:schemeClr>
                </a:solidFill>
                <a:latin typeface="Times New Roman" panose="02020603050405020304" pitchFamily="18" charset="0"/>
                <a:cs typeface="Times New Roman" panose="02020603050405020304" pitchFamily="18" charset="0"/>
              </a:rPr>
              <a:t>so I have sent them </a:t>
            </a:r>
            <a:r>
              <a:rPr lang="en-US" sz="2400" dirty="0">
                <a:solidFill>
                  <a:prstClr val="black"/>
                </a:solidFill>
                <a:latin typeface="Times New Roman" panose="02020603050405020304" pitchFamily="18" charset="0"/>
                <a:cs typeface="Times New Roman" panose="02020603050405020304" pitchFamily="18" charset="0"/>
              </a:rPr>
              <a:t>into the world.</a:t>
            </a:r>
          </a:p>
        </p:txBody>
      </p:sp>
    </p:spTree>
    <p:extLst>
      <p:ext uri="{BB962C8B-B14F-4D97-AF65-F5344CB8AC3E}">
        <p14:creationId xmlns:p14="http://schemas.microsoft.com/office/powerpoint/2010/main" val="5170583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80682" y="1158254"/>
            <a:ext cx="6726747" cy="209288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6:3, 5</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b="1" dirty="0">
                <a:latin typeface="Times New Roman" panose="02020603050405020304" pitchFamily="18" charset="0"/>
                <a:cs typeface="Times New Roman" panose="02020603050405020304" pitchFamily="18" charset="0"/>
              </a:rPr>
              <a:t>3: </a:t>
            </a:r>
            <a:r>
              <a:rPr lang="en-US" sz="2400" dirty="0">
                <a:latin typeface="Times New Roman" panose="02020603050405020304" pitchFamily="18" charset="0"/>
                <a:cs typeface="Times New Roman" panose="02020603050405020304" pitchFamily="18" charset="0"/>
              </a:rPr>
              <a:t>Therefore, brothers, pick out from among you seven men of good repute, </a:t>
            </a:r>
            <a:r>
              <a:rPr lang="en-US" sz="2400" dirty="0">
                <a:solidFill>
                  <a:schemeClr val="accent4">
                    <a:lumMod val="75000"/>
                  </a:schemeClr>
                </a:solidFill>
                <a:latin typeface="Times New Roman" panose="02020603050405020304" pitchFamily="18" charset="0"/>
                <a:cs typeface="Times New Roman" panose="02020603050405020304" pitchFamily="18" charset="0"/>
              </a:rPr>
              <a:t>full of the Spirit…</a:t>
            </a:r>
          </a:p>
          <a:p>
            <a:pPr lvl="0" algn="ctr">
              <a:spcAft>
                <a:spcPts val="600"/>
              </a:spcAft>
              <a:defRPr/>
            </a:pPr>
            <a:r>
              <a:rPr lang="en-US" sz="2400" b="1" dirty="0">
                <a:latin typeface="Times New Roman" panose="02020603050405020304" pitchFamily="18" charset="0"/>
                <a:cs typeface="Times New Roman" panose="02020603050405020304" pitchFamily="18" charset="0"/>
              </a:rPr>
              <a:t>5: </a:t>
            </a:r>
            <a:r>
              <a:rPr lang="en-US" sz="2400" dirty="0">
                <a:latin typeface="Times New Roman" panose="02020603050405020304" pitchFamily="18" charset="0"/>
                <a:cs typeface="Times New Roman" panose="02020603050405020304" pitchFamily="18" charset="0"/>
              </a:rPr>
              <a:t>…and they chose </a:t>
            </a:r>
            <a:r>
              <a:rPr lang="en-US" sz="2400" dirty="0">
                <a:solidFill>
                  <a:schemeClr val="accent4">
                    <a:lumMod val="75000"/>
                  </a:schemeClr>
                </a:solidFill>
                <a:latin typeface="Times New Roman" panose="02020603050405020304" pitchFamily="18" charset="0"/>
                <a:cs typeface="Times New Roman" panose="02020603050405020304" pitchFamily="18" charset="0"/>
              </a:rPr>
              <a:t>Stephen, a man full </a:t>
            </a:r>
            <a:r>
              <a:rPr lang="en-US" sz="2400" dirty="0">
                <a:latin typeface="Times New Roman" panose="02020603050405020304" pitchFamily="18" charset="0"/>
                <a:cs typeface="Times New Roman" panose="02020603050405020304" pitchFamily="18" charset="0"/>
              </a:rPr>
              <a:t>of faith and of</a:t>
            </a:r>
            <a:r>
              <a:rPr lang="en-US" sz="2400" dirty="0">
                <a:solidFill>
                  <a:schemeClr val="accent4">
                    <a:lumMod val="75000"/>
                  </a:schemeClr>
                </a:solidFill>
                <a:latin typeface="Times New Roman" panose="02020603050405020304" pitchFamily="18" charset="0"/>
                <a:cs typeface="Times New Roman" panose="02020603050405020304" pitchFamily="18" charset="0"/>
              </a:rPr>
              <a:t> the Holy Spirit, </a:t>
            </a:r>
            <a:endParaRPr lang="en-US" sz="2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AutoNum type="arabicPeriod" startAt="2"/>
              <a:tabLst/>
              <a:defRPr/>
            </a:pP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A faithful witness can trust Jesus to </a:t>
            </a:r>
          </a:p>
          <a:p>
            <a:pPr marR="0" lvl="0" algn="ctr"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provide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grace</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in time of need.</a:t>
            </a:r>
          </a:p>
        </p:txBody>
      </p:sp>
      <p:sp>
        <p:nvSpPr>
          <p:cNvPr id="7" name="TextBox 6">
            <a:extLst>
              <a:ext uri="{FF2B5EF4-FFF2-40B4-BE49-F238E27FC236}">
                <a16:creationId xmlns:a16="http://schemas.microsoft.com/office/drawing/2014/main" id="{4837E51D-C6B8-7B65-AC77-9228E02436D5}"/>
              </a:ext>
            </a:extLst>
          </p:cNvPr>
          <p:cNvSpPr txBox="1"/>
          <p:nvPr/>
        </p:nvSpPr>
        <p:spPr>
          <a:xfrm>
            <a:off x="5472757" y="3424647"/>
            <a:ext cx="6726747" cy="31239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1:9-11</a:t>
            </a:r>
            <a:r>
              <a:rPr kumimoji="0" lang="en-US" sz="2400" b="1"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spcAft>
                <a:spcPts val="600"/>
              </a:spcAft>
              <a:defRPr/>
            </a:pPr>
            <a:r>
              <a:rPr lang="en-US" sz="2400" dirty="0">
                <a:latin typeface="Times New Roman" panose="02020603050405020304" pitchFamily="18" charset="0"/>
                <a:cs typeface="Times New Roman" panose="02020603050405020304" pitchFamily="18" charset="0"/>
              </a:rPr>
              <a:t>he was lifted up, and a cloud took him out of their sight. And while </a:t>
            </a:r>
            <a:r>
              <a:rPr lang="en-US" sz="2400" dirty="0">
                <a:solidFill>
                  <a:schemeClr val="accent4">
                    <a:lumMod val="75000"/>
                  </a:schemeClr>
                </a:solidFill>
                <a:latin typeface="Times New Roman" panose="02020603050405020304" pitchFamily="18" charset="0"/>
                <a:cs typeface="Times New Roman" panose="02020603050405020304" pitchFamily="18" charset="0"/>
              </a:rPr>
              <a:t>they were gazing into heaven </a:t>
            </a:r>
            <a:r>
              <a:rPr lang="en-US" sz="2400" dirty="0">
                <a:latin typeface="Times New Roman" panose="02020603050405020304" pitchFamily="18" charset="0"/>
                <a:cs typeface="Times New Roman" panose="02020603050405020304" pitchFamily="18" charset="0"/>
              </a:rPr>
              <a:t>as he went, behold, two men stood by them in white robes, and said, “Men of Galilee, why do you stand looking into heaven? </a:t>
            </a:r>
            <a:r>
              <a:rPr lang="en-US" sz="2400" dirty="0">
                <a:solidFill>
                  <a:schemeClr val="accent4">
                    <a:lumMod val="75000"/>
                  </a:schemeClr>
                </a:solidFill>
                <a:latin typeface="Times New Roman" panose="02020603050405020304" pitchFamily="18" charset="0"/>
                <a:cs typeface="Times New Roman" panose="02020603050405020304" pitchFamily="18" charset="0"/>
              </a:rPr>
              <a:t>This Jesus, who was taken up from you into heaven, will come in the same way as you saw him go into heaven</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73334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FED4025D-46DF-7C4B-856C-015DDE1561E5}"/>
              </a:ext>
            </a:extLst>
          </p:cNvPr>
          <p:cNvSpPr txBox="1"/>
          <p:nvPr/>
        </p:nvSpPr>
        <p:spPr>
          <a:xfrm>
            <a:off x="5465253" y="1588941"/>
            <a:ext cx="6742176" cy="1763302"/>
          </a:xfrm>
          <a:prstGeom prst="rect">
            <a:avLst/>
          </a:prstGeom>
        </p:spPr>
        <p:txBody>
          <a:bodyPr vert="horz" lIns="91440" tIns="45720" rIns="91440" bIns="45720" rtlCol="0">
            <a:noAutofit/>
          </a:bodyPr>
          <a:lstStyle/>
          <a:p>
            <a:pPr marL="0" marR="0" lvl="0" indent="0" algn="ctr" defTabSz="457200" rtl="0" eaLnBrk="1" fontAlgn="auto" latinLnBrk="0" hangingPunct="1">
              <a:lnSpc>
                <a:spcPct val="100000"/>
              </a:lnSpc>
              <a:spcBef>
                <a:spcPts val="1000"/>
              </a:spcBef>
              <a:spcAft>
                <a:spcPts val="0"/>
              </a:spcAft>
              <a:buClr>
                <a:srgbClr val="EBEBEB">
                  <a:lumMod val="40000"/>
                  <a:lumOff val="60000"/>
                </a:srgbClr>
              </a:buClr>
              <a:buSzPct val="80000"/>
              <a:buFontTx/>
              <a:buNone/>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5932009-23C0-2C1B-5DD9-72D567DDC969}"/>
              </a:ext>
            </a:extLst>
          </p:cNvPr>
          <p:cNvSpPr txBox="1"/>
          <p:nvPr/>
        </p:nvSpPr>
        <p:spPr>
          <a:xfrm>
            <a:off x="5480682" y="1469469"/>
            <a:ext cx="6726747" cy="34932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1"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Exodus 33:18-23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400" b="1"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srgbClr val="6AAC90">
                    <a:lumMod val="75000"/>
                  </a:srgbClr>
                </a:solidFill>
                <a:effectLst/>
                <a:uLnTx/>
                <a:uFillTx/>
                <a:latin typeface="Times New Roman" panose="02020603050405020304" pitchFamily="18" charset="0"/>
                <a:ea typeface="+mn-ea"/>
                <a:cs typeface="Times New Roman" panose="02020603050405020304" pitchFamily="18" charset="0"/>
              </a:rPr>
              <a:t>Moses said, “Please show me your glory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he said, “</a:t>
            </a:r>
            <a:r>
              <a:rPr kumimoji="0" lang="en-US" sz="2400" b="0" i="0" u="none" strike="noStrike" kern="1200" cap="none" spc="0" normalizeH="0" baseline="0" noProof="0" dirty="0">
                <a:ln>
                  <a:noFill/>
                </a:ln>
                <a:solidFill>
                  <a:srgbClr val="6AAC90">
                    <a:lumMod val="75000"/>
                  </a:srgbClr>
                </a:solidFill>
                <a:effectLst/>
                <a:uLnTx/>
                <a:uFillTx/>
                <a:latin typeface="Times New Roman" panose="02020603050405020304" pitchFamily="18" charset="0"/>
                <a:ea typeface="+mn-ea"/>
                <a:cs typeface="Times New Roman" panose="02020603050405020304" pitchFamily="18" charset="0"/>
              </a:rPr>
              <a:t>I will make all my goodness pass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 LORD said, “Behold, there is a place by me where you shall stand on the rock, and while my glory passes by I will put you in a cleft of the rock, and I will cover you with my hand until I have passed by. Then I will take away my hand, and </a:t>
            </a:r>
            <a:r>
              <a:rPr kumimoji="0" lang="en-US" sz="2400" b="0" i="0" u="none" strike="noStrike" kern="1200" cap="none" spc="0" normalizeH="0" baseline="0" noProof="0" dirty="0">
                <a:ln>
                  <a:noFill/>
                </a:ln>
                <a:solidFill>
                  <a:srgbClr val="6AAC90">
                    <a:lumMod val="75000"/>
                  </a:srgbClr>
                </a:solidFill>
                <a:effectLst/>
                <a:uLnTx/>
                <a:uFillTx/>
                <a:latin typeface="Times New Roman" panose="02020603050405020304" pitchFamily="18" charset="0"/>
                <a:ea typeface="+mn-ea"/>
                <a:cs typeface="Times New Roman" panose="02020603050405020304" pitchFamily="18" charset="0"/>
              </a:rPr>
              <a:t>you shall see my back</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but my face shall not be seen.”</a:t>
            </a:r>
          </a:p>
        </p:txBody>
      </p:sp>
      <p:sp>
        <p:nvSpPr>
          <p:cNvPr id="6" name="TextBox 5">
            <a:extLst>
              <a:ext uri="{FF2B5EF4-FFF2-40B4-BE49-F238E27FC236}">
                <a16:creationId xmlns:a16="http://schemas.microsoft.com/office/drawing/2014/main" id="{A1E0FB86-FED9-9DEC-5136-87B271200D1D}"/>
              </a:ext>
            </a:extLst>
          </p:cNvPr>
          <p:cNvSpPr txBox="1"/>
          <p:nvPr/>
        </p:nvSpPr>
        <p:spPr>
          <a:xfrm>
            <a:off x="-1" y="3086100"/>
            <a:ext cx="5434815" cy="830997"/>
          </a:xfrm>
          <a:prstGeom prst="rect">
            <a:avLst/>
          </a:prstGeom>
          <a:noFill/>
        </p:spPr>
        <p:txBody>
          <a:bodyPr wrap="square" rtlCol="0">
            <a:spAutoFit/>
          </a:bodyPr>
          <a:lstStyle/>
          <a:p>
            <a:pPr marL="457200" marR="0" lvl="0" indent="-457200" algn="ctr" defTabSz="457200" rtl="0" eaLnBrk="1" fontAlgn="auto" latinLnBrk="0" hangingPunct="1">
              <a:lnSpc>
                <a:spcPct val="100000"/>
              </a:lnSpc>
              <a:spcBef>
                <a:spcPts val="0"/>
              </a:spcBef>
              <a:spcAft>
                <a:spcPts val="0"/>
              </a:spcAft>
              <a:buClrTx/>
              <a:buSzTx/>
              <a:buFontTx/>
              <a:buAutoNum type="arabicPeriod" startAt="2"/>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faithful witness can trust Jesus 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provide </a:t>
            </a:r>
            <a:r>
              <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grace</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time of need.</a:t>
            </a:r>
          </a:p>
        </p:txBody>
      </p:sp>
    </p:spTree>
    <p:extLst>
      <p:ext uri="{BB962C8B-B14F-4D97-AF65-F5344CB8AC3E}">
        <p14:creationId xmlns:p14="http://schemas.microsoft.com/office/powerpoint/2010/main" val="366830116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5114</TotalTime>
  <Words>1428</Words>
  <Application>Microsoft Office PowerPoint</Application>
  <PresentationFormat>Widescreen</PresentationFormat>
  <Paragraphs>79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Times New Roman</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91</cp:revision>
  <dcterms:created xsi:type="dcterms:W3CDTF">2022-07-07T17:16:49Z</dcterms:created>
  <dcterms:modified xsi:type="dcterms:W3CDTF">2022-10-30T16:56:26Z</dcterms:modified>
</cp:coreProperties>
</file>