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58" autoAdjust="0"/>
    <p:restoredTop sz="94660"/>
  </p:normalViewPr>
  <p:slideViewPr>
    <p:cSldViewPr snapToGrid="0">
      <p:cViewPr varScale="1">
        <p:scale>
          <a:sx n="100" d="100"/>
          <a:sy n="100" d="100"/>
        </p:scale>
        <p:origin x="1092"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11/13/2022</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11/13/2022</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11/13/2022</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11/13/2022</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11/13/2022</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11/13/2022</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11/13/2022</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11/13/2022</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11/13/2022</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11/13/2022</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11/13/2022</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11/13/2022</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736609" y="2570300"/>
            <a:ext cx="6455391" cy="1717399"/>
          </a:xfrm>
          <a:prstGeom prst="rect">
            <a:avLst/>
          </a:prstGeom>
        </p:spPr>
        <p:txBody>
          <a:bodyPr vert="horz" lIns="109728" tIns="109728" rIns="109728" bIns="91440" rtlCol="0" anchor="b">
            <a:normAutofit fontScale="85000" lnSpcReduction="10000"/>
          </a:bodyPr>
          <a:lstStyle/>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Sowing Seed in Samaria: What to Expect When Evangelizing</a:t>
            </a: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8:4-25</a:t>
            </a:r>
          </a:p>
        </p:txBody>
      </p:sp>
      <p:pic>
        <p:nvPicPr>
          <p:cNvPr id="2" name="Picture 1" descr="Map&#10;&#10;Description automatically generated">
            <a:extLst>
              <a:ext uri="{FF2B5EF4-FFF2-40B4-BE49-F238E27FC236}">
                <a16:creationId xmlns:a16="http://schemas.microsoft.com/office/drawing/2014/main" id="{42D62EA5-6AEB-74CD-9836-BDE05BB78A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5736609" cy="6857999"/>
          </a:xfrm>
          <a:prstGeom prst="rect">
            <a:avLst/>
          </a:prstGeom>
        </p:spPr>
      </p:pic>
    </p:spTree>
    <p:extLst>
      <p:ext uri="{BB962C8B-B14F-4D97-AF65-F5344CB8AC3E}">
        <p14:creationId xmlns:p14="http://schemas.microsoft.com/office/powerpoint/2010/main" val="2897463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565696"/>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3.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some will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believe.</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
        <p:nvSpPr>
          <p:cNvPr id="2" name="TextBox 1">
            <a:extLst>
              <a:ext uri="{FF2B5EF4-FFF2-40B4-BE49-F238E27FC236}">
                <a16:creationId xmlns:a16="http://schemas.microsoft.com/office/drawing/2014/main" id="{97E8CB97-908F-934C-2C73-DAAEB9383646}"/>
              </a:ext>
            </a:extLst>
          </p:cNvPr>
          <p:cNvSpPr txBox="1"/>
          <p:nvPr/>
        </p:nvSpPr>
        <p:spPr>
          <a:xfrm>
            <a:off x="4657724" y="1524000"/>
            <a:ext cx="7534276" cy="769441"/>
          </a:xfrm>
          <a:prstGeom prst="rect">
            <a:avLst/>
          </a:prstGeom>
          <a:noFill/>
        </p:spPr>
        <p:txBody>
          <a:bodyPr wrap="square" rtlCol="0">
            <a:spAutoFit/>
          </a:bodyPr>
          <a:lstStyle/>
          <a:p>
            <a:pPr algn="ctr"/>
            <a:r>
              <a:rPr lang="en-US" sz="2400" b="1" u="sng" dirty="0">
                <a:latin typeface="Times New Roman" panose="02020603050405020304" pitchFamily="18" charset="0"/>
                <a:cs typeface="Times New Roman" panose="02020603050405020304" pitchFamily="18" charset="0"/>
              </a:rPr>
              <a:t>James 2:19b</a:t>
            </a:r>
            <a:r>
              <a:rPr lang="en-US" sz="1600"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Even the demons believe—and shudder!</a:t>
            </a:r>
          </a:p>
        </p:txBody>
      </p:sp>
      <p:sp>
        <p:nvSpPr>
          <p:cNvPr id="5" name="TextBox 4">
            <a:extLst>
              <a:ext uri="{FF2B5EF4-FFF2-40B4-BE49-F238E27FC236}">
                <a16:creationId xmlns:a16="http://schemas.microsoft.com/office/drawing/2014/main" id="{269F06E6-8104-0FE7-9D3C-E54D0AB1DC9C}"/>
              </a:ext>
            </a:extLst>
          </p:cNvPr>
          <p:cNvSpPr txBox="1"/>
          <p:nvPr/>
        </p:nvSpPr>
        <p:spPr>
          <a:xfrm>
            <a:off x="4657724" y="3251745"/>
            <a:ext cx="7534276" cy="2000548"/>
          </a:xfrm>
          <a:prstGeom prst="rect">
            <a:avLst/>
          </a:prstGeom>
          <a:noFill/>
        </p:spPr>
        <p:txBody>
          <a:bodyPr wrap="square" rtlCol="0">
            <a:spAutoFit/>
          </a:bodyPr>
          <a:lstStyle/>
          <a:p>
            <a:pPr algn="ctr"/>
            <a:r>
              <a:rPr lang="en-US" sz="2400" b="1" u="sng" dirty="0">
                <a:latin typeface="Times New Roman" panose="02020603050405020304" pitchFamily="18" charset="0"/>
                <a:cs typeface="Times New Roman" panose="02020603050405020304" pitchFamily="18" charset="0"/>
              </a:rPr>
              <a:t>John 2:23-25</a:t>
            </a:r>
            <a:r>
              <a:rPr lang="en-US" sz="1600"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Now when he was in Jerusalem at the Passover Feast, </a:t>
            </a:r>
            <a:r>
              <a:rPr lang="en-US" sz="2000" b="1" i="1" dirty="0">
                <a:latin typeface="Times New Roman" panose="02020603050405020304" pitchFamily="18" charset="0"/>
                <a:cs typeface="Times New Roman" panose="02020603050405020304" pitchFamily="18" charset="0"/>
              </a:rPr>
              <a:t>many believed </a:t>
            </a:r>
            <a:r>
              <a:rPr lang="en-US" sz="2000" dirty="0">
                <a:latin typeface="Times New Roman" panose="02020603050405020304" pitchFamily="18" charset="0"/>
                <a:cs typeface="Times New Roman" panose="02020603050405020304" pitchFamily="18" charset="0"/>
              </a:rPr>
              <a:t>in his name </a:t>
            </a:r>
            <a:r>
              <a:rPr lang="en-US" sz="2000" b="1" i="1" dirty="0">
                <a:latin typeface="Times New Roman" panose="02020603050405020304" pitchFamily="18" charset="0"/>
                <a:cs typeface="Times New Roman" panose="02020603050405020304" pitchFamily="18" charset="0"/>
              </a:rPr>
              <a:t>when they saw the signs </a:t>
            </a:r>
            <a:r>
              <a:rPr lang="en-US" sz="2000" dirty="0">
                <a:latin typeface="Times New Roman" panose="02020603050405020304" pitchFamily="18" charset="0"/>
                <a:cs typeface="Times New Roman" panose="02020603050405020304" pitchFamily="18" charset="0"/>
              </a:rPr>
              <a:t>that he was doing. </a:t>
            </a:r>
            <a:r>
              <a:rPr lang="en-US" sz="2000" b="1" i="1" dirty="0">
                <a:latin typeface="Times New Roman" panose="02020603050405020304" pitchFamily="18" charset="0"/>
                <a:cs typeface="Times New Roman" panose="02020603050405020304" pitchFamily="18" charset="0"/>
              </a:rPr>
              <a:t>But Jesus on his part did not entrust himself to them</a:t>
            </a:r>
            <a:r>
              <a:rPr lang="en-US" sz="2000" dirty="0">
                <a:latin typeface="Times New Roman" panose="02020603050405020304" pitchFamily="18" charset="0"/>
                <a:cs typeface="Times New Roman" panose="02020603050405020304" pitchFamily="18" charset="0"/>
              </a:rPr>
              <a:t>, because he knew all people and needed no one to bear witness about man, for he himself knew what was in man.</a:t>
            </a:r>
          </a:p>
        </p:txBody>
      </p:sp>
    </p:spTree>
    <p:extLst>
      <p:ext uri="{BB962C8B-B14F-4D97-AF65-F5344CB8AC3E}">
        <p14:creationId xmlns:p14="http://schemas.microsoft.com/office/powerpoint/2010/main" val="306412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5715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3.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some will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believe.</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
        <p:nvSpPr>
          <p:cNvPr id="3" name="TextBox 2">
            <a:extLst>
              <a:ext uri="{FF2B5EF4-FFF2-40B4-BE49-F238E27FC236}">
                <a16:creationId xmlns:a16="http://schemas.microsoft.com/office/drawing/2014/main" id="{50A30635-AFD1-B14E-F354-2ED06E48BEE3}"/>
              </a:ext>
            </a:extLst>
          </p:cNvPr>
          <p:cNvSpPr txBox="1"/>
          <p:nvPr/>
        </p:nvSpPr>
        <p:spPr>
          <a:xfrm>
            <a:off x="4657724" y="2663279"/>
            <a:ext cx="7534274" cy="2308324"/>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Ephesians 3:4-6</a:t>
            </a:r>
            <a:r>
              <a:rPr lang="en-US" i="1" dirty="0">
                <a:latin typeface="Times New Roman" panose="02020603050405020304" pitchFamily="18" charset="0"/>
                <a:cs typeface="Times New Roman" panose="02020603050405020304" pitchFamily="18" charset="0"/>
              </a:rPr>
              <a:t>(ESV)</a:t>
            </a:r>
          </a:p>
          <a:p>
            <a:pPr algn="ctr" rtl="0"/>
            <a:r>
              <a:rPr lang="en-US" sz="2000" dirty="0">
                <a:latin typeface="Times New Roman" panose="02020603050405020304" pitchFamily="18" charset="0"/>
                <a:cs typeface="Times New Roman" panose="02020603050405020304" pitchFamily="18" charset="0"/>
              </a:rPr>
              <a:t>When you read this, you can perceive my insight into </a:t>
            </a:r>
            <a:r>
              <a:rPr lang="en-US" sz="2000" b="1" i="1" dirty="0">
                <a:latin typeface="Times New Roman" panose="02020603050405020304" pitchFamily="18" charset="0"/>
                <a:cs typeface="Times New Roman" panose="02020603050405020304" pitchFamily="18" charset="0"/>
              </a:rPr>
              <a:t>the mystery of Christ</a:t>
            </a:r>
            <a:r>
              <a:rPr lang="en-US" sz="2000" dirty="0">
                <a:latin typeface="Times New Roman" panose="02020603050405020304" pitchFamily="18" charset="0"/>
                <a:cs typeface="Times New Roman" panose="02020603050405020304" pitchFamily="18" charset="0"/>
              </a:rPr>
              <a:t>, which was </a:t>
            </a:r>
            <a:r>
              <a:rPr lang="en-US" sz="2000" b="1" i="1" dirty="0">
                <a:latin typeface="Times New Roman" panose="02020603050405020304" pitchFamily="18" charset="0"/>
                <a:cs typeface="Times New Roman" panose="02020603050405020304" pitchFamily="18" charset="0"/>
              </a:rPr>
              <a:t>not made known </a:t>
            </a:r>
            <a:r>
              <a:rPr lang="en-US" sz="2000" dirty="0">
                <a:latin typeface="Times New Roman" panose="02020603050405020304" pitchFamily="18" charset="0"/>
                <a:cs typeface="Times New Roman" panose="02020603050405020304" pitchFamily="18" charset="0"/>
              </a:rPr>
              <a:t>to the sons of men </a:t>
            </a:r>
            <a:r>
              <a:rPr lang="en-US" sz="2000" b="1" i="1" dirty="0">
                <a:latin typeface="Times New Roman" panose="02020603050405020304" pitchFamily="18" charset="0"/>
                <a:cs typeface="Times New Roman" panose="02020603050405020304" pitchFamily="18" charset="0"/>
              </a:rPr>
              <a:t>in other generations </a:t>
            </a:r>
            <a:r>
              <a:rPr lang="en-US" sz="2000" dirty="0">
                <a:latin typeface="Times New Roman" panose="02020603050405020304" pitchFamily="18" charset="0"/>
                <a:cs typeface="Times New Roman" panose="02020603050405020304" pitchFamily="18" charset="0"/>
              </a:rPr>
              <a:t>as it has </a:t>
            </a:r>
            <a:r>
              <a:rPr lang="en-US" sz="2000" b="1" i="1" dirty="0">
                <a:latin typeface="Times New Roman" panose="02020603050405020304" pitchFamily="18" charset="0"/>
                <a:cs typeface="Times New Roman" panose="02020603050405020304" pitchFamily="18" charset="0"/>
              </a:rPr>
              <a:t>now been revealed to his holy </a:t>
            </a:r>
            <a:r>
              <a:rPr lang="en-US" sz="2000" b="1" i="1" u="sng" dirty="0">
                <a:latin typeface="Times New Roman" panose="02020603050405020304" pitchFamily="18" charset="0"/>
                <a:cs typeface="Times New Roman" panose="02020603050405020304" pitchFamily="18" charset="0"/>
              </a:rPr>
              <a:t>apostles</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and prophets </a:t>
            </a:r>
            <a:r>
              <a:rPr lang="en-US" sz="2000" b="1" i="1" dirty="0">
                <a:latin typeface="Times New Roman" panose="02020603050405020304" pitchFamily="18" charset="0"/>
                <a:cs typeface="Times New Roman" panose="02020603050405020304" pitchFamily="18" charset="0"/>
              </a:rPr>
              <a:t>by the Spirit</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This mystery is that the Gentiles are fellow heirs</a:t>
            </a:r>
            <a:r>
              <a:rPr lang="en-US" sz="2000" dirty="0">
                <a:latin typeface="Times New Roman" panose="02020603050405020304" pitchFamily="18" charset="0"/>
                <a:cs typeface="Times New Roman" panose="02020603050405020304" pitchFamily="18" charset="0"/>
              </a:rPr>
              <a:t>, members of the same body, and partakers of the promise </a:t>
            </a:r>
            <a:r>
              <a:rPr lang="en-US" sz="2000" b="1" i="1" dirty="0">
                <a:latin typeface="Times New Roman" panose="02020603050405020304" pitchFamily="18" charset="0"/>
                <a:cs typeface="Times New Roman" panose="02020603050405020304" pitchFamily="18" charset="0"/>
              </a:rPr>
              <a:t>in Christ Jesus through the gospel</a:t>
            </a:r>
            <a:r>
              <a:rPr lang="en-US" sz="20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109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5715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3.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some will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believe.</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
        <p:nvSpPr>
          <p:cNvPr id="3" name="TextBox 2">
            <a:extLst>
              <a:ext uri="{FF2B5EF4-FFF2-40B4-BE49-F238E27FC236}">
                <a16:creationId xmlns:a16="http://schemas.microsoft.com/office/drawing/2014/main" id="{50A30635-AFD1-B14E-F354-2ED06E48BEE3}"/>
              </a:ext>
            </a:extLst>
          </p:cNvPr>
          <p:cNvSpPr txBox="1"/>
          <p:nvPr/>
        </p:nvSpPr>
        <p:spPr>
          <a:xfrm>
            <a:off x="4657726" y="1339304"/>
            <a:ext cx="7534274" cy="769441"/>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Romans 8:9b</a:t>
            </a:r>
            <a:r>
              <a:rPr lang="en-US" i="1" dirty="0">
                <a:latin typeface="Times New Roman" panose="02020603050405020304" pitchFamily="18" charset="0"/>
                <a:cs typeface="Times New Roman" panose="02020603050405020304" pitchFamily="18" charset="0"/>
              </a:rPr>
              <a:t>(ESV)</a:t>
            </a:r>
          </a:p>
          <a:p>
            <a:pPr algn="ctr" rtl="0"/>
            <a:r>
              <a:rPr lang="en-US" sz="2000" dirty="0">
                <a:latin typeface="Times New Roman" panose="02020603050405020304" pitchFamily="18" charset="0"/>
                <a:cs typeface="Times New Roman" panose="02020603050405020304" pitchFamily="18" charset="0"/>
              </a:rPr>
              <a:t>‘</a:t>
            </a:r>
            <a:r>
              <a:rPr lang="en-US" sz="2000" b="1" i="1" dirty="0">
                <a:latin typeface="Times New Roman" panose="02020603050405020304" pitchFamily="18" charset="0"/>
                <a:cs typeface="Times New Roman" panose="02020603050405020304" pitchFamily="18" charset="0"/>
              </a:rPr>
              <a:t>Anyone</a:t>
            </a:r>
            <a:r>
              <a:rPr lang="en-US" sz="2000" dirty="0">
                <a:latin typeface="Times New Roman" panose="02020603050405020304" pitchFamily="18" charset="0"/>
                <a:cs typeface="Times New Roman" panose="02020603050405020304" pitchFamily="18" charset="0"/>
              </a:rPr>
              <a:t> who does not have the Spirit of Christ does not belong to him.’</a:t>
            </a:r>
          </a:p>
        </p:txBody>
      </p:sp>
      <p:sp>
        <p:nvSpPr>
          <p:cNvPr id="2" name="TextBox 1">
            <a:extLst>
              <a:ext uri="{FF2B5EF4-FFF2-40B4-BE49-F238E27FC236}">
                <a16:creationId xmlns:a16="http://schemas.microsoft.com/office/drawing/2014/main" id="{2D8AE598-C90A-C120-1F74-963E7770307D}"/>
              </a:ext>
            </a:extLst>
          </p:cNvPr>
          <p:cNvSpPr txBox="1"/>
          <p:nvPr/>
        </p:nvSpPr>
        <p:spPr>
          <a:xfrm>
            <a:off x="4657726" y="2440932"/>
            <a:ext cx="7534274" cy="2923877"/>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Ephesians 1:13</a:t>
            </a:r>
            <a:r>
              <a:rPr lang="en-US" i="1" dirty="0">
                <a:latin typeface="Times New Roman" panose="02020603050405020304" pitchFamily="18" charset="0"/>
                <a:cs typeface="Times New Roman" panose="02020603050405020304" pitchFamily="18" charset="0"/>
              </a:rPr>
              <a:t>(ESV)</a:t>
            </a:r>
          </a:p>
          <a:p>
            <a:pPr algn="ctr"/>
            <a:r>
              <a:rPr lang="en-US" sz="2000" b="1" i="1" dirty="0">
                <a:latin typeface="Times New Roman" panose="02020603050405020304" pitchFamily="18" charset="0"/>
                <a:cs typeface="Times New Roman" panose="02020603050405020304" pitchFamily="18" charset="0"/>
              </a:rPr>
              <a:t>In him </a:t>
            </a:r>
            <a:r>
              <a:rPr lang="en-US" sz="2000" dirty="0">
                <a:latin typeface="Times New Roman" panose="02020603050405020304" pitchFamily="18" charset="0"/>
                <a:cs typeface="Times New Roman" panose="02020603050405020304" pitchFamily="18" charset="0"/>
              </a:rPr>
              <a:t>you also, when you heard the word of truth, the gospel of your salvation, and believed in him, were </a:t>
            </a:r>
            <a:r>
              <a:rPr lang="en-US" sz="2000" b="1" i="1" dirty="0">
                <a:latin typeface="Times New Roman" panose="02020603050405020304" pitchFamily="18" charset="0"/>
                <a:cs typeface="Times New Roman" panose="02020603050405020304" pitchFamily="18" charset="0"/>
              </a:rPr>
              <a:t>sealed</a:t>
            </a:r>
            <a:r>
              <a:rPr lang="en-US" sz="2000" dirty="0">
                <a:latin typeface="Times New Roman" panose="02020603050405020304" pitchFamily="18" charset="0"/>
                <a:cs typeface="Times New Roman" panose="02020603050405020304" pitchFamily="18" charset="0"/>
              </a:rPr>
              <a:t> with the promised Holy Spirit, </a:t>
            </a:r>
            <a:r>
              <a:rPr lang="en-US" sz="2000" dirty="0"/>
              <a:t>who is the </a:t>
            </a:r>
            <a:r>
              <a:rPr lang="en-US" sz="2000" b="1" i="1" dirty="0"/>
              <a:t>guarantee</a:t>
            </a:r>
            <a:r>
              <a:rPr lang="en-US" sz="2000" dirty="0"/>
              <a:t> of our inheritance until we acquire possession of it, to the praise of his glory.</a:t>
            </a:r>
          </a:p>
          <a:p>
            <a:pPr algn="ctr"/>
            <a:endParaRPr lang="en-US" sz="2000" dirty="0">
              <a:latin typeface="Times New Roman" panose="02020603050405020304" pitchFamily="18" charset="0"/>
              <a:cs typeface="Times New Roman" panose="02020603050405020304" pitchFamily="18" charset="0"/>
            </a:endParaRPr>
          </a:p>
          <a:p>
            <a:pPr algn="ctr"/>
            <a:endParaRPr lang="en-US" sz="2000" dirty="0">
              <a:latin typeface="Times New Roman" panose="02020603050405020304" pitchFamily="18" charset="0"/>
              <a:cs typeface="Times New Roman" panose="02020603050405020304" pitchFamily="18" charset="0"/>
            </a:endParaRPr>
          </a:p>
          <a:p>
            <a:pPr algn="ctr"/>
            <a:r>
              <a:rPr lang="en-US" sz="2000" b="1" i="1" dirty="0">
                <a:latin typeface="Times New Roman" panose="02020603050405020304" pitchFamily="18" charset="0"/>
                <a:cs typeface="Times New Roman" panose="02020603050405020304" pitchFamily="18" charset="0"/>
              </a:rPr>
              <a:t>Sealed</a:t>
            </a:r>
            <a:r>
              <a:rPr lang="en-US" sz="2000" dirty="0">
                <a:latin typeface="Times New Roman" panose="02020603050405020304" pitchFamily="18" charset="0"/>
                <a:cs typeface="Times New Roman" panose="02020603050405020304" pitchFamily="18" charset="0"/>
              </a:rPr>
              <a:t> = Ownership, </a:t>
            </a:r>
            <a:r>
              <a:rPr lang="en-US" sz="2000" dirty="0" err="1">
                <a:latin typeface="Times New Roman" panose="02020603050405020304" pitchFamily="18" charset="0"/>
                <a:cs typeface="Times New Roman" panose="02020603050405020304" pitchFamily="18" charset="0"/>
              </a:rPr>
              <a:t>Untakeable</a:t>
            </a:r>
            <a:r>
              <a:rPr lang="en-US" sz="2000" dirty="0">
                <a:latin typeface="Times New Roman" panose="02020603050405020304" pitchFamily="18" charset="0"/>
                <a:cs typeface="Times New Roman" panose="02020603050405020304" pitchFamily="18" charset="0"/>
              </a:rPr>
              <a:t>/unbreakable possession. King’s seal on an envelope.</a:t>
            </a:r>
          </a:p>
        </p:txBody>
      </p:sp>
      <p:sp>
        <p:nvSpPr>
          <p:cNvPr id="5" name="TextBox 4">
            <a:extLst>
              <a:ext uri="{FF2B5EF4-FFF2-40B4-BE49-F238E27FC236}">
                <a16:creationId xmlns:a16="http://schemas.microsoft.com/office/drawing/2014/main" id="{9373191A-2B0D-3918-DD98-1DA30A94F918}"/>
              </a:ext>
            </a:extLst>
          </p:cNvPr>
          <p:cNvSpPr txBox="1"/>
          <p:nvPr/>
        </p:nvSpPr>
        <p:spPr>
          <a:xfrm>
            <a:off x="4657724" y="5561098"/>
            <a:ext cx="7534274" cy="400110"/>
          </a:xfrm>
          <a:prstGeom prst="rect">
            <a:avLst/>
          </a:prstGeom>
          <a:noFill/>
        </p:spPr>
        <p:txBody>
          <a:bodyPr wrap="square" rtlCol="0">
            <a:spAutoFit/>
          </a:bodyPr>
          <a:lstStyle/>
          <a:p>
            <a:pPr algn="ctr" rtl="0"/>
            <a:r>
              <a:rPr lang="en-US" sz="2000" b="1" i="1" dirty="0">
                <a:latin typeface="Times New Roman" panose="02020603050405020304" pitchFamily="18" charset="0"/>
                <a:cs typeface="Times New Roman" panose="02020603050405020304" pitchFamily="18" charset="0"/>
              </a:rPr>
              <a:t>Guarantee</a:t>
            </a:r>
            <a:r>
              <a:rPr lang="en-US" sz="2000" dirty="0">
                <a:latin typeface="Times New Roman" panose="02020603050405020304" pitchFamily="18" charset="0"/>
                <a:cs typeface="Times New Roman" panose="02020603050405020304" pitchFamily="18" charset="0"/>
              </a:rPr>
              <a:t> = Financial down payment to ensure a completed transaction</a:t>
            </a:r>
          </a:p>
        </p:txBody>
      </p:sp>
    </p:spTree>
    <p:extLst>
      <p:ext uri="{BB962C8B-B14F-4D97-AF65-F5344CB8AC3E}">
        <p14:creationId xmlns:p14="http://schemas.microsoft.com/office/powerpoint/2010/main" val="380465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55245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3.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some will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believe.</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
        <p:nvSpPr>
          <p:cNvPr id="3" name="TextBox 2">
            <a:extLst>
              <a:ext uri="{FF2B5EF4-FFF2-40B4-BE49-F238E27FC236}">
                <a16:creationId xmlns:a16="http://schemas.microsoft.com/office/drawing/2014/main" id="{50A30635-AFD1-B14E-F354-2ED06E48BEE3}"/>
              </a:ext>
            </a:extLst>
          </p:cNvPr>
          <p:cNvSpPr txBox="1"/>
          <p:nvPr/>
        </p:nvSpPr>
        <p:spPr>
          <a:xfrm>
            <a:off x="4657726" y="1118323"/>
            <a:ext cx="7534274" cy="1692771"/>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Ephesians 2:19-20</a:t>
            </a:r>
            <a:r>
              <a:rPr lang="en-US"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You are no longer strangers and aliens, but you are fellow citizens with the saints and members of the </a:t>
            </a:r>
            <a:r>
              <a:rPr lang="en-US" sz="2000" b="1" i="1" dirty="0">
                <a:latin typeface="Times New Roman" panose="02020603050405020304" pitchFamily="18" charset="0"/>
                <a:cs typeface="Times New Roman" panose="02020603050405020304" pitchFamily="18" charset="0"/>
              </a:rPr>
              <a:t>household of God, built on the foundation of the apostles </a:t>
            </a:r>
            <a:r>
              <a:rPr lang="en-US" sz="2000" dirty="0">
                <a:latin typeface="Times New Roman" panose="02020603050405020304" pitchFamily="18" charset="0"/>
                <a:cs typeface="Times New Roman" panose="02020603050405020304" pitchFamily="18" charset="0"/>
              </a:rPr>
              <a:t>and prophets, Christ Jesus himself being the cornerstone,</a:t>
            </a:r>
          </a:p>
        </p:txBody>
      </p:sp>
      <p:sp>
        <p:nvSpPr>
          <p:cNvPr id="2" name="TextBox 1">
            <a:extLst>
              <a:ext uri="{FF2B5EF4-FFF2-40B4-BE49-F238E27FC236}">
                <a16:creationId xmlns:a16="http://schemas.microsoft.com/office/drawing/2014/main" id="{2D8AE598-C90A-C120-1F74-963E7770307D}"/>
              </a:ext>
            </a:extLst>
          </p:cNvPr>
          <p:cNvSpPr txBox="1"/>
          <p:nvPr/>
        </p:nvSpPr>
        <p:spPr>
          <a:xfrm>
            <a:off x="4657724" y="4195732"/>
            <a:ext cx="7534274" cy="2616101"/>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Acts 10:44-47</a:t>
            </a:r>
            <a:r>
              <a:rPr lang="en-US"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While Peter was still saying these things, </a:t>
            </a:r>
            <a:r>
              <a:rPr lang="en-US" sz="2000" b="1" i="1" dirty="0">
                <a:latin typeface="Times New Roman" panose="02020603050405020304" pitchFamily="18" charset="0"/>
                <a:cs typeface="Times New Roman" panose="02020603050405020304" pitchFamily="18" charset="0"/>
              </a:rPr>
              <a:t>the Holy Spirit fell on all who heard the word</a:t>
            </a:r>
            <a:r>
              <a:rPr lang="en-US" sz="2000" dirty="0">
                <a:latin typeface="Times New Roman" panose="02020603050405020304" pitchFamily="18" charset="0"/>
                <a:cs typeface="Times New Roman" panose="02020603050405020304" pitchFamily="18" charset="0"/>
              </a:rPr>
              <a:t>. And the believers from among the circumcised who had come with Peter were amazed, because </a:t>
            </a:r>
            <a:r>
              <a:rPr lang="en-US" sz="2000" b="1" i="1" dirty="0">
                <a:latin typeface="Times New Roman" panose="02020603050405020304" pitchFamily="18" charset="0"/>
                <a:cs typeface="Times New Roman" panose="02020603050405020304" pitchFamily="18" charset="0"/>
              </a:rPr>
              <a:t>the gift of the Holy Spirit was poured out even on the Gentiles</a:t>
            </a:r>
            <a:r>
              <a:rPr lang="en-US" sz="2000" dirty="0">
                <a:latin typeface="Times New Roman" panose="02020603050405020304" pitchFamily="18" charset="0"/>
                <a:cs typeface="Times New Roman" panose="02020603050405020304" pitchFamily="18" charset="0"/>
              </a:rPr>
              <a:t>. For they were hearing them speaking in tongues and extolling God. Then Peter declared, “</a:t>
            </a:r>
            <a:r>
              <a:rPr lang="en-US" sz="2000" b="1" i="1" dirty="0">
                <a:latin typeface="Times New Roman" panose="02020603050405020304" pitchFamily="18" charset="0"/>
                <a:cs typeface="Times New Roman" panose="02020603050405020304" pitchFamily="18" charset="0"/>
              </a:rPr>
              <a:t>Can anyone withhold water for baptizing </a:t>
            </a:r>
            <a:r>
              <a:rPr lang="en-US" sz="2000" dirty="0">
                <a:latin typeface="Times New Roman" panose="02020603050405020304" pitchFamily="18" charset="0"/>
                <a:cs typeface="Times New Roman" panose="02020603050405020304" pitchFamily="18" charset="0"/>
              </a:rPr>
              <a:t>these people, who have received the Holy Spirit just as we have?”</a:t>
            </a:r>
            <a:endParaRPr lang="en-US" sz="2000" i="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A195E9D-2918-D443-95AD-B9C500D34F50}"/>
              </a:ext>
            </a:extLst>
          </p:cNvPr>
          <p:cNvSpPr txBox="1"/>
          <p:nvPr/>
        </p:nvSpPr>
        <p:spPr>
          <a:xfrm>
            <a:off x="4657726" y="2969689"/>
            <a:ext cx="7534274" cy="1077218"/>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1 Corinthians 12:13</a:t>
            </a:r>
            <a:r>
              <a:rPr lang="en-US"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For in </a:t>
            </a:r>
            <a:r>
              <a:rPr lang="en-US" sz="2000" b="1" i="1" dirty="0">
                <a:latin typeface="Times New Roman" panose="02020603050405020304" pitchFamily="18" charset="0"/>
                <a:cs typeface="Times New Roman" panose="02020603050405020304" pitchFamily="18" charset="0"/>
              </a:rPr>
              <a:t>one Spirit we were all baptized into one body</a:t>
            </a:r>
            <a:r>
              <a:rPr lang="en-US" sz="2000" dirty="0">
                <a:latin typeface="Times New Roman" panose="02020603050405020304" pitchFamily="18" charset="0"/>
                <a:cs typeface="Times New Roman" panose="02020603050405020304" pitchFamily="18" charset="0"/>
              </a:rPr>
              <a:t>—Jews or Greeks, slaves or free—and all were made to drink of one Spirit.</a:t>
            </a:r>
          </a:p>
        </p:txBody>
      </p:sp>
    </p:spTree>
    <p:extLst>
      <p:ext uri="{BB962C8B-B14F-4D97-AF65-F5344CB8AC3E}">
        <p14:creationId xmlns:p14="http://schemas.microsoft.com/office/powerpoint/2010/main" val="195596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561975"/>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4.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rejection</a:t>
            </a:r>
            <a:r>
              <a:rPr lang="en-US" sz="2400" b="1" dirty="0">
                <a:solidFill>
                  <a:schemeClr val="accent2">
                    <a:lumMod val="50000"/>
                  </a:schemeClr>
                </a:solidFill>
                <a:latin typeface="Times New Roman" panose="02020603050405020304" pitchFamily="18" charset="0"/>
                <a:cs typeface="Times New Roman" panose="02020603050405020304" pitchFamily="18" charset="0"/>
              </a:rPr>
              <a:t> from others.</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
        <p:nvSpPr>
          <p:cNvPr id="3" name="TextBox 2">
            <a:extLst>
              <a:ext uri="{FF2B5EF4-FFF2-40B4-BE49-F238E27FC236}">
                <a16:creationId xmlns:a16="http://schemas.microsoft.com/office/drawing/2014/main" id="{50A30635-AFD1-B14E-F354-2ED06E48BEE3}"/>
              </a:ext>
            </a:extLst>
          </p:cNvPr>
          <p:cNvSpPr txBox="1"/>
          <p:nvPr/>
        </p:nvSpPr>
        <p:spPr>
          <a:xfrm>
            <a:off x="4657726" y="1365973"/>
            <a:ext cx="7534274" cy="461665"/>
          </a:xfrm>
          <a:prstGeom prst="rect">
            <a:avLst/>
          </a:prstGeom>
          <a:noFill/>
        </p:spPr>
        <p:txBody>
          <a:bodyPr wrap="square" rtlCol="0">
            <a:spAutoFit/>
          </a:bodyPr>
          <a:lstStyle/>
          <a:p>
            <a:pPr algn="ctr" rtl="0"/>
            <a:r>
              <a:rPr lang="en-US" sz="2400" dirty="0">
                <a:latin typeface="Times New Roman" panose="02020603050405020304" pitchFamily="18" charset="0"/>
                <a:cs typeface="Times New Roman" panose="02020603050405020304" pitchFamily="18" charset="0"/>
              </a:rPr>
              <a:t>Matter </a:t>
            </a:r>
            <a:r>
              <a:rPr lang="en-US" sz="1600" i="1" dirty="0">
                <a:latin typeface="Times New Roman" panose="02020603050405020304" pitchFamily="18" charset="0"/>
                <a:cs typeface="Times New Roman" panose="02020603050405020304" pitchFamily="18" charset="0"/>
              </a:rPr>
              <a:t>(ESV) </a:t>
            </a:r>
            <a:r>
              <a:rPr lang="en-US" sz="2400" dirty="0">
                <a:latin typeface="Times New Roman" panose="02020603050405020304" pitchFamily="18" charset="0"/>
                <a:cs typeface="Times New Roman" panose="02020603050405020304" pitchFamily="18" charset="0"/>
              </a:rPr>
              <a:t>= (Gr.) </a:t>
            </a:r>
            <a:r>
              <a:rPr lang="en-US" sz="2400" i="1" dirty="0">
                <a:latin typeface="Times New Roman" panose="02020603050405020304" pitchFamily="18" charset="0"/>
                <a:cs typeface="Times New Roman" panose="02020603050405020304" pitchFamily="18" charset="0"/>
              </a:rPr>
              <a:t>logos</a:t>
            </a:r>
            <a:r>
              <a:rPr lang="en-US" sz="2400" dirty="0">
                <a:latin typeface="Times New Roman" panose="02020603050405020304" pitchFamily="18" charset="0"/>
                <a:cs typeface="Times New Roman" panose="02020603050405020304" pitchFamily="18" charset="0"/>
              </a:rPr>
              <a:t> = “word” (John 1:1)</a:t>
            </a:r>
            <a:endParaRPr lang="en-US" sz="20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2D8AE598-C90A-C120-1F74-963E7770307D}"/>
              </a:ext>
            </a:extLst>
          </p:cNvPr>
          <p:cNvSpPr txBox="1"/>
          <p:nvPr/>
        </p:nvSpPr>
        <p:spPr>
          <a:xfrm>
            <a:off x="4657726" y="2164911"/>
            <a:ext cx="7534274" cy="1077218"/>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1 Corinthians 6:9a</a:t>
            </a:r>
            <a:r>
              <a:rPr lang="en-US"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Or do you not know that the unrighteous will not inherit the kingdom of God? </a:t>
            </a:r>
            <a:endParaRPr lang="en-US" sz="2000" i="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87B65AC-CF18-60FC-BD0C-B2B7CC52A6D2}"/>
              </a:ext>
            </a:extLst>
          </p:cNvPr>
          <p:cNvSpPr txBox="1"/>
          <p:nvPr/>
        </p:nvSpPr>
        <p:spPr>
          <a:xfrm>
            <a:off x="4733926" y="3467796"/>
            <a:ext cx="7534274" cy="1384995"/>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1 John 3:4-6</a:t>
            </a:r>
            <a:r>
              <a:rPr lang="en-US"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Everyone who makes a </a:t>
            </a:r>
            <a:r>
              <a:rPr lang="en-US" sz="2000" b="1" i="1" dirty="0">
                <a:latin typeface="Times New Roman" panose="02020603050405020304" pitchFamily="18" charset="0"/>
                <a:cs typeface="Times New Roman" panose="02020603050405020304" pitchFamily="18" charset="0"/>
              </a:rPr>
              <a:t>practice of sinning </a:t>
            </a:r>
            <a:r>
              <a:rPr lang="en-US" sz="2000" dirty="0">
                <a:latin typeface="Times New Roman" panose="02020603050405020304" pitchFamily="18" charset="0"/>
                <a:cs typeface="Times New Roman" panose="02020603050405020304" pitchFamily="18" charset="0"/>
              </a:rPr>
              <a:t>also practices lawlessness; sin is lawlessness … </a:t>
            </a:r>
            <a:r>
              <a:rPr lang="en-US" sz="2000" b="1" i="1" dirty="0">
                <a:latin typeface="Times New Roman" panose="02020603050405020304" pitchFamily="18" charset="0"/>
                <a:cs typeface="Times New Roman" panose="02020603050405020304" pitchFamily="18" charset="0"/>
              </a:rPr>
              <a:t>no one who keeps on sinning has either seen him or known him</a:t>
            </a:r>
            <a:r>
              <a:rPr lang="en-US" sz="2000" dirty="0">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CD17D35B-7A8F-48A6-004E-1B53F828A28B}"/>
              </a:ext>
            </a:extLst>
          </p:cNvPr>
          <p:cNvSpPr txBox="1"/>
          <p:nvPr/>
        </p:nvSpPr>
        <p:spPr>
          <a:xfrm>
            <a:off x="4657724" y="5142616"/>
            <a:ext cx="7534274" cy="1077218"/>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Hebrews 12:15</a:t>
            </a:r>
            <a:r>
              <a:rPr lang="en-US"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See to it that no one </a:t>
            </a:r>
            <a:r>
              <a:rPr lang="en-US" sz="2000" b="1" i="1" dirty="0">
                <a:latin typeface="Times New Roman" panose="02020603050405020304" pitchFamily="18" charset="0"/>
                <a:cs typeface="Times New Roman" panose="02020603050405020304" pitchFamily="18" charset="0"/>
              </a:rPr>
              <a:t>fails to obtain the grace of God; that no “root of bitterness” springs up </a:t>
            </a:r>
            <a:r>
              <a:rPr lang="en-US" sz="2000" dirty="0">
                <a:latin typeface="Times New Roman" panose="02020603050405020304" pitchFamily="18" charset="0"/>
                <a:cs typeface="Times New Roman" panose="02020603050405020304" pitchFamily="18" charset="0"/>
              </a:rPr>
              <a:t>and causes trouble…</a:t>
            </a:r>
          </a:p>
        </p:txBody>
      </p:sp>
    </p:spTree>
    <p:extLst>
      <p:ext uri="{BB962C8B-B14F-4D97-AF65-F5344CB8AC3E}">
        <p14:creationId xmlns:p14="http://schemas.microsoft.com/office/powerpoint/2010/main" val="88163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89535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5.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God desires you to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continue</a:t>
            </a:r>
            <a:r>
              <a:rPr lang="en-US" sz="2400" b="1" dirty="0">
                <a:solidFill>
                  <a:schemeClr val="accent2">
                    <a:lumMod val="50000"/>
                  </a:schemeClr>
                </a:solidFill>
                <a:latin typeface="Times New Roman" panose="02020603050405020304" pitchFamily="18" charset="0"/>
                <a:cs typeface="Times New Roman" panose="02020603050405020304" pitchFamily="18" charset="0"/>
              </a:rPr>
              <a:t> His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mission</a:t>
            </a:r>
            <a:r>
              <a:rPr lang="en-US" sz="2400" b="1" dirty="0">
                <a:solidFill>
                  <a:schemeClr val="accent2">
                    <a:lumMod val="50000"/>
                  </a:schemeClr>
                </a:solidFill>
                <a:latin typeface="Times New Roman" panose="02020603050405020304" pitchFamily="18" charset="0"/>
                <a:cs typeface="Times New Roman" panose="02020603050405020304" pitchFamily="18" charset="0"/>
              </a:rPr>
              <a:t>.</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Tree>
    <p:extLst>
      <p:ext uri="{BB962C8B-B14F-4D97-AF65-F5344CB8AC3E}">
        <p14:creationId xmlns:p14="http://schemas.microsoft.com/office/powerpoint/2010/main" val="3206540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3"/>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1.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your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prejudices</a:t>
            </a:r>
            <a:r>
              <a:rPr lang="en-US" sz="2400" b="1" dirty="0">
                <a:solidFill>
                  <a:schemeClr val="accent2">
                    <a:lumMod val="50000"/>
                  </a:schemeClr>
                </a:solidFill>
                <a:latin typeface="Times New Roman" panose="02020603050405020304" pitchFamily="18" charset="0"/>
                <a:cs typeface="Times New Roman" panose="02020603050405020304" pitchFamily="18" charset="0"/>
              </a:rPr>
              <a:t> will be challenged.</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32F48287-DFF4-5718-A0D8-6EA7ACC08AFF}"/>
              </a:ext>
            </a:extLst>
          </p:cNvPr>
          <p:cNvSpPr txBox="1"/>
          <p:nvPr/>
        </p:nvSpPr>
        <p:spPr>
          <a:xfrm>
            <a:off x="4657725" y="3198167"/>
            <a:ext cx="7534274" cy="461665"/>
          </a:xfrm>
          <a:prstGeom prst="rect">
            <a:avLst/>
          </a:prstGeom>
          <a:noFill/>
        </p:spPr>
        <p:txBody>
          <a:bodyPr wrap="square" rtlCol="0">
            <a:spAutoFit/>
          </a:bodyPr>
          <a:lstStyle/>
          <a:p>
            <a:pPr algn="ctr" rtl="0"/>
            <a:r>
              <a:rPr lang="en-US" sz="2400" dirty="0">
                <a:latin typeface="Times New Roman" panose="02020603050405020304" pitchFamily="18" charset="0"/>
                <a:cs typeface="Times New Roman" panose="02020603050405020304" pitchFamily="18" charset="0"/>
              </a:rPr>
              <a:t>“Preaching” = (Gr.) </a:t>
            </a:r>
            <a:r>
              <a:rPr lang="en-US" sz="2400" i="1" dirty="0" err="1">
                <a:latin typeface="Times New Roman" panose="02020603050405020304" pitchFamily="18" charset="0"/>
                <a:cs typeface="Times New Roman" panose="02020603050405020304" pitchFamily="18" charset="0"/>
              </a:rPr>
              <a:t>euangelizo</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En</a:t>
            </a:r>
            <a:r>
              <a:rPr lang="en-US" sz="2400" dirty="0">
                <a:latin typeface="Times New Roman" panose="02020603050405020304" pitchFamily="18" charset="0"/>
                <a:cs typeface="Times New Roman" panose="02020603050405020304" pitchFamily="18" charset="0"/>
              </a:rPr>
              <a:t>.) “evangelize”</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4657725" cy="6857999"/>
          </a:xfrm>
          <a:prstGeom prst="rect">
            <a:avLst/>
          </a:prstGeom>
        </p:spPr>
      </p:pic>
    </p:spTree>
    <p:extLst>
      <p:ext uri="{BB962C8B-B14F-4D97-AF65-F5344CB8AC3E}">
        <p14:creationId xmlns:p14="http://schemas.microsoft.com/office/powerpoint/2010/main" val="27507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1.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your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prejudices</a:t>
            </a:r>
            <a:r>
              <a:rPr lang="en-US" sz="2400" b="1" dirty="0">
                <a:solidFill>
                  <a:schemeClr val="accent2">
                    <a:lumMod val="50000"/>
                  </a:schemeClr>
                </a:solidFill>
                <a:latin typeface="Times New Roman" panose="02020603050405020304" pitchFamily="18" charset="0"/>
                <a:cs typeface="Times New Roman" panose="02020603050405020304" pitchFamily="18" charset="0"/>
              </a:rPr>
              <a:t> will be challenged.</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3E27062-00FD-9F24-FE13-5165E1B79FC7}"/>
              </a:ext>
            </a:extLst>
          </p:cNvPr>
          <p:cNvSpPr txBox="1"/>
          <p:nvPr/>
        </p:nvSpPr>
        <p:spPr>
          <a:xfrm>
            <a:off x="4657726" y="1620351"/>
            <a:ext cx="7534274" cy="4031873"/>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John 17:14</a:t>
            </a:r>
            <a:r>
              <a:rPr lang="en-US" sz="1600" i="1" dirty="0">
                <a:latin typeface="Times New Roman" panose="02020603050405020304" pitchFamily="18" charset="0"/>
                <a:cs typeface="Times New Roman" panose="02020603050405020304" pitchFamily="18" charset="0"/>
              </a:rPr>
              <a:t>(ESV)</a:t>
            </a:r>
          </a:p>
          <a:p>
            <a:pPr algn="ctr" rtl="0"/>
            <a:r>
              <a:rPr lang="en-US" sz="2000" dirty="0">
                <a:latin typeface="Times New Roman" panose="02020603050405020304" pitchFamily="18" charset="0"/>
                <a:cs typeface="Times New Roman" panose="02020603050405020304" pitchFamily="18" charset="0"/>
              </a:rPr>
              <a:t>The Samaritan woman said to him, “How is it that you, </a:t>
            </a:r>
            <a:r>
              <a:rPr lang="en-US" sz="2000" b="1" i="1" dirty="0">
                <a:latin typeface="Times New Roman" panose="02020603050405020304" pitchFamily="18" charset="0"/>
                <a:cs typeface="Times New Roman" panose="02020603050405020304" pitchFamily="18" charset="0"/>
              </a:rPr>
              <a:t>a Jew</a:t>
            </a:r>
            <a:r>
              <a:rPr lang="en-US" sz="2000" dirty="0">
                <a:latin typeface="Times New Roman" panose="02020603050405020304" pitchFamily="18" charset="0"/>
                <a:cs typeface="Times New Roman" panose="02020603050405020304" pitchFamily="18" charset="0"/>
              </a:rPr>
              <a:t>, ask for a drink from me, </a:t>
            </a:r>
            <a:r>
              <a:rPr lang="en-US" sz="2000" b="1" i="1" dirty="0">
                <a:latin typeface="Times New Roman" panose="02020603050405020304" pitchFamily="18" charset="0"/>
                <a:cs typeface="Times New Roman" panose="02020603050405020304" pitchFamily="18" charset="0"/>
              </a:rPr>
              <a:t>a woman of Samaria</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For Jews have no dealings with Samaritans</a:t>
            </a:r>
            <a:r>
              <a:rPr lang="en-US" sz="2000" dirty="0">
                <a:latin typeface="Times New Roman" panose="02020603050405020304" pitchFamily="18" charset="0"/>
                <a:cs typeface="Times New Roman" panose="02020603050405020304" pitchFamily="18" charset="0"/>
              </a:rPr>
              <a:t>.)</a:t>
            </a:r>
          </a:p>
          <a:p>
            <a:pPr algn="ctr" rtl="0"/>
            <a:endParaRPr lang="en-US" sz="2400" dirty="0">
              <a:latin typeface="Times New Roman" panose="02020603050405020304" pitchFamily="18" charset="0"/>
              <a:cs typeface="Times New Roman" panose="02020603050405020304" pitchFamily="18" charset="0"/>
            </a:endParaRPr>
          </a:p>
          <a:p>
            <a:pPr algn="ctr" rtl="0"/>
            <a:endParaRPr lang="en-US" sz="2400" dirty="0">
              <a:latin typeface="Times New Roman" panose="02020603050405020304" pitchFamily="18" charset="0"/>
              <a:cs typeface="Times New Roman" panose="02020603050405020304" pitchFamily="18" charset="0"/>
            </a:endParaRPr>
          </a:p>
          <a:p>
            <a:pPr algn="ctr" rtl="0"/>
            <a:r>
              <a:rPr lang="en-US" sz="2400" b="1" u="sng" dirty="0">
                <a:latin typeface="Times New Roman" panose="02020603050405020304" pitchFamily="18" charset="0"/>
                <a:cs typeface="Times New Roman" panose="02020603050405020304" pitchFamily="18" charset="0"/>
              </a:rPr>
              <a:t>Luke 9:52-54</a:t>
            </a:r>
            <a:r>
              <a:rPr lang="en-US" sz="1600"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And he sent messengers ahead of him, who went and entered a village </a:t>
            </a:r>
            <a:r>
              <a:rPr lang="en-US" sz="2000" b="1" i="1" dirty="0">
                <a:latin typeface="Times New Roman" panose="02020603050405020304" pitchFamily="18" charset="0"/>
                <a:cs typeface="Times New Roman" panose="02020603050405020304" pitchFamily="18" charset="0"/>
              </a:rPr>
              <a:t>of the Samaritans</a:t>
            </a:r>
            <a:r>
              <a:rPr lang="en-US" sz="2000" dirty="0">
                <a:latin typeface="Times New Roman" panose="02020603050405020304" pitchFamily="18" charset="0"/>
                <a:cs typeface="Times New Roman" panose="02020603050405020304" pitchFamily="18" charset="0"/>
              </a:rPr>
              <a:t>, to make preparations for him. But the people </a:t>
            </a:r>
            <a:r>
              <a:rPr lang="en-US" sz="2000" b="1" i="1" dirty="0">
                <a:latin typeface="Times New Roman" panose="02020603050405020304" pitchFamily="18" charset="0"/>
                <a:cs typeface="Times New Roman" panose="02020603050405020304" pitchFamily="18" charset="0"/>
              </a:rPr>
              <a:t>did not receive him</a:t>
            </a:r>
            <a:r>
              <a:rPr lang="en-US" sz="2000" dirty="0">
                <a:latin typeface="Times New Roman" panose="02020603050405020304" pitchFamily="18" charset="0"/>
                <a:cs typeface="Times New Roman" panose="02020603050405020304" pitchFamily="18" charset="0"/>
              </a:rPr>
              <a:t>, because his face was set toward Jerusalem. And when his disciples James and John saw it, they said, “</a:t>
            </a:r>
            <a:r>
              <a:rPr lang="en-US" sz="2000" b="1" i="1" dirty="0">
                <a:latin typeface="Times New Roman" panose="02020603050405020304" pitchFamily="18" charset="0"/>
                <a:cs typeface="Times New Roman" panose="02020603050405020304" pitchFamily="18" charset="0"/>
              </a:rPr>
              <a:t>Lord, do you want us to tell fire to come down from heaven and consume them</a:t>
            </a:r>
            <a:r>
              <a:rPr lang="en-US" sz="20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657725" cy="6857999"/>
          </a:xfrm>
          <a:prstGeom prst="rect">
            <a:avLst/>
          </a:prstGeom>
        </p:spPr>
      </p:pic>
    </p:spTree>
    <p:extLst>
      <p:ext uri="{BB962C8B-B14F-4D97-AF65-F5344CB8AC3E}">
        <p14:creationId xmlns:p14="http://schemas.microsoft.com/office/powerpoint/2010/main" val="422652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1.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your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prejudices</a:t>
            </a:r>
            <a:r>
              <a:rPr lang="en-US" sz="2400" b="1" dirty="0">
                <a:solidFill>
                  <a:schemeClr val="accent2">
                    <a:lumMod val="50000"/>
                  </a:schemeClr>
                </a:solidFill>
                <a:latin typeface="Times New Roman" panose="02020603050405020304" pitchFamily="18" charset="0"/>
                <a:cs typeface="Times New Roman" panose="02020603050405020304" pitchFamily="18" charset="0"/>
              </a:rPr>
              <a:t> will be challenged.</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3E27062-00FD-9F24-FE13-5165E1B79FC7}"/>
              </a:ext>
            </a:extLst>
          </p:cNvPr>
          <p:cNvSpPr txBox="1"/>
          <p:nvPr/>
        </p:nvSpPr>
        <p:spPr>
          <a:xfrm>
            <a:off x="4657724" y="1222547"/>
            <a:ext cx="7534274" cy="2000548"/>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Acts 6:3-5a</a:t>
            </a:r>
            <a:r>
              <a:rPr lang="en-US" sz="1600"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 Therefore, brothers, </a:t>
            </a:r>
            <a:r>
              <a:rPr lang="en-US" sz="2000" b="1" i="1" dirty="0">
                <a:latin typeface="Times New Roman" panose="02020603050405020304" pitchFamily="18" charset="0"/>
                <a:cs typeface="Times New Roman" panose="02020603050405020304" pitchFamily="18" charset="0"/>
              </a:rPr>
              <a:t>pick out from among you </a:t>
            </a:r>
            <a:r>
              <a:rPr lang="en-US" sz="2000" dirty="0">
                <a:latin typeface="Times New Roman" panose="02020603050405020304" pitchFamily="18" charset="0"/>
                <a:cs typeface="Times New Roman" panose="02020603050405020304" pitchFamily="18" charset="0"/>
              </a:rPr>
              <a:t>seven men of good repute, </a:t>
            </a:r>
            <a:r>
              <a:rPr lang="en-US" sz="2000" b="1" i="1" dirty="0">
                <a:latin typeface="Times New Roman" panose="02020603050405020304" pitchFamily="18" charset="0"/>
                <a:cs typeface="Times New Roman" panose="02020603050405020304" pitchFamily="18" charset="0"/>
              </a:rPr>
              <a:t>full of the Spirit </a:t>
            </a:r>
            <a:r>
              <a:rPr lang="en-US" sz="2000" dirty="0">
                <a:latin typeface="Times New Roman" panose="02020603050405020304" pitchFamily="18" charset="0"/>
                <a:cs typeface="Times New Roman" panose="02020603050405020304" pitchFamily="18" charset="0"/>
              </a:rPr>
              <a:t>and of wisdom, whom we will appoint to this duty. But we will devote ourselves to prayer and to the ministry of the word.” And what they said pleased the whole gathering, and </a:t>
            </a:r>
            <a:r>
              <a:rPr lang="en-US" sz="2000" b="1" i="1" dirty="0">
                <a:latin typeface="Times New Roman" panose="02020603050405020304" pitchFamily="18" charset="0"/>
                <a:cs typeface="Times New Roman" panose="02020603050405020304" pitchFamily="18" charset="0"/>
              </a:rPr>
              <a:t>they chose </a:t>
            </a:r>
            <a:r>
              <a:rPr lang="en-US" sz="2000" dirty="0">
                <a:latin typeface="Times New Roman" panose="02020603050405020304" pitchFamily="18" charset="0"/>
                <a:cs typeface="Times New Roman" panose="02020603050405020304" pitchFamily="18" charset="0"/>
              </a:rPr>
              <a:t>Stephen, a man full of faith and of the Holy Spirit, and </a:t>
            </a:r>
            <a:r>
              <a:rPr lang="en-US" sz="2000" b="1" i="1" dirty="0">
                <a:latin typeface="Times New Roman" panose="02020603050405020304" pitchFamily="18" charset="0"/>
                <a:cs typeface="Times New Roman" panose="02020603050405020304" pitchFamily="18" charset="0"/>
              </a:rPr>
              <a:t>Philip</a:t>
            </a:r>
            <a:r>
              <a:rPr lang="en-US" sz="2000" dirty="0">
                <a:latin typeface="Times New Roman" panose="02020603050405020304" pitchFamily="18" charset="0"/>
                <a:cs typeface="Times New Roman" panose="02020603050405020304" pitchFamily="18" charset="0"/>
              </a:rPr>
              <a:t>…</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
        <p:nvSpPr>
          <p:cNvPr id="2" name="TextBox 1">
            <a:extLst>
              <a:ext uri="{FF2B5EF4-FFF2-40B4-BE49-F238E27FC236}">
                <a16:creationId xmlns:a16="http://schemas.microsoft.com/office/drawing/2014/main" id="{03DE93DC-B313-9EF9-4F30-3BCF097F9EBE}"/>
              </a:ext>
            </a:extLst>
          </p:cNvPr>
          <p:cNvSpPr txBox="1"/>
          <p:nvPr/>
        </p:nvSpPr>
        <p:spPr>
          <a:xfrm>
            <a:off x="4657724" y="4071051"/>
            <a:ext cx="7534274" cy="1446550"/>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Acts 1:8</a:t>
            </a:r>
            <a:r>
              <a:rPr lang="en-US" sz="1600"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But you will receive power when the Holy Spirit has come upon you, and </a:t>
            </a:r>
            <a:r>
              <a:rPr lang="en-US" sz="2000" b="1" i="1" dirty="0">
                <a:latin typeface="Times New Roman" panose="02020603050405020304" pitchFamily="18" charset="0"/>
                <a:cs typeface="Times New Roman" panose="02020603050405020304" pitchFamily="18" charset="0"/>
              </a:rPr>
              <a:t>you will be my witnesses in Jerusalem and in all Judea </a:t>
            </a:r>
            <a:r>
              <a:rPr lang="en-US" sz="2000" b="1" i="1" u="sng" dirty="0">
                <a:latin typeface="Times New Roman" panose="02020603050405020304" pitchFamily="18" charset="0"/>
                <a:cs typeface="Times New Roman" panose="02020603050405020304" pitchFamily="18" charset="0"/>
              </a:rPr>
              <a:t>and</a:t>
            </a:r>
            <a:r>
              <a:rPr lang="en-US" sz="2000" b="1" i="1" dirty="0">
                <a:latin typeface="Times New Roman" panose="02020603050405020304" pitchFamily="18" charset="0"/>
                <a:cs typeface="Times New Roman" panose="02020603050405020304" pitchFamily="18" charset="0"/>
              </a:rPr>
              <a:t> </a:t>
            </a:r>
            <a:r>
              <a:rPr lang="en-US" sz="2000" b="1" i="1" u="sng" dirty="0">
                <a:latin typeface="Times New Roman" panose="02020603050405020304" pitchFamily="18" charset="0"/>
                <a:cs typeface="Times New Roman" panose="02020603050405020304" pitchFamily="18" charset="0"/>
              </a:rPr>
              <a:t>Samaria</a:t>
            </a:r>
            <a:r>
              <a:rPr lang="en-US" sz="2000" b="1" i="1" dirty="0">
                <a:latin typeface="Times New Roman" panose="02020603050405020304" pitchFamily="18" charset="0"/>
                <a:cs typeface="Times New Roman" panose="02020603050405020304" pitchFamily="18" charset="0"/>
              </a:rPr>
              <a:t>, and to the end of the earth</a:t>
            </a:r>
            <a:r>
              <a:rPr lang="en-US" sz="2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1392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1.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your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prejudices</a:t>
            </a:r>
            <a:r>
              <a:rPr lang="en-US" sz="2400" b="1" dirty="0">
                <a:solidFill>
                  <a:schemeClr val="accent2">
                    <a:lumMod val="50000"/>
                  </a:schemeClr>
                </a:solidFill>
                <a:latin typeface="Times New Roman" panose="02020603050405020304" pitchFamily="18" charset="0"/>
                <a:cs typeface="Times New Roman" panose="02020603050405020304" pitchFamily="18" charset="0"/>
              </a:rPr>
              <a:t> will be challenged.</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3E27062-00FD-9F24-FE13-5165E1B79FC7}"/>
              </a:ext>
            </a:extLst>
          </p:cNvPr>
          <p:cNvSpPr txBox="1"/>
          <p:nvPr/>
        </p:nvSpPr>
        <p:spPr>
          <a:xfrm>
            <a:off x="4657724" y="1851197"/>
            <a:ext cx="7534274" cy="2308324"/>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Ephesians 3:4-6</a:t>
            </a:r>
            <a:r>
              <a:rPr lang="en-US" i="1" dirty="0">
                <a:latin typeface="Times New Roman" panose="02020603050405020304" pitchFamily="18" charset="0"/>
                <a:cs typeface="Times New Roman" panose="02020603050405020304" pitchFamily="18" charset="0"/>
              </a:rPr>
              <a:t>(ESV)</a:t>
            </a:r>
          </a:p>
          <a:p>
            <a:pPr algn="ctr" rtl="0"/>
            <a:r>
              <a:rPr lang="en-US" sz="2000" dirty="0">
                <a:latin typeface="Times New Roman" panose="02020603050405020304" pitchFamily="18" charset="0"/>
                <a:cs typeface="Times New Roman" panose="02020603050405020304" pitchFamily="18" charset="0"/>
              </a:rPr>
              <a:t>When you read this, you can perceive my insight into </a:t>
            </a:r>
            <a:r>
              <a:rPr lang="en-US" sz="2000" b="1" i="1" dirty="0">
                <a:latin typeface="Times New Roman" panose="02020603050405020304" pitchFamily="18" charset="0"/>
                <a:cs typeface="Times New Roman" panose="02020603050405020304" pitchFamily="18" charset="0"/>
              </a:rPr>
              <a:t>the mystery of Christ</a:t>
            </a:r>
            <a:r>
              <a:rPr lang="en-US" sz="2000" dirty="0">
                <a:latin typeface="Times New Roman" panose="02020603050405020304" pitchFamily="18" charset="0"/>
                <a:cs typeface="Times New Roman" panose="02020603050405020304" pitchFamily="18" charset="0"/>
              </a:rPr>
              <a:t>, which was </a:t>
            </a:r>
            <a:r>
              <a:rPr lang="en-US" sz="2000" b="1" i="1" dirty="0">
                <a:latin typeface="Times New Roman" panose="02020603050405020304" pitchFamily="18" charset="0"/>
                <a:cs typeface="Times New Roman" panose="02020603050405020304" pitchFamily="18" charset="0"/>
              </a:rPr>
              <a:t>not made known </a:t>
            </a:r>
            <a:r>
              <a:rPr lang="en-US" sz="2000" dirty="0">
                <a:latin typeface="Times New Roman" panose="02020603050405020304" pitchFamily="18" charset="0"/>
                <a:cs typeface="Times New Roman" panose="02020603050405020304" pitchFamily="18" charset="0"/>
              </a:rPr>
              <a:t>to the sons of men </a:t>
            </a:r>
            <a:r>
              <a:rPr lang="en-US" sz="2000" b="1" i="1" dirty="0">
                <a:latin typeface="Times New Roman" panose="02020603050405020304" pitchFamily="18" charset="0"/>
                <a:cs typeface="Times New Roman" panose="02020603050405020304" pitchFamily="18" charset="0"/>
              </a:rPr>
              <a:t>in other generations </a:t>
            </a:r>
            <a:r>
              <a:rPr lang="en-US" sz="2000" dirty="0">
                <a:latin typeface="Times New Roman" panose="02020603050405020304" pitchFamily="18" charset="0"/>
                <a:cs typeface="Times New Roman" panose="02020603050405020304" pitchFamily="18" charset="0"/>
              </a:rPr>
              <a:t>as it has </a:t>
            </a:r>
            <a:r>
              <a:rPr lang="en-US" sz="2000" b="1" i="1" dirty="0">
                <a:latin typeface="Times New Roman" panose="02020603050405020304" pitchFamily="18" charset="0"/>
                <a:cs typeface="Times New Roman" panose="02020603050405020304" pitchFamily="18" charset="0"/>
              </a:rPr>
              <a:t>now been revealed to his holy apostles </a:t>
            </a:r>
            <a:r>
              <a:rPr lang="en-US" sz="2000" dirty="0">
                <a:latin typeface="Times New Roman" panose="02020603050405020304" pitchFamily="18" charset="0"/>
                <a:cs typeface="Times New Roman" panose="02020603050405020304" pitchFamily="18" charset="0"/>
              </a:rPr>
              <a:t>and prophets </a:t>
            </a:r>
            <a:r>
              <a:rPr lang="en-US" sz="2000" b="1" i="1" dirty="0">
                <a:latin typeface="Times New Roman" panose="02020603050405020304" pitchFamily="18" charset="0"/>
                <a:cs typeface="Times New Roman" panose="02020603050405020304" pitchFamily="18" charset="0"/>
              </a:rPr>
              <a:t>by the Spirit</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This mystery is that the Gentiles are fellow heirs</a:t>
            </a:r>
            <a:r>
              <a:rPr lang="en-US" sz="2000" dirty="0">
                <a:latin typeface="Times New Roman" panose="02020603050405020304" pitchFamily="18" charset="0"/>
                <a:cs typeface="Times New Roman" panose="02020603050405020304" pitchFamily="18" charset="0"/>
              </a:rPr>
              <a:t>, members of the same body, and partakers of the promise </a:t>
            </a:r>
            <a:r>
              <a:rPr lang="en-US" sz="2000" b="1" i="1" dirty="0">
                <a:latin typeface="Times New Roman" panose="02020603050405020304" pitchFamily="18" charset="0"/>
                <a:cs typeface="Times New Roman" panose="02020603050405020304" pitchFamily="18" charset="0"/>
              </a:rPr>
              <a:t>in Christ Jesus through the gospel</a:t>
            </a:r>
            <a:r>
              <a:rPr lang="en-US" sz="20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Tree>
    <p:extLst>
      <p:ext uri="{BB962C8B-B14F-4D97-AF65-F5344CB8AC3E}">
        <p14:creationId xmlns:p14="http://schemas.microsoft.com/office/powerpoint/2010/main" val="4173153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2.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there will be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spiritual</a:t>
            </a:r>
            <a:r>
              <a:rPr lang="en-US" sz="2400" b="1" dirty="0">
                <a:solidFill>
                  <a:schemeClr val="accent2">
                    <a:lumMod val="75000"/>
                  </a:schemeClr>
                </a:solidFill>
                <a:latin typeface="Times New Roman" panose="02020603050405020304" pitchFamily="18" charset="0"/>
                <a:cs typeface="Times New Roman" panose="02020603050405020304" pitchFamily="18" charset="0"/>
              </a:rPr>
              <a:t>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warfare</a:t>
            </a:r>
            <a:r>
              <a:rPr lang="en-US" sz="2400" b="1" dirty="0">
                <a:solidFill>
                  <a:schemeClr val="accent2">
                    <a:lumMod val="75000"/>
                  </a:schemeClr>
                </a:solidFill>
                <a:latin typeface="Times New Roman" panose="02020603050405020304" pitchFamily="18" charset="0"/>
                <a:cs typeface="Times New Roman" panose="02020603050405020304" pitchFamily="18" charset="0"/>
              </a:rPr>
              <a:t>.</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3E27062-00FD-9F24-FE13-5165E1B79FC7}"/>
              </a:ext>
            </a:extLst>
          </p:cNvPr>
          <p:cNvSpPr txBox="1"/>
          <p:nvPr/>
        </p:nvSpPr>
        <p:spPr>
          <a:xfrm>
            <a:off x="4657724" y="1736897"/>
            <a:ext cx="7534274" cy="4031873"/>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Exodus 7:20-22</a:t>
            </a:r>
            <a:r>
              <a:rPr lang="en-US" sz="1600" i="1" dirty="0">
                <a:latin typeface="Times New Roman" panose="02020603050405020304" pitchFamily="18" charset="0"/>
                <a:cs typeface="Times New Roman" panose="02020603050405020304" pitchFamily="18" charset="0"/>
              </a:rPr>
              <a:t>(ESV)</a:t>
            </a:r>
          </a:p>
          <a:p>
            <a:pPr algn="ctr"/>
            <a:r>
              <a:rPr lang="en-US" sz="2000" b="1" i="1" dirty="0">
                <a:latin typeface="Times New Roman" panose="02020603050405020304" pitchFamily="18" charset="0"/>
                <a:cs typeface="Times New Roman" panose="02020603050405020304" pitchFamily="18" charset="0"/>
              </a:rPr>
              <a:t>Moses and Aaron did as the Lord commanded</a:t>
            </a:r>
            <a:r>
              <a:rPr lang="en-US" sz="2000" dirty="0">
                <a:latin typeface="Times New Roman" panose="02020603050405020304" pitchFamily="18" charset="0"/>
                <a:cs typeface="Times New Roman" panose="02020603050405020304" pitchFamily="18" charset="0"/>
              </a:rPr>
              <a:t>. In the sight of Pharaoh and in the sight of his servants he lifted up the staff and struck the water in the Nile, and </a:t>
            </a:r>
            <a:r>
              <a:rPr lang="en-US" sz="2000" b="1" i="1" dirty="0">
                <a:latin typeface="Times New Roman" panose="02020603050405020304" pitchFamily="18" charset="0"/>
                <a:cs typeface="Times New Roman" panose="02020603050405020304" pitchFamily="18" charset="0"/>
              </a:rPr>
              <a:t>all the water in the Nile turned into blood </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But the magicians of Egypt did the same by their secret arts</a:t>
            </a:r>
            <a:r>
              <a:rPr lang="en-US" sz="2000" dirty="0">
                <a:latin typeface="Times New Roman" panose="02020603050405020304" pitchFamily="18" charset="0"/>
                <a:cs typeface="Times New Roman" panose="02020603050405020304" pitchFamily="18" charset="0"/>
              </a:rPr>
              <a:t>.</a:t>
            </a:r>
          </a:p>
          <a:p>
            <a:pPr algn="ctr"/>
            <a:endParaRPr lang="en-US" sz="2400" b="1" u="sng" dirty="0">
              <a:latin typeface="Times New Roman" panose="02020603050405020304" pitchFamily="18" charset="0"/>
              <a:cs typeface="Times New Roman" panose="02020603050405020304" pitchFamily="18" charset="0"/>
            </a:endParaRPr>
          </a:p>
          <a:p>
            <a:pPr algn="ctr"/>
            <a:endParaRPr lang="en-US" sz="2400" b="1" u="sng" dirty="0">
              <a:latin typeface="Times New Roman" panose="02020603050405020304" pitchFamily="18" charset="0"/>
              <a:cs typeface="Times New Roman" panose="02020603050405020304" pitchFamily="18" charset="0"/>
            </a:endParaRPr>
          </a:p>
          <a:p>
            <a:pPr algn="ctr"/>
            <a:r>
              <a:rPr lang="en-US" sz="2400" b="1" u="sng" dirty="0">
                <a:latin typeface="Times New Roman" panose="02020603050405020304" pitchFamily="18" charset="0"/>
                <a:cs typeface="Times New Roman" panose="02020603050405020304" pitchFamily="18" charset="0"/>
              </a:rPr>
              <a:t>Exodus 8:6-7</a:t>
            </a:r>
            <a:r>
              <a:rPr lang="en-US" sz="1600"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So </a:t>
            </a:r>
            <a:r>
              <a:rPr lang="en-US" sz="2000" b="1" i="1" dirty="0">
                <a:latin typeface="Times New Roman" panose="02020603050405020304" pitchFamily="18" charset="0"/>
                <a:cs typeface="Times New Roman" panose="02020603050405020304" pitchFamily="18" charset="0"/>
              </a:rPr>
              <a:t>Aaron stretched out his hand </a:t>
            </a:r>
            <a:r>
              <a:rPr lang="en-US" sz="2000" dirty="0">
                <a:latin typeface="Times New Roman" panose="02020603050405020304" pitchFamily="18" charset="0"/>
                <a:cs typeface="Times New Roman" panose="02020603050405020304" pitchFamily="18" charset="0"/>
              </a:rPr>
              <a:t>over the waters of Egypt, and the </a:t>
            </a:r>
            <a:r>
              <a:rPr lang="en-US" sz="2000" b="1" i="1" dirty="0">
                <a:latin typeface="Times New Roman" panose="02020603050405020304" pitchFamily="18" charset="0"/>
                <a:cs typeface="Times New Roman" panose="02020603050405020304" pitchFamily="18" charset="0"/>
              </a:rPr>
              <a:t>frogs came up </a:t>
            </a:r>
            <a:r>
              <a:rPr lang="en-US" sz="2000" dirty="0">
                <a:latin typeface="Times New Roman" panose="02020603050405020304" pitchFamily="18" charset="0"/>
                <a:cs typeface="Times New Roman" panose="02020603050405020304" pitchFamily="18" charset="0"/>
              </a:rPr>
              <a:t>and covered the land of Egypt. But </a:t>
            </a:r>
            <a:r>
              <a:rPr lang="en-US" sz="2000" b="1" i="1" dirty="0">
                <a:latin typeface="Times New Roman" panose="02020603050405020304" pitchFamily="18" charset="0"/>
                <a:cs typeface="Times New Roman" panose="02020603050405020304" pitchFamily="18" charset="0"/>
              </a:rPr>
              <a:t>the magicians did the same by their secret arts </a:t>
            </a:r>
            <a:r>
              <a:rPr lang="en-US" sz="2000" dirty="0">
                <a:latin typeface="Times New Roman" panose="02020603050405020304" pitchFamily="18" charset="0"/>
                <a:cs typeface="Times New Roman" panose="02020603050405020304" pitchFamily="18" charset="0"/>
              </a:rPr>
              <a:t>and made frogs come up on the land of Egypt.</a:t>
            </a:r>
            <a:endParaRPr lang="en-US" sz="2400" dirty="0">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Tree>
    <p:extLst>
      <p:ext uri="{BB962C8B-B14F-4D97-AF65-F5344CB8AC3E}">
        <p14:creationId xmlns:p14="http://schemas.microsoft.com/office/powerpoint/2010/main" val="98429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2.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there will be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spiritual</a:t>
            </a:r>
            <a:r>
              <a:rPr lang="en-US" sz="2400" b="1" dirty="0">
                <a:solidFill>
                  <a:schemeClr val="accent2">
                    <a:lumMod val="75000"/>
                  </a:schemeClr>
                </a:solidFill>
                <a:latin typeface="Times New Roman" panose="02020603050405020304" pitchFamily="18" charset="0"/>
                <a:cs typeface="Times New Roman" panose="02020603050405020304" pitchFamily="18" charset="0"/>
              </a:rPr>
              <a:t>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warfare</a:t>
            </a:r>
            <a:r>
              <a:rPr lang="en-US" sz="2400" b="1" dirty="0">
                <a:solidFill>
                  <a:schemeClr val="accent2">
                    <a:lumMod val="75000"/>
                  </a:schemeClr>
                </a:solidFill>
                <a:latin typeface="Times New Roman" panose="02020603050405020304" pitchFamily="18" charset="0"/>
                <a:cs typeface="Times New Roman" panose="02020603050405020304" pitchFamily="18" charset="0"/>
              </a:rPr>
              <a:t>.</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3E27062-00FD-9F24-FE13-5165E1B79FC7}"/>
              </a:ext>
            </a:extLst>
          </p:cNvPr>
          <p:cNvSpPr txBox="1"/>
          <p:nvPr/>
        </p:nvSpPr>
        <p:spPr>
          <a:xfrm>
            <a:off x="4657724" y="2470322"/>
            <a:ext cx="7534274" cy="1384995"/>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Acts 16:16</a:t>
            </a:r>
            <a:r>
              <a:rPr lang="en-US" sz="1600" i="1" dirty="0">
                <a:latin typeface="Times New Roman" panose="02020603050405020304" pitchFamily="18" charset="0"/>
                <a:cs typeface="Times New Roman" panose="02020603050405020304" pitchFamily="18" charset="0"/>
              </a:rPr>
              <a:t>(ESV)</a:t>
            </a:r>
          </a:p>
          <a:p>
            <a:pPr algn="ctr"/>
            <a:r>
              <a:rPr lang="en-US" sz="2000" dirty="0">
                <a:latin typeface="Times New Roman" panose="02020603050405020304" pitchFamily="18" charset="0"/>
                <a:cs typeface="Times New Roman" panose="02020603050405020304" pitchFamily="18" charset="0"/>
              </a:rPr>
              <a:t>As we were going to the place of prayer, we were met by a </a:t>
            </a:r>
            <a:r>
              <a:rPr lang="en-US" sz="2000" b="1" i="1" dirty="0">
                <a:latin typeface="Times New Roman" panose="02020603050405020304" pitchFamily="18" charset="0"/>
                <a:cs typeface="Times New Roman" panose="02020603050405020304" pitchFamily="18" charset="0"/>
              </a:rPr>
              <a:t>slave girl who had a spirit of divination </a:t>
            </a:r>
            <a:r>
              <a:rPr lang="en-US" sz="2000" dirty="0">
                <a:latin typeface="Times New Roman" panose="02020603050405020304" pitchFamily="18" charset="0"/>
                <a:cs typeface="Times New Roman" panose="02020603050405020304" pitchFamily="18" charset="0"/>
              </a:rPr>
              <a:t>and </a:t>
            </a:r>
            <a:r>
              <a:rPr lang="en-US" sz="2000" b="1" i="1" dirty="0">
                <a:latin typeface="Times New Roman" panose="02020603050405020304" pitchFamily="18" charset="0"/>
                <a:cs typeface="Times New Roman" panose="02020603050405020304" pitchFamily="18" charset="0"/>
              </a:rPr>
              <a:t>brought her owners much gain by fortune-telling</a:t>
            </a:r>
            <a:r>
              <a:rPr lang="en-US" sz="2000" dirty="0">
                <a:latin typeface="Times New Roman" panose="02020603050405020304" pitchFamily="18" charset="0"/>
                <a:cs typeface="Times New Roman" panose="02020603050405020304" pitchFamily="18" charset="0"/>
              </a:rPr>
              <a:t>.</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Tree>
    <p:extLst>
      <p:ext uri="{BB962C8B-B14F-4D97-AF65-F5344CB8AC3E}">
        <p14:creationId xmlns:p14="http://schemas.microsoft.com/office/powerpoint/2010/main" val="4268523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2.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there will be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spiritual</a:t>
            </a:r>
            <a:r>
              <a:rPr lang="en-US" sz="2400" b="1" dirty="0">
                <a:solidFill>
                  <a:schemeClr val="accent2">
                    <a:lumMod val="75000"/>
                  </a:schemeClr>
                </a:solidFill>
                <a:latin typeface="Times New Roman" panose="02020603050405020304" pitchFamily="18" charset="0"/>
                <a:cs typeface="Times New Roman" panose="02020603050405020304" pitchFamily="18" charset="0"/>
              </a:rPr>
              <a:t>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warfare</a:t>
            </a:r>
            <a:r>
              <a:rPr lang="en-US" sz="2400" b="1" dirty="0">
                <a:solidFill>
                  <a:schemeClr val="accent2">
                    <a:lumMod val="75000"/>
                  </a:schemeClr>
                </a:solidFill>
                <a:latin typeface="Times New Roman" panose="02020603050405020304" pitchFamily="18" charset="0"/>
                <a:cs typeface="Times New Roman" panose="02020603050405020304" pitchFamily="18" charset="0"/>
              </a:rPr>
              <a:t>.</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3E27062-00FD-9F24-FE13-5165E1B79FC7}"/>
              </a:ext>
            </a:extLst>
          </p:cNvPr>
          <p:cNvSpPr txBox="1"/>
          <p:nvPr/>
        </p:nvSpPr>
        <p:spPr>
          <a:xfrm>
            <a:off x="4657726" y="2459503"/>
            <a:ext cx="7534274" cy="1692771"/>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Ephesians 2:1-2</a:t>
            </a:r>
            <a:r>
              <a:rPr lang="en-US" sz="1600" i="1" dirty="0">
                <a:latin typeface="Times New Roman" panose="02020603050405020304" pitchFamily="18" charset="0"/>
                <a:cs typeface="Times New Roman" panose="02020603050405020304" pitchFamily="18" charset="0"/>
              </a:rPr>
              <a:t>(ESV)</a:t>
            </a:r>
          </a:p>
          <a:p>
            <a:pPr algn="ctr" rtl="0"/>
            <a:r>
              <a:rPr lang="en-US" sz="2000" dirty="0">
                <a:latin typeface="Times New Roman" panose="02020603050405020304" pitchFamily="18" charset="0"/>
                <a:cs typeface="Times New Roman" panose="02020603050405020304" pitchFamily="18" charset="0"/>
              </a:rPr>
              <a:t>And you were dead in the trespasses and sins in which you once walked, </a:t>
            </a:r>
            <a:r>
              <a:rPr lang="en-US" sz="2000" b="1" i="1" dirty="0">
                <a:latin typeface="Times New Roman" panose="02020603050405020304" pitchFamily="18" charset="0"/>
                <a:cs typeface="Times New Roman" panose="02020603050405020304" pitchFamily="18" charset="0"/>
              </a:rPr>
              <a:t>following the course of this world, following the prince of the power of the air</a:t>
            </a:r>
            <a:r>
              <a:rPr lang="en-US" sz="2000" dirty="0">
                <a:latin typeface="Times New Roman" panose="02020603050405020304" pitchFamily="18" charset="0"/>
                <a:cs typeface="Times New Roman" panose="02020603050405020304" pitchFamily="18" charset="0"/>
              </a:rPr>
              <a:t>, the spirit that is </a:t>
            </a:r>
            <a:r>
              <a:rPr lang="en-US" sz="2000" b="1" i="1" dirty="0">
                <a:latin typeface="Times New Roman" panose="02020603050405020304" pitchFamily="18" charset="0"/>
                <a:cs typeface="Times New Roman" panose="02020603050405020304" pitchFamily="18" charset="0"/>
              </a:rPr>
              <a:t>now at work in the sons of disobedience</a:t>
            </a:r>
            <a:r>
              <a:rPr lang="en-US" sz="2000" dirty="0">
                <a:latin typeface="Times New Roman" panose="02020603050405020304" pitchFamily="18" charset="0"/>
                <a:cs typeface="Times New Roman" panose="02020603050405020304" pitchFamily="18" charset="0"/>
              </a:rPr>
              <a:t>—</a:t>
            </a: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Tree>
    <p:extLst>
      <p:ext uri="{BB962C8B-B14F-4D97-AF65-F5344CB8AC3E}">
        <p14:creationId xmlns:p14="http://schemas.microsoft.com/office/powerpoint/2010/main" val="1827916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4657725" y="0"/>
            <a:ext cx="7534275" cy="1028700"/>
          </a:xfrm>
          <a:prstGeom prst="rect">
            <a:avLst/>
          </a:prstGeom>
        </p:spPr>
        <p:txBody>
          <a:bodyPr vert="horz" lIns="109728" tIns="109728" rIns="109728" bIns="91440" rtlCol="0" anchor="b">
            <a:noAutofit/>
          </a:bodyPr>
          <a:lstStyle/>
          <a:p>
            <a:pPr algn="ctr">
              <a:lnSpc>
                <a:spcPct val="110000"/>
              </a:lnSpc>
              <a:spcBef>
                <a:spcPct val="0"/>
              </a:spcBef>
              <a:spcAft>
                <a:spcPts val="600"/>
              </a:spcAft>
              <a:buClr>
                <a:schemeClr val="tx1"/>
              </a:buClr>
            </a:pPr>
            <a:r>
              <a:rPr lang="en-US" sz="2400" b="1" dirty="0">
                <a:solidFill>
                  <a:schemeClr val="accent2">
                    <a:lumMod val="75000"/>
                  </a:schemeClr>
                </a:solidFill>
                <a:latin typeface="Times New Roman" panose="02020603050405020304" pitchFamily="18" charset="0"/>
                <a:cs typeface="Times New Roman" panose="02020603050405020304" pitchFamily="18" charset="0"/>
              </a:rPr>
              <a:t>2. </a:t>
            </a:r>
            <a:r>
              <a:rPr lang="en-US" sz="2400" b="1" dirty="0">
                <a:solidFill>
                  <a:schemeClr val="accent2">
                    <a:lumMod val="50000"/>
                  </a:schemeClr>
                </a:solidFill>
                <a:latin typeface="Times New Roman" panose="02020603050405020304" pitchFamily="18" charset="0"/>
                <a:cs typeface="Times New Roman" panose="02020603050405020304" pitchFamily="18" charset="0"/>
              </a:rPr>
              <a:t>When evangelizing, expect there will be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spiritual</a:t>
            </a:r>
            <a:r>
              <a:rPr lang="en-US" sz="2400" b="1" dirty="0">
                <a:solidFill>
                  <a:schemeClr val="accent2">
                    <a:lumMod val="75000"/>
                  </a:schemeClr>
                </a:solidFill>
                <a:latin typeface="Times New Roman" panose="02020603050405020304" pitchFamily="18" charset="0"/>
                <a:cs typeface="Times New Roman" panose="02020603050405020304" pitchFamily="18" charset="0"/>
              </a:rPr>
              <a:t> </a:t>
            </a:r>
            <a:r>
              <a:rPr lang="en-US" sz="2400" b="1" u="sng" dirty="0">
                <a:solidFill>
                  <a:schemeClr val="accent2">
                    <a:lumMod val="75000"/>
                  </a:schemeClr>
                </a:solidFill>
                <a:latin typeface="Times New Roman" panose="02020603050405020304" pitchFamily="18" charset="0"/>
                <a:cs typeface="Times New Roman" panose="02020603050405020304" pitchFamily="18" charset="0"/>
              </a:rPr>
              <a:t>warfare</a:t>
            </a:r>
            <a:r>
              <a:rPr lang="en-US" sz="2400" b="1" dirty="0">
                <a:solidFill>
                  <a:schemeClr val="accent2">
                    <a:lumMod val="75000"/>
                  </a:schemeClr>
                </a:solidFill>
                <a:latin typeface="Times New Roman" panose="02020603050405020304" pitchFamily="18" charset="0"/>
                <a:cs typeface="Times New Roman" panose="02020603050405020304" pitchFamily="18" charset="0"/>
              </a:rPr>
              <a:t>.</a:t>
            </a:r>
            <a:endParaRPr lang="en-US" sz="24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23E27062-00FD-9F24-FE13-5165E1B79FC7}"/>
              </a:ext>
            </a:extLst>
          </p:cNvPr>
          <p:cNvSpPr txBox="1"/>
          <p:nvPr/>
        </p:nvSpPr>
        <p:spPr>
          <a:xfrm>
            <a:off x="4657726" y="4276265"/>
            <a:ext cx="7534274" cy="1692771"/>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Ephesians 6:18-19</a:t>
            </a:r>
            <a:r>
              <a:rPr lang="en-US" sz="1600" i="1" dirty="0">
                <a:latin typeface="Times New Roman" panose="02020603050405020304" pitchFamily="18" charset="0"/>
                <a:cs typeface="Times New Roman" panose="02020603050405020304" pitchFamily="18" charset="0"/>
              </a:rPr>
              <a:t>(ESV)</a:t>
            </a:r>
          </a:p>
          <a:p>
            <a:pPr algn="ctr" rtl="0"/>
            <a:r>
              <a:rPr lang="en-US" sz="2000" b="1" i="1" dirty="0">
                <a:latin typeface="Times New Roman" panose="02020603050405020304" pitchFamily="18" charset="0"/>
                <a:cs typeface="Times New Roman" panose="02020603050405020304" pitchFamily="18" charset="0"/>
              </a:rPr>
              <a:t>praying</a:t>
            </a:r>
            <a:r>
              <a:rPr lang="en-US" sz="2000" dirty="0">
                <a:latin typeface="Times New Roman" panose="02020603050405020304" pitchFamily="18" charset="0"/>
                <a:cs typeface="Times New Roman" panose="02020603050405020304" pitchFamily="18" charset="0"/>
              </a:rPr>
              <a:t> at all times in the Spirit, with </a:t>
            </a:r>
            <a:r>
              <a:rPr lang="en-US" sz="2000" b="1" i="1" dirty="0">
                <a:latin typeface="Times New Roman" panose="02020603050405020304" pitchFamily="18" charset="0"/>
                <a:cs typeface="Times New Roman" panose="02020603050405020304" pitchFamily="18" charset="0"/>
              </a:rPr>
              <a:t>all prayer </a:t>
            </a:r>
            <a:r>
              <a:rPr lang="en-US" sz="2000" dirty="0">
                <a:latin typeface="Times New Roman" panose="02020603050405020304" pitchFamily="18" charset="0"/>
                <a:cs typeface="Times New Roman" panose="02020603050405020304" pitchFamily="18" charset="0"/>
              </a:rPr>
              <a:t>and </a:t>
            </a:r>
            <a:r>
              <a:rPr lang="en-US" sz="2000" b="1" i="1" dirty="0">
                <a:latin typeface="Times New Roman" panose="02020603050405020304" pitchFamily="18" charset="0"/>
                <a:cs typeface="Times New Roman" panose="02020603050405020304" pitchFamily="18" charset="0"/>
              </a:rPr>
              <a:t>supplication</a:t>
            </a:r>
            <a:r>
              <a:rPr lang="en-US" sz="2000" dirty="0">
                <a:latin typeface="Times New Roman" panose="02020603050405020304" pitchFamily="18" charset="0"/>
                <a:cs typeface="Times New Roman" panose="02020603050405020304" pitchFamily="18" charset="0"/>
              </a:rPr>
              <a:t>. To that end, keep alert with all perseverance, </a:t>
            </a:r>
            <a:r>
              <a:rPr lang="en-US" sz="2000" b="1" i="1" dirty="0">
                <a:latin typeface="Times New Roman" panose="02020603050405020304" pitchFamily="18" charset="0"/>
                <a:cs typeface="Times New Roman" panose="02020603050405020304" pitchFamily="18" charset="0"/>
              </a:rPr>
              <a:t>making supplication </a:t>
            </a:r>
            <a:r>
              <a:rPr lang="en-US" sz="2000" dirty="0">
                <a:latin typeface="Times New Roman" panose="02020603050405020304" pitchFamily="18" charset="0"/>
                <a:cs typeface="Times New Roman" panose="02020603050405020304" pitchFamily="18" charset="0"/>
              </a:rPr>
              <a:t>for all the saints, and </a:t>
            </a:r>
            <a:r>
              <a:rPr lang="en-US" sz="2000" b="1" i="1" dirty="0">
                <a:latin typeface="Times New Roman" panose="02020603050405020304" pitchFamily="18" charset="0"/>
                <a:cs typeface="Times New Roman" panose="02020603050405020304" pitchFamily="18" charset="0"/>
              </a:rPr>
              <a:t>also for me</a:t>
            </a:r>
            <a:r>
              <a:rPr lang="en-US" sz="2000" dirty="0">
                <a:latin typeface="Times New Roman" panose="02020603050405020304" pitchFamily="18" charset="0"/>
                <a:cs typeface="Times New Roman" panose="02020603050405020304" pitchFamily="18" charset="0"/>
              </a:rPr>
              <a:t>, </a:t>
            </a:r>
            <a:r>
              <a:rPr lang="en-US" sz="2000" b="1" i="1" dirty="0">
                <a:latin typeface="Times New Roman" panose="02020603050405020304" pitchFamily="18" charset="0"/>
                <a:cs typeface="Times New Roman" panose="02020603050405020304" pitchFamily="18" charset="0"/>
              </a:rPr>
              <a:t>that words may be given to me in opening my mouth boldly to proclaim the </a:t>
            </a:r>
            <a:r>
              <a:rPr lang="en-US" sz="2000" b="1" i="1" u="sng" dirty="0">
                <a:latin typeface="Times New Roman" panose="02020603050405020304" pitchFamily="18" charset="0"/>
                <a:cs typeface="Times New Roman" panose="02020603050405020304" pitchFamily="18" charset="0"/>
              </a:rPr>
              <a:t>mystery</a:t>
            </a:r>
            <a:r>
              <a:rPr lang="en-US" sz="2000" b="1" i="1" dirty="0">
                <a:latin typeface="Times New Roman" panose="02020603050405020304" pitchFamily="18" charset="0"/>
                <a:cs typeface="Times New Roman" panose="02020603050405020304" pitchFamily="18" charset="0"/>
              </a:rPr>
              <a:t> of the gospel</a:t>
            </a:r>
            <a:endParaRPr lang="en-US" sz="2000" dirty="0">
              <a:latin typeface="Times New Roman" panose="02020603050405020304" pitchFamily="18" charset="0"/>
              <a:cs typeface="Times New Roman" panose="02020603050405020304" pitchFamily="18" charset="0"/>
            </a:endParaRPr>
          </a:p>
        </p:txBody>
      </p:sp>
      <p:pic>
        <p:nvPicPr>
          <p:cNvPr id="7" name="Picture 6" descr="Map&#10;&#10;Description automatically generated">
            <a:extLst>
              <a:ext uri="{FF2B5EF4-FFF2-40B4-BE49-F238E27FC236}">
                <a16:creationId xmlns:a16="http://schemas.microsoft.com/office/drawing/2014/main" id="{30DB9A44-D8A1-807E-166E-1743B1DCA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657725" cy="6857999"/>
          </a:xfrm>
          <a:prstGeom prst="rect">
            <a:avLst/>
          </a:prstGeom>
        </p:spPr>
      </p:pic>
      <p:sp>
        <p:nvSpPr>
          <p:cNvPr id="2" name="TextBox 1">
            <a:extLst>
              <a:ext uri="{FF2B5EF4-FFF2-40B4-BE49-F238E27FC236}">
                <a16:creationId xmlns:a16="http://schemas.microsoft.com/office/drawing/2014/main" id="{49A07687-F334-2334-3C10-AC0A5CACCD07}"/>
              </a:ext>
            </a:extLst>
          </p:cNvPr>
          <p:cNvSpPr txBox="1"/>
          <p:nvPr/>
        </p:nvSpPr>
        <p:spPr>
          <a:xfrm>
            <a:off x="4657726" y="1222567"/>
            <a:ext cx="7534274" cy="2000548"/>
          </a:xfrm>
          <a:prstGeom prst="rect">
            <a:avLst/>
          </a:prstGeom>
          <a:noFill/>
        </p:spPr>
        <p:txBody>
          <a:bodyPr wrap="square" rtlCol="0">
            <a:spAutoFit/>
          </a:bodyPr>
          <a:lstStyle/>
          <a:p>
            <a:pPr algn="ctr" rtl="0"/>
            <a:r>
              <a:rPr lang="en-US" sz="2400" b="1" u="sng" dirty="0">
                <a:latin typeface="Times New Roman" panose="02020603050405020304" pitchFamily="18" charset="0"/>
                <a:cs typeface="Times New Roman" panose="02020603050405020304" pitchFamily="18" charset="0"/>
              </a:rPr>
              <a:t>Ephesians 6:11-12</a:t>
            </a:r>
            <a:r>
              <a:rPr lang="en-US" sz="1600" i="1" dirty="0">
                <a:latin typeface="Times New Roman" panose="02020603050405020304" pitchFamily="18" charset="0"/>
                <a:cs typeface="Times New Roman" panose="02020603050405020304" pitchFamily="18" charset="0"/>
              </a:rPr>
              <a:t>(ESV)</a:t>
            </a:r>
          </a:p>
          <a:p>
            <a:pPr algn="ctr" rtl="0"/>
            <a:r>
              <a:rPr lang="en-US" sz="2000" b="1" i="1" dirty="0">
                <a:latin typeface="Times New Roman" panose="02020603050405020304" pitchFamily="18" charset="0"/>
                <a:cs typeface="Times New Roman" panose="02020603050405020304" pitchFamily="18" charset="0"/>
              </a:rPr>
              <a:t>Put on the whole armor of God</a:t>
            </a:r>
            <a:r>
              <a:rPr lang="en-US" sz="2000" dirty="0">
                <a:latin typeface="Times New Roman" panose="02020603050405020304" pitchFamily="18" charset="0"/>
                <a:cs typeface="Times New Roman" panose="02020603050405020304" pitchFamily="18" charset="0"/>
              </a:rPr>
              <a:t>, that you may be able to </a:t>
            </a:r>
            <a:r>
              <a:rPr lang="en-US" sz="2000" b="1" i="1" dirty="0">
                <a:latin typeface="Times New Roman" panose="02020603050405020304" pitchFamily="18" charset="0"/>
                <a:cs typeface="Times New Roman" panose="02020603050405020304" pitchFamily="18" charset="0"/>
              </a:rPr>
              <a:t>stand against the schemes of the devil</a:t>
            </a:r>
            <a:r>
              <a:rPr lang="en-US" sz="2000" dirty="0">
                <a:latin typeface="Times New Roman" panose="02020603050405020304" pitchFamily="18" charset="0"/>
                <a:cs typeface="Times New Roman" panose="02020603050405020304" pitchFamily="18" charset="0"/>
              </a:rPr>
              <a:t>. For </a:t>
            </a:r>
            <a:r>
              <a:rPr lang="en-US" sz="2000" b="1" i="1" dirty="0">
                <a:latin typeface="Times New Roman" panose="02020603050405020304" pitchFamily="18" charset="0"/>
                <a:cs typeface="Times New Roman" panose="02020603050405020304" pitchFamily="18" charset="0"/>
              </a:rPr>
              <a:t>we do not wrestle against flesh and blood</a:t>
            </a:r>
            <a:r>
              <a:rPr lang="en-US" sz="2000" dirty="0">
                <a:latin typeface="Times New Roman" panose="02020603050405020304" pitchFamily="18" charset="0"/>
                <a:cs typeface="Times New Roman" panose="02020603050405020304" pitchFamily="18" charset="0"/>
              </a:rPr>
              <a:t>, but against the rulers, against the authorities, against the cosmic powers over this present darkness, against the spiritual forces of evil in the heavenly places.</a:t>
            </a:r>
          </a:p>
        </p:txBody>
      </p:sp>
    </p:spTree>
    <p:extLst>
      <p:ext uri="{BB962C8B-B14F-4D97-AF65-F5344CB8AC3E}">
        <p14:creationId xmlns:p14="http://schemas.microsoft.com/office/powerpoint/2010/main" val="96753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5391</TotalTime>
  <Words>1374</Words>
  <Application>Microsoft Office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107</cp:revision>
  <dcterms:created xsi:type="dcterms:W3CDTF">2022-07-07T17:16:49Z</dcterms:created>
  <dcterms:modified xsi:type="dcterms:W3CDTF">2022-11-13T14:09:50Z</dcterms:modified>
</cp:coreProperties>
</file>