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58" autoAdjust="0"/>
    <p:restoredTop sz="94660"/>
  </p:normalViewPr>
  <p:slideViewPr>
    <p:cSldViewPr snapToGrid="0">
      <p:cViewPr varScale="1">
        <p:scale>
          <a:sx n="52" d="100"/>
          <a:sy n="52" d="100"/>
        </p:scale>
        <p:origin x="84" y="111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BB15B-D307-BF4C-D394-8113065349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94B8CC-8EBB-C99E-FF99-9A4CEB6076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F8192-7385-1A23-473D-6FF945B3A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41623-A064-4BED-B073-BA4D61433402}" type="datetime1">
              <a:rPr lang="en-US" smtClean="0"/>
              <a:t>12/18/2022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7102F9-FA4B-914D-2260-2C35E4B61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670784-E221-C67B-6949-F5543E9B2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650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5EC08-ECB7-8D10-7976-3E802E575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6C988D-DAA2-B679-9C98-2F0BA42698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7E2625-5235-943A-12FA-C1956E1E6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12/18/2022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261D34-E702-5E76-1678-608AA8425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74C5B5-6C21-C397-5291-F4BA95185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099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307BD3-A7B2-7B4B-29B6-9E55D74C8D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5CD0F7-41E3-50F3-9F06-4A0FD371A4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571AB6-1EBA-0F5C-F08A-0DBD54FDD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02AB-6034-4B88-BC5A-7C17CB0EF809}" type="datetime1">
              <a:rPr lang="en-US" smtClean="0"/>
              <a:t>12/18/2022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E9ED2-42CE-A581-C988-0360B2B3E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96A96-F343-2269-3B5E-AE9D7CA5F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537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D9D46-A82A-DBCE-0752-1ED04C1B3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0EFD0-9531-65DC-E748-B07238607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74B9F1-EDFD-F3B5-AACC-409373CE5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12/18/2022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63585-C6D3-EDB5-E50A-8923F2A30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D92E3C-7BA7-64B8-1E22-A1913459D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309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ADE49-C3A0-86E0-CA87-86F9E9519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7ECDEF-D2AC-EB7E-E55D-80D55B073F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782360-6B8B-3576-EF20-F18138CDC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B70D-CD01-44DA-83B3-8FEB3383D307}" type="datetime1">
              <a:rPr lang="en-US" smtClean="0"/>
              <a:t>12/18/2022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3C7B1-2102-9EBC-287B-A1E6D8A07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0CB4E4-63E5-792C-CC8D-AD517343F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403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41FFE-DEE9-1FB0-B43A-555E1C930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44E99-868E-BFE3-6472-C2D82F8024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CA6F46-E475-045D-664C-070B2C0F5D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CCF464-A92B-1FCA-8B48-4509C6322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12/18/2022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7CDAA2-F7F3-6DFF-F782-58E7C68D6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8BA351-DE38-0583-84F9-82B482DC1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067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1B977-6A87-09FA-6528-98A30982E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EE8814-557F-ECFD-88EC-10703EEA7B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D361E8-4399-E802-9F63-4924092F51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F2A6C3-8D02-A155-2103-BB6243230D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370178-3D67-55DF-6034-64BBA2579C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409F00-4567-234D-C789-5411AB8D3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12/18/2022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8962EA-7F4A-2E4F-2485-3CF473388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5ACEE5-2092-0F8F-42E6-CD795A023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652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E0AB7-0456-646C-4A9E-AE8295020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6D9C2D-A014-C815-0FC9-2AFE85643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12/18/2022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E6E2C1-0DEE-B1F8-D90B-ACCAD4F24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71FE09-355A-5A81-6A7C-EC208C1B6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04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B28AF4-FBC2-AF5C-7648-0CFB6B03D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12/18/2022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EE9760-494D-C2AB-5511-4B44A4FA5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9EA789-7B1B-F476-205B-5CDE7743D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595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A167C-08E9-36E8-95C8-C61904B2A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75027-AE84-F9AB-A14F-A70DE14E0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0F4E64-1028-874D-11FF-E340BAB4D1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CABDE0-6347-5709-76F0-FA906C6E4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D0D6-7A82-473E-879B-C6ECD6CCCFEC}" type="datetime1">
              <a:rPr lang="en-US" smtClean="0"/>
              <a:t>12/18/2022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D3E0C-039E-16E4-0408-7A545928A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2C52BF-7714-5202-FFFC-0C09A046B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751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01D4D-9318-7E67-FF3A-154B51F1E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F00BE3-ADD1-BF74-BD21-5634A6BFC5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4E25AF-FBC2-3984-82AC-855743F8A5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2F4706-6E3E-BF49-F819-007EDC702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5E03-BC17-41A7-854C-DFAB672737DC}" type="datetime1">
              <a:rPr lang="en-US" smtClean="0"/>
              <a:t>12/18/2022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80C55E-4FD5-BE60-A949-6D275A062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6B98EA-E6E1-CD3C-98F0-5541EECAB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289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BD174B-F7A8-1159-77B9-B395DD5A6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6FF02-90A4-B14C-A7A3-186887CAE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1152F8-65DA-3F1C-3BFD-3CEC76A8D9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08324-A84C-4A45-93B6-78D079CCE772}" type="datetime1">
              <a:rPr lang="en-US" smtClean="0"/>
              <a:t>12/18/2022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2F40F4-67A9-F4C1-15A0-D14583415C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4DF2A7-D789-FD89-C7B8-ED17A4661F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453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D98E05-015C-9C0A-6AD5-FDC1B87C8BEB}"/>
              </a:ext>
            </a:extLst>
          </p:cNvPr>
          <p:cNvSpPr txBox="1"/>
          <p:nvPr/>
        </p:nvSpPr>
        <p:spPr>
          <a:xfrm>
            <a:off x="5214937" y="2570300"/>
            <a:ext cx="6977063" cy="171739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 fontScale="92500"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  <a:ea typeface="+mj-ea"/>
                <a:cs typeface="+mj-cs"/>
              </a:rPr>
              <a:t>Saul and Ananias: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  <a:ea typeface="+mj-ea"/>
                <a:cs typeface="+mj-cs"/>
              </a:rPr>
              <a:t>Ready Vessels Chosen by God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b="1" i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Acts 9:10-19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D48E07F-5DF6-4035-7A3A-AD17D1E018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2149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463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D98E05-015C-9C0A-6AD5-FDC1B87C8BEB}"/>
              </a:ext>
            </a:extLst>
          </p:cNvPr>
          <p:cNvSpPr txBox="1"/>
          <p:nvPr/>
        </p:nvSpPr>
        <p:spPr>
          <a:xfrm>
            <a:off x="5214938" y="0"/>
            <a:ext cx="6976856" cy="85869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  <a:ea typeface="+mj-ea"/>
                <a:cs typeface="+mj-cs"/>
              </a:rPr>
              <a:t>4. </a:t>
            </a:r>
            <a:r>
              <a:rPr lang="en-US" sz="3200" b="1" u="sng" spc="150" dirty="0">
                <a:solidFill>
                  <a:schemeClr val="accent2"/>
                </a:solidFill>
                <a:latin typeface="Bookman Old Style" panose="02050604050505020204" pitchFamily="18" charset="0"/>
                <a:ea typeface="+mj-ea"/>
                <a:cs typeface="+mj-cs"/>
              </a:rPr>
              <a:t>Count</a:t>
            </a:r>
            <a:r>
              <a:rPr lang="en-US" sz="3200" b="1" spc="150" dirty="0">
                <a:solidFill>
                  <a:schemeClr val="accent2"/>
                </a:solidFill>
                <a:latin typeface="Bookman Old Style" panose="02050604050505020204" pitchFamily="18" charset="0"/>
                <a:ea typeface="+mj-ea"/>
                <a:cs typeface="+mj-cs"/>
              </a:rPr>
              <a:t> </a:t>
            </a:r>
            <a:r>
              <a:rPr lang="en-US" sz="3200" b="1" spc="150" dirty="0">
                <a:latin typeface="Bookman Old Style" panose="02050604050505020204" pitchFamily="18" charset="0"/>
                <a:ea typeface="+mj-ea"/>
                <a:cs typeface="+mj-cs"/>
              </a:rPr>
              <a:t>and</a:t>
            </a:r>
            <a:r>
              <a:rPr lang="en-US" sz="3200" b="1" spc="150" dirty="0">
                <a:solidFill>
                  <a:schemeClr val="accent2"/>
                </a:solidFill>
                <a:latin typeface="Bookman Old Style" panose="02050604050505020204" pitchFamily="18" charset="0"/>
                <a:ea typeface="+mj-ea"/>
                <a:cs typeface="+mj-cs"/>
              </a:rPr>
              <a:t> </a:t>
            </a:r>
            <a:r>
              <a:rPr lang="en-US" sz="3200" b="1" u="sng" spc="150" dirty="0">
                <a:solidFill>
                  <a:schemeClr val="accent2"/>
                </a:solidFill>
                <a:latin typeface="Bookman Old Style" panose="02050604050505020204" pitchFamily="18" charset="0"/>
                <a:ea typeface="+mj-ea"/>
                <a:cs typeface="+mj-cs"/>
              </a:rPr>
              <a:t>pay</a:t>
            </a:r>
            <a:r>
              <a:rPr lang="en-US" sz="3200" b="1" spc="150" dirty="0">
                <a:solidFill>
                  <a:schemeClr val="accent2"/>
                </a:solidFill>
                <a:latin typeface="Bookman Old Style" panose="02050604050505020204" pitchFamily="18" charset="0"/>
                <a:ea typeface="+mj-ea"/>
                <a:cs typeface="+mj-cs"/>
              </a:rPr>
              <a:t> </a:t>
            </a:r>
            <a:r>
              <a:rPr lang="en-US" sz="3200" b="1" spc="150" dirty="0">
                <a:latin typeface="Bookman Old Style" panose="02050604050505020204" pitchFamily="18" charset="0"/>
                <a:ea typeface="+mj-ea"/>
                <a:cs typeface="+mj-cs"/>
              </a:rPr>
              <a:t>the</a:t>
            </a:r>
            <a:r>
              <a:rPr lang="en-US" sz="3200" b="1" spc="150" dirty="0">
                <a:solidFill>
                  <a:schemeClr val="accent2"/>
                </a:solidFill>
                <a:latin typeface="Bookman Old Style" panose="02050604050505020204" pitchFamily="18" charset="0"/>
                <a:ea typeface="+mj-ea"/>
                <a:cs typeface="+mj-cs"/>
              </a:rPr>
              <a:t> </a:t>
            </a:r>
            <a:r>
              <a:rPr lang="en-US" sz="3200" b="1" u="sng" spc="150" dirty="0">
                <a:solidFill>
                  <a:schemeClr val="accent2"/>
                </a:solidFill>
                <a:latin typeface="Bookman Old Style" panose="02050604050505020204" pitchFamily="18" charset="0"/>
                <a:ea typeface="+mj-ea"/>
                <a:cs typeface="+mj-cs"/>
              </a:rPr>
              <a:t>cost</a:t>
            </a:r>
            <a:endParaRPr lang="en-US" sz="2000" b="1" i="1" u="sng" spc="150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D48E07F-5DF6-4035-7A3A-AD17D1E018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214938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254B1B9-7C03-A9BD-CA53-57A306CA7883}"/>
              </a:ext>
            </a:extLst>
          </p:cNvPr>
          <p:cNvSpPr txBox="1"/>
          <p:nvPr/>
        </p:nvSpPr>
        <p:spPr>
          <a:xfrm>
            <a:off x="5214938" y="1913485"/>
            <a:ext cx="697685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/>
              <a:t>Acts 26:15-18</a:t>
            </a:r>
            <a:r>
              <a:rPr lang="en-US" sz="2400" b="1" dirty="0"/>
              <a:t> </a:t>
            </a:r>
            <a:r>
              <a:rPr lang="en-US" sz="1400" i="1" dirty="0"/>
              <a:t>(ESV)</a:t>
            </a:r>
          </a:p>
          <a:p>
            <a:pPr algn="ctr" rtl="0"/>
            <a:r>
              <a:rPr lang="en-US" sz="2000" dirty="0"/>
              <a:t>And I said, ‘Who are you, Lord?’ And the Lord said, ‘I am Jesus whom you are persecuting. But rise and stand upon your feet, for I have appeared to you for this purpose, to appoint you as a servant and witness to the things in which you have seen me and to those in which I will appear to you, </a:t>
            </a:r>
            <a:r>
              <a:rPr lang="en-US" sz="2000" b="1" dirty="0"/>
              <a:t>delivering you from your people and from the Gentiles—to whom I am sending you to open their eyes</a:t>
            </a:r>
            <a:r>
              <a:rPr lang="en-US" sz="2000" dirty="0"/>
              <a:t>, so that they may turn from darkness to light and from the power of Satan to God</a:t>
            </a:r>
            <a:r>
              <a:rPr lang="en-US" sz="2000" b="1" dirty="0"/>
              <a:t>, that they may receive forgiveness of sins and a place among those who are sanctified by faith in me.’</a:t>
            </a:r>
          </a:p>
        </p:txBody>
      </p:sp>
    </p:spTree>
    <p:extLst>
      <p:ext uri="{BB962C8B-B14F-4D97-AF65-F5344CB8AC3E}">
        <p14:creationId xmlns:p14="http://schemas.microsoft.com/office/powerpoint/2010/main" val="1807868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D98E05-015C-9C0A-6AD5-FDC1B87C8BEB}"/>
              </a:ext>
            </a:extLst>
          </p:cNvPr>
          <p:cNvSpPr txBox="1"/>
          <p:nvPr/>
        </p:nvSpPr>
        <p:spPr>
          <a:xfrm>
            <a:off x="5214938" y="0"/>
            <a:ext cx="6976856" cy="85869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  <a:ea typeface="+mj-ea"/>
                <a:cs typeface="+mj-cs"/>
              </a:rPr>
              <a:t>4. </a:t>
            </a:r>
            <a:r>
              <a:rPr lang="en-US" sz="3200" b="1" u="sng" spc="150" dirty="0">
                <a:solidFill>
                  <a:schemeClr val="accent2"/>
                </a:solidFill>
                <a:latin typeface="Bookman Old Style" panose="02050604050505020204" pitchFamily="18" charset="0"/>
                <a:ea typeface="+mj-ea"/>
                <a:cs typeface="+mj-cs"/>
              </a:rPr>
              <a:t>Count</a:t>
            </a:r>
            <a:r>
              <a:rPr lang="en-US" sz="3200" b="1" spc="150" dirty="0">
                <a:solidFill>
                  <a:schemeClr val="accent2"/>
                </a:solidFill>
                <a:latin typeface="Bookman Old Style" panose="02050604050505020204" pitchFamily="18" charset="0"/>
                <a:ea typeface="+mj-ea"/>
                <a:cs typeface="+mj-cs"/>
              </a:rPr>
              <a:t> </a:t>
            </a:r>
            <a:r>
              <a:rPr lang="en-US" sz="3200" b="1" spc="150" dirty="0">
                <a:latin typeface="Bookman Old Style" panose="02050604050505020204" pitchFamily="18" charset="0"/>
                <a:ea typeface="+mj-ea"/>
                <a:cs typeface="+mj-cs"/>
              </a:rPr>
              <a:t>and</a:t>
            </a:r>
            <a:r>
              <a:rPr lang="en-US" sz="3200" b="1" spc="150" dirty="0">
                <a:solidFill>
                  <a:schemeClr val="accent2"/>
                </a:solidFill>
                <a:latin typeface="Bookman Old Style" panose="02050604050505020204" pitchFamily="18" charset="0"/>
                <a:ea typeface="+mj-ea"/>
                <a:cs typeface="+mj-cs"/>
              </a:rPr>
              <a:t> </a:t>
            </a:r>
            <a:r>
              <a:rPr lang="en-US" sz="3200" b="1" u="sng" spc="150" dirty="0">
                <a:solidFill>
                  <a:schemeClr val="accent2"/>
                </a:solidFill>
                <a:latin typeface="Bookman Old Style" panose="02050604050505020204" pitchFamily="18" charset="0"/>
                <a:ea typeface="+mj-ea"/>
                <a:cs typeface="+mj-cs"/>
              </a:rPr>
              <a:t>pay</a:t>
            </a:r>
            <a:r>
              <a:rPr lang="en-US" sz="3200" b="1" spc="150" dirty="0">
                <a:solidFill>
                  <a:schemeClr val="accent2"/>
                </a:solidFill>
                <a:latin typeface="Bookman Old Style" panose="02050604050505020204" pitchFamily="18" charset="0"/>
                <a:ea typeface="+mj-ea"/>
                <a:cs typeface="+mj-cs"/>
              </a:rPr>
              <a:t> </a:t>
            </a:r>
            <a:r>
              <a:rPr lang="en-US" sz="3200" b="1" spc="150" dirty="0">
                <a:latin typeface="Bookman Old Style" panose="02050604050505020204" pitchFamily="18" charset="0"/>
                <a:ea typeface="+mj-ea"/>
                <a:cs typeface="+mj-cs"/>
              </a:rPr>
              <a:t>the</a:t>
            </a:r>
            <a:r>
              <a:rPr lang="en-US" sz="3200" b="1" spc="150" dirty="0">
                <a:solidFill>
                  <a:schemeClr val="accent2"/>
                </a:solidFill>
                <a:latin typeface="Bookman Old Style" panose="02050604050505020204" pitchFamily="18" charset="0"/>
                <a:ea typeface="+mj-ea"/>
                <a:cs typeface="+mj-cs"/>
              </a:rPr>
              <a:t> </a:t>
            </a:r>
            <a:r>
              <a:rPr lang="en-US" sz="3200" b="1" u="sng" spc="150" dirty="0">
                <a:solidFill>
                  <a:schemeClr val="accent2"/>
                </a:solidFill>
                <a:latin typeface="Bookman Old Style" panose="02050604050505020204" pitchFamily="18" charset="0"/>
                <a:ea typeface="+mj-ea"/>
                <a:cs typeface="+mj-cs"/>
              </a:rPr>
              <a:t>cost</a:t>
            </a:r>
            <a:endParaRPr lang="en-US" sz="2000" b="1" i="1" u="sng" spc="150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D48E07F-5DF6-4035-7A3A-AD17D1E018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214938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254B1B9-7C03-A9BD-CA53-57A306CA7883}"/>
              </a:ext>
            </a:extLst>
          </p:cNvPr>
          <p:cNvSpPr txBox="1"/>
          <p:nvPr/>
        </p:nvSpPr>
        <p:spPr>
          <a:xfrm>
            <a:off x="5214938" y="1980912"/>
            <a:ext cx="6976856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/>
              <a:t>Philippians</a:t>
            </a:r>
            <a:r>
              <a:rPr lang="en-US" sz="2400" b="1" dirty="0"/>
              <a:t> </a:t>
            </a:r>
            <a:r>
              <a:rPr lang="en-US" sz="1400" i="1" dirty="0"/>
              <a:t>(ESV)</a:t>
            </a:r>
          </a:p>
          <a:p>
            <a:pPr algn="ctr"/>
            <a:endParaRPr lang="en-US" sz="1400" b="1" i="1" dirty="0"/>
          </a:p>
          <a:p>
            <a:r>
              <a:rPr lang="en-US" sz="2000" b="1" dirty="0"/>
              <a:t>1:21 </a:t>
            </a:r>
            <a:r>
              <a:rPr lang="en-US" sz="2000" dirty="0"/>
              <a:t>– “For to me to live is Christ, and to die is gain.”</a:t>
            </a:r>
          </a:p>
          <a:p>
            <a:endParaRPr lang="en-US" sz="2000" dirty="0"/>
          </a:p>
          <a:p>
            <a:r>
              <a:rPr lang="en-US" sz="2000" b="1" dirty="0"/>
              <a:t>3:8 </a:t>
            </a:r>
            <a:r>
              <a:rPr lang="en-US" sz="2000" dirty="0"/>
              <a:t>– “Indeed, I count everything as loss because of the surpassing worth of knowing Christ Jesus my Lord. For his sake I have suffered the loss of all things and count them as rubbish, in order that I may gain Christ”</a:t>
            </a:r>
          </a:p>
          <a:p>
            <a:endParaRPr lang="en-US" sz="2000" dirty="0"/>
          </a:p>
          <a:p>
            <a:r>
              <a:rPr lang="en-US" sz="2000" b="1" dirty="0"/>
              <a:t>2:17-18 </a:t>
            </a:r>
            <a:r>
              <a:rPr lang="en-US" sz="2000" dirty="0"/>
              <a:t>– “Even if I am to be poured out as a drink offering upon the sacrificial offering of your faith, I am glad and rejoice with you all. Likewise, you also should be glad and rejoice with me.”</a:t>
            </a:r>
          </a:p>
        </p:txBody>
      </p:sp>
    </p:spTree>
    <p:extLst>
      <p:ext uri="{BB962C8B-B14F-4D97-AF65-F5344CB8AC3E}">
        <p14:creationId xmlns:p14="http://schemas.microsoft.com/office/powerpoint/2010/main" val="2216325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D98E05-015C-9C0A-6AD5-FDC1B87C8BEB}"/>
              </a:ext>
            </a:extLst>
          </p:cNvPr>
          <p:cNvSpPr txBox="1"/>
          <p:nvPr/>
        </p:nvSpPr>
        <p:spPr>
          <a:xfrm>
            <a:off x="5214938" y="0"/>
            <a:ext cx="6976856" cy="1224643"/>
          </a:xfrm>
          <a:prstGeom prst="rect">
            <a:avLst/>
          </a:prstGeom>
        </p:spPr>
        <p:txBody>
          <a:bodyPr vert="horz" lIns="109728" tIns="109728" rIns="109728" bIns="91440" rtlCol="0" anchor="b">
            <a:normAutofit lnSpcReduction="10000"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  <a:ea typeface="+mj-ea"/>
                <a:cs typeface="+mj-cs"/>
              </a:rPr>
              <a:t>5. </a:t>
            </a:r>
            <a:r>
              <a:rPr lang="en-US" sz="3200" b="1" spc="150" dirty="0">
                <a:latin typeface="Bookman Old Style" panose="02050604050505020204" pitchFamily="18" charset="0"/>
                <a:ea typeface="+mj-ea"/>
                <a:cs typeface="+mj-cs"/>
              </a:rPr>
              <a:t>Wholeheartedly</a:t>
            </a:r>
            <a:r>
              <a:rPr lang="en-US" sz="3200" b="1" spc="150" dirty="0">
                <a:solidFill>
                  <a:schemeClr val="accent2"/>
                </a:solidFill>
                <a:latin typeface="Bookman Old Style" panose="02050604050505020204" pitchFamily="18" charset="0"/>
                <a:ea typeface="+mj-ea"/>
                <a:cs typeface="+mj-cs"/>
              </a:rPr>
              <a:t> </a:t>
            </a:r>
            <a:r>
              <a:rPr lang="en-US" sz="3200" b="1" u="sng" spc="150" dirty="0">
                <a:solidFill>
                  <a:schemeClr val="accent2"/>
                </a:solidFill>
                <a:latin typeface="Bookman Old Style" panose="02050604050505020204" pitchFamily="18" charset="0"/>
                <a:ea typeface="+mj-ea"/>
                <a:cs typeface="+mj-cs"/>
              </a:rPr>
              <a:t>go</a:t>
            </a:r>
            <a:r>
              <a:rPr lang="en-US" sz="3200" b="1" spc="150" dirty="0">
                <a:latin typeface="Bookman Old Style" panose="02050604050505020204" pitchFamily="18" charset="0"/>
                <a:ea typeface="+mj-ea"/>
                <a:cs typeface="+mj-cs"/>
              </a:rPr>
              <a:t> where and </a:t>
            </a:r>
            <a:r>
              <a:rPr lang="en-US" sz="3200" b="1" u="sng" spc="150" dirty="0">
                <a:solidFill>
                  <a:schemeClr val="accent2"/>
                </a:solidFill>
                <a:latin typeface="Bookman Old Style" panose="02050604050505020204" pitchFamily="18" charset="0"/>
                <a:ea typeface="+mj-ea"/>
                <a:cs typeface="+mj-cs"/>
              </a:rPr>
              <a:t>when</a:t>
            </a:r>
            <a:r>
              <a:rPr lang="en-US" sz="3200" b="1" spc="150" dirty="0">
                <a:latin typeface="Bookman Old Style" panose="02050604050505020204" pitchFamily="18" charset="0"/>
                <a:ea typeface="+mj-ea"/>
                <a:cs typeface="+mj-cs"/>
              </a:rPr>
              <a:t> God calls you to.</a:t>
            </a:r>
            <a:endParaRPr lang="en-US" sz="2000" b="1" i="1" u="sng" spc="150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D48E07F-5DF6-4035-7A3A-AD17D1E018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2149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753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D98E05-015C-9C0A-6AD5-FDC1B87C8BEB}"/>
              </a:ext>
            </a:extLst>
          </p:cNvPr>
          <p:cNvSpPr txBox="1"/>
          <p:nvPr/>
        </p:nvSpPr>
        <p:spPr>
          <a:xfrm>
            <a:off x="5214938" y="0"/>
            <a:ext cx="6976856" cy="1208314"/>
          </a:xfrm>
          <a:prstGeom prst="rect">
            <a:avLst/>
          </a:prstGeom>
        </p:spPr>
        <p:txBody>
          <a:bodyPr vert="horz" lIns="109728" tIns="109728" rIns="109728" bIns="91440" rtlCol="0" anchor="b">
            <a:normAutofit lnSpcReduction="10000"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  <a:ea typeface="+mj-ea"/>
                <a:cs typeface="+mj-cs"/>
              </a:rPr>
              <a:t>6. </a:t>
            </a:r>
            <a:r>
              <a:rPr lang="en-US" sz="3200" b="1" u="sng" spc="150" dirty="0">
                <a:solidFill>
                  <a:schemeClr val="accent2"/>
                </a:solidFill>
                <a:latin typeface="Bookman Old Style" panose="02050604050505020204" pitchFamily="18" charset="0"/>
                <a:ea typeface="+mj-ea"/>
                <a:cs typeface="+mj-cs"/>
              </a:rPr>
              <a:t>Trust</a:t>
            </a:r>
            <a:r>
              <a:rPr lang="en-US" sz="3200" b="1" spc="150" dirty="0">
                <a:latin typeface="Bookman Old Style" panose="02050604050505020204" pitchFamily="18" charset="0"/>
                <a:ea typeface="+mj-ea"/>
                <a:cs typeface="+mj-cs"/>
              </a:rPr>
              <a:t> God for the </a:t>
            </a:r>
            <a:r>
              <a:rPr lang="en-US" sz="3200" b="1" u="sng" spc="150" dirty="0">
                <a:solidFill>
                  <a:schemeClr val="accent2"/>
                </a:solidFill>
                <a:latin typeface="Bookman Old Style" panose="02050604050505020204" pitchFamily="18" charset="0"/>
                <a:ea typeface="+mj-ea"/>
                <a:cs typeface="+mj-cs"/>
              </a:rPr>
              <a:t>work</a:t>
            </a:r>
            <a:r>
              <a:rPr lang="en-US" sz="3200" b="1" spc="150" dirty="0">
                <a:latin typeface="Bookman Old Style" panose="02050604050505020204" pitchFamily="18" charset="0"/>
                <a:ea typeface="+mj-ea"/>
                <a:cs typeface="+mj-cs"/>
              </a:rPr>
              <a:t> ahead</a:t>
            </a:r>
            <a:endParaRPr lang="en-US" sz="2000" b="1" i="1" u="sng" spc="150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D48E07F-5DF6-4035-7A3A-AD17D1E018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2149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003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D48E07F-5DF6-4035-7A3A-AD17D1E018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214938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46B6231-14F4-1C8F-33EB-CA50A0AF7ECF}"/>
              </a:ext>
            </a:extLst>
          </p:cNvPr>
          <p:cNvSpPr txBox="1"/>
          <p:nvPr/>
        </p:nvSpPr>
        <p:spPr>
          <a:xfrm>
            <a:off x="5215144" y="2767280"/>
            <a:ext cx="69768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2400" b="1" u="sng" dirty="0"/>
              <a:t>1 Timothy 2:3-4</a:t>
            </a:r>
            <a:r>
              <a:rPr lang="en-US" sz="2400" b="1" dirty="0"/>
              <a:t> </a:t>
            </a:r>
            <a:r>
              <a:rPr lang="en-US" sz="1200" b="1" i="1" dirty="0"/>
              <a:t>(ESV)</a:t>
            </a:r>
          </a:p>
          <a:p>
            <a:pPr algn="ctr"/>
            <a:r>
              <a:rPr lang="en-US" sz="2000" dirty="0"/>
              <a:t>This is good, and it is pleasing in the sight of God our Savior, </a:t>
            </a:r>
            <a:r>
              <a:rPr lang="en-US" sz="2000" b="1" dirty="0"/>
              <a:t>who desires all people</a:t>
            </a:r>
            <a:r>
              <a:rPr lang="en-US" sz="2000" dirty="0"/>
              <a:t> to be saved and to come to the knowledge of the truth.</a:t>
            </a:r>
          </a:p>
        </p:txBody>
      </p:sp>
    </p:spTree>
    <p:extLst>
      <p:ext uri="{BB962C8B-B14F-4D97-AF65-F5344CB8AC3E}">
        <p14:creationId xmlns:p14="http://schemas.microsoft.com/office/powerpoint/2010/main" val="2667783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D98E05-015C-9C0A-6AD5-FDC1B87C8BEB}"/>
              </a:ext>
            </a:extLst>
          </p:cNvPr>
          <p:cNvSpPr txBox="1"/>
          <p:nvPr/>
        </p:nvSpPr>
        <p:spPr>
          <a:xfrm>
            <a:off x="5214938" y="0"/>
            <a:ext cx="6976856" cy="85869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  <a:ea typeface="+mj-ea"/>
                <a:cs typeface="+mj-cs"/>
              </a:rPr>
              <a:t>1. Have a good </a:t>
            </a:r>
            <a:r>
              <a:rPr lang="en-US" sz="3200" b="1" u="sng" spc="150" dirty="0">
                <a:solidFill>
                  <a:schemeClr val="accent2"/>
                </a:solidFill>
                <a:latin typeface="Bookman Old Style" panose="02050604050505020204" pitchFamily="18" charset="0"/>
                <a:ea typeface="+mj-ea"/>
                <a:cs typeface="+mj-cs"/>
              </a:rPr>
              <a:t>reputation</a:t>
            </a:r>
            <a:endParaRPr lang="en-US" sz="2000" b="1" i="1" u="sng" spc="150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D48E07F-5DF6-4035-7A3A-AD17D1E018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214938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254B1B9-7C03-A9BD-CA53-57A306CA7883}"/>
              </a:ext>
            </a:extLst>
          </p:cNvPr>
          <p:cNvSpPr txBox="1"/>
          <p:nvPr/>
        </p:nvSpPr>
        <p:spPr>
          <a:xfrm>
            <a:off x="5214938" y="2504256"/>
            <a:ext cx="697685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2400" b="1" u="sng" dirty="0"/>
              <a:t>Colossians 1:16-17</a:t>
            </a:r>
            <a:r>
              <a:rPr lang="en-US" sz="2400" b="1" dirty="0"/>
              <a:t> </a:t>
            </a:r>
            <a:r>
              <a:rPr lang="en-US" sz="1200" b="1" i="1" dirty="0"/>
              <a:t>(ESV)</a:t>
            </a:r>
          </a:p>
          <a:p>
            <a:pPr algn="ctr"/>
            <a:r>
              <a:rPr lang="en-US" sz="2000" dirty="0"/>
              <a:t>For </a:t>
            </a:r>
            <a:r>
              <a:rPr lang="en-US" sz="2000" b="1" dirty="0"/>
              <a:t>by him all things were created</a:t>
            </a:r>
            <a:r>
              <a:rPr lang="en-US" sz="2000" dirty="0"/>
              <a:t>, in heaven and on earth, visible and invisible, whether thrones or dominions or rulers or authorities—</a:t>
            </a:r>
            <a:r>
              <a:rPr lang="en-US" sz="2000" b="1" dirty="0"/>
              <a:t>all things were created through him and for him</a:t>
            </a:r>
            <a:r>
              <a:rPr lang="en-US" sz="2000" dirty="0"/>
              <a:t>. And he is before all things, and </a:t>
            </a:r>
            <a:r>
              <a:rPr lang="en-US" sz="2000" b="1" dirty="0"/>
              <a:t>in him all things hold together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92356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D98E05-015C-9C0A-6AD5-FDC1B87C8BEB}"/>
              </a:ext>
            </a:extLst>
          </p:cNvPr>
          <p:cNvSpPr txBox="1"/>
          <p:nvPr/>
        </p:nvSpPr>
        <p:spPr>
          <a:xfrm>
            <a:off x="5214938" y="0"/>
            <a:ext cx="6976856" cy="85869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  <a:ea typeface="+mj-ea"/>
                <a:cs typeface="+mj-cs"/>
              </a:rPr>
              <a:t>1. Have a good </a:t>
            </a:r>
            <a:r>
              <a:rPr lang="en-US" sz="3200" b="1" u="sng" spc="150" dirty="0">
                <a:solidFill>
                  <a:schemeClr val="accent2"/>
                </a:solidFill>
                <a:latin typeface="Bookman Old Style" panose="02050604050505020204" pitchFamily="18" charset="0"/>
                <a:ea typeface="+mj-ea"/>
                <a:cs typeface="+mj-cs"/>
              </a:rPr>
              <a:t>reputation</a:t>
            </a:r>
            <a:endParaRPr lang="en-US" sz="2000" b="1" i="1" u="sng" spc="150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D48E07F-5DF6-4035-7A3A-AD17D1E018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214938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254B1B9-7C03-A9BD-CA53-57A306CA7883}"/>
              </a:ext>
            </a:extLst>
          </p:cNvPr>
          <p:cNvSpPr txBox="1"/>
          <p:nvPr/>
        </p:nvSpPr>
        <p:spPr>
          <a:xfrm>
            <a:off x="5214938" y="2504256"/>
            <a:ext cx="69768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2400" b="1" u="sng" dirty="0"/>
              <a:t>Acts 22:11-13</a:t>
            </a:r>
            <a:r>
              <a:rPr lang="en-US" sz="2400" b="1" dirty="0"/>
              <a:t> </a:t>
            </a:r>
            <a:r>
              <a:rPr lang="en-US" sz="1200" b="1" i="1" dirty="0"/>
              <a:t>(ESV)</a:t>
            </a:r>
          </a:p>
          <a:p>
            <a:pPr algn="ctr" rtl="0"/>
            <a:r>
              <a:rPr lang="en-US" sz="2000" dirty="0"/>
              <a:t>And since I could not see because of the brightness of that light, I was led by the hand by those who were with me, and came into Damascus. “</a:t>
            </a:r>
            <a:r>
              <a:rPr lang="en-US" sz="2000" b="1" dirty="0"/>
              <a:t>And one Ananias, a devout man according to the law, well spoken of by all the Jews who lived there</a:t>
            </a:r>
            <a:r>
              <a:rPr lang="en-US" sz="2000" dirty="0"/>
              <a:t>, came to me, and standing by me said to me, ‘Brother Saul, receive your sight.’ And at that very hour I received my sight and saw him.</a:t>
            </a:r>
          </a:p>
        </p:txBody>
      </p:sp>
    </p:spTree>
    <p:extLst>
      <p:ext uri="{BB962C8B-B14F-4D97-AF65-F5344CB8AC3E}">
        <p14:creationId xmlns:p14="http://schemas.microsoft.com/office/powerpoint/2010/main" val="2248448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D98E05-015C-9C0A-6AD5-FDC1B87C8BEB}"/>
              </a:ext>
            </a:extLst>
          </p:cNvPr>
          <p:cNvSpPr txBox="1"/>
          <p:nvPr/>
        </p:nvSpPr>
        <p:spPr>
          <a:xfrm>
            <a:off x="5214938" y="0"/>
            <a:ext cx="6976856" cy="85869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  <a:ea typeface="+mj-ea"/>
                <a:cs typeface="+mj-cs"/>
              </a:rPr>
              <a:t>2. Hear God </a:t>
            </a:r>
            <a:r>
              <a:rPr lang="en-US" sz="3200" b="1" u="sng" spc="150" dirty="0">
                <a:solidFill>
                  <a:schemeClr val="accent2"/>
                </a:solidFill>
                <a:latin typeface="Bookman Old Style" panose="02050604050505020204" pitchFamily="18" charset="0"/>
                <a:ea typeface="+mj-ea"/>
                <a:cs typeface="+mj-cs"/>
              </a:rPr>
              <a:t>speak</a:t>
            </a:r>
            <a:endParaRPr lang="en-US" sz="2000" b="1" i="1" u="sng" spc="150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D48E07F-5DF6-4035-7A3A-AD17D1E018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214938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254B1B9-7C03-A9BD-CA53-57A306CA7883}"/>
              </a:ext>
            </a:extLst>
          </p:cNvPr>
          <p:cNvSpPr txBox="1"/>
          <p:nvPr/>
        </p:nvSpPr>
        <p:spPr>
          <a:xfrm>
            <a:off x="5215144" y="1967061"/>
            <a:ext cx="697685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After these things God tested Abraham and said to him, “</a:t>
            </a:r>
            <a:r>
              <a:rPr lang="en-US" b="1" dirty="0"/>
              <a:t>Abraham</a:t>
            </a:r>
            <a:r>
              <a:rPr lang="en-US" dirty="0"/>
              <a:t>!” And he </a:t>
            </a:r>
            <a:r>
              <a:rPr lang="en-US" b="1" dirty="0"/>
              <a:t>said</a:t>
            </a:r>
            <a:r>
              <a:rPr lang="en-US" dirty="0"/>
              <a:t>, “</a:t>
            </a:r>
            <a:r>
              <a:rPr lang="en-US" b="1" dirty="0"/>
              <a:t>Here I am.” </a:t>
            </a:r>
            <a:r>
              <a:rPr lang="en-US" dirty="0"/>
              <a:t>(Gen 22:1)</a:t>
            </a:r>
          </a:p>
          <a:p>
            <a:endParaRPr lang="en-US" dirty="0"/>
          </a:p>
          <a:p>
            <a:r>
              <a:rPr lang="en-US" dirty="0"/>
              <a:t>When the LORD saw that he turned aside to see, God called to him out of the bush, “Moses, </a:t>
            </a:r>
            <a:r>
              <a:rPr lang="en-US" b="1" dirty="0"/>
              <a:t>Moses</a:t>
            </a:r>
            <a:r>
              <a:rPr lang="en-US" dirty="0"/>
              <a:t>!” And he </a:t>
            </a:r>
            <a:r>
              <a:rPr lang="en-US" b="1" dirty="0"/>
              <a:t>said</a:t>
            </a:r>
            <a:r>
              <a:rPr lang="en-US" dirty="0"/>
              <a:t>, “</a:t>
            </a:r>
            <a:r>
              <a:rPr lang="en-US" b="1" dirty="0"/>
              <a:t>Here I am.” </a:t>
            </a:r>
            <a:r>
              <a:rPr lang="en-US" dirty="0"/>
              <a:t>(</a:t>
            </a:r>
            <a:r>
              <a:rPr lang="en-US" dirty="0" err="1"/>
              <a:t>Exod</a:t>
            </a:r>
            <a:r>
              <a:rPr lang="en-US" dirty="0"/>
              <a:t> 3:4)</a:t>
            </a:r>
          </a:p>
          <a:p>
            <a:endParaRPr lang="en-US" dirty="0"/>
          </a:p>
          <a:p>
            <a:r>
              <a:rPr lang="en-US" dirty="0"/>
              <a:t>Then the Lord called </a:t>
            </a:r>
            <a:r>
              <a:rPr lang="en-US" b="1" dirty="0"/>
              <a:t>Samuel</a:t>
            </a:r>
            <a:r>
              <a:rPr lang="en-US" dirty="0"/>
              <a:t>, and he </a:t>
            </a:r>
            <a:r>
              <a:rPr lang="en-US" b="1" dirty="0"/>
              <a:t>said</a:t>
            </a:r>
            <a:r>
              <a:rPr lang="en-US" dirty="0"/>
              <a:t>, “</a:t>
            </a:r>
            <a:r>
              <a:rPr lang="en-US" b="1" dirty="0"/>
              <a:t>Here I am!” </a:t>
            </a:r>
            <a:r>
              <a:rPr lang="en-US" dirty="0"/>
              <a:t>(1 Sam 3:4)</a:t>
            </a:r>
          </a:p>
          <a:p>
            <a:endParaRPr lang="en-US" dirty="0"/>
          </a:p>
          <a:p>
            <a:r>
              <a:rPr lang="en-US" sz="2000" dirty="0"/>
              <a:t>And I heard the voice of the Lord saying, “Whom shall I send, and who will go for us?” Then I said, “</a:t>
            </a:r>
            <a:r>
              <a:rPr lang="en-US" sz="2000" b="1" dirty="0"/>
              <a:t>Here I am!</a:t>
            </a:r>
            <a:r>
              <a:rPr lang="en-US" sz="2000" dirty="0"/>
              <a:t> Send me.” (</a:t>
            </a:r>
            <a:r>
              <a:rPr lang="en-US" sz="2000" b="1" dirty="0"/>
              <a:t>Isa</a:t>
            </a:r>
            <a:r>
              <a:rPr lang="en-US" sz="2000" dirty="0"/>
              <a:t> 6:8)</a:t>
            </a:r>
          </a:p>
        </p:txBody>
      </p:sp>
    </p:spTree>
    <p:extLst>
      <p:ext uri="{BB962C8B-B14F-4D97-AF65-F5344CB8AC3E}">
        <p14:creationId xmlns:p14="http://schemas.microsoft.com/office/powerpoint/2010/main" val="1427489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D98E05-015C-9C0A-6AD5-FDC1B87C8BEB}"/>
              </a:ext>
            </a:extLst>
          </p:cNvPr>
          <p:cNvSpPr txBox="1"/>
          <p:nvPr/>
        </p:nvSpPr>
        <p:spPr>
          <a:xfrm>
            <a:off x="5214938" y="0"/>
            <a:ext cx="6976856" cy="85869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  <a:ea typeface="+mj-ea"/>
                <a:cs typeface="+mj-cs"/>
              </a:rPr>
              <a:t>3. </a:t>
            </a:r>
            <a:r>
              <a:rPr lang="en-US" sz="3200" b="1" u="sng" spc="150" dirty="0">
                <a:solidFill>
                  <a:schemeClr val="accent2"/>
                </a:solidFill>
                <a:latin typeface="Bookman Old Style" panose="02050604050505020204" pitchFamily="18" charset="0"/>
                <a:ea typeface="+mj-ea"/>
                <a:cs typeface="+mj-cs"/>
              </a:rPr>
              <a:t>Pray</a:t>
            </a:r>
            <a:endParaRPr lang="en-US" sz="2000" b="1" i="1" u="sng" spc="150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D48E07F-5DF6-4035-7A3A-AD17D1E018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214938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254B1B9-7C03-A9BD-CA53-57A306CA7883}"/>
              </a:ext>
            </a:extLst>
          </p:cNvPr>
          <p:cNvSpPr txBox="1"/>
          <p:nvPr/>
        </p:nvSpPr>
        <p:spPr>
          <a:xfrm>
            <a:off x="5214938" y="2781131"/>
            <a:ext cx="69768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/>
              <a:t>1 Thessalonians 5:16-18</a:t>
            </a:r>
            <a:r>
              <a:rPr lang="en-US" sz="2400" b="1" dirty="0"/>
              <a:t> </a:t>
            </a:r>
            <a:r>
              <a:rPr lang="en-US" sz="1400" i="1" dirty="0"/>
              <a:t>(ESV)</a:t>
            </a:r>
          </a:p>
          <a:p>
            <a:pPr algn="ctr"/>
            <a:r>
              <a:rPr lang="en-US" sz="2000" dirty="0"/>
              <a:t>Rejoice always, </a:t>
            </a:r>
            <a:r>
              <a:rPr lang="en-US" sz="2000" b="1" dirty="0"/>
              <a:t>pray without ceasing</a:t>
            </a:r>
            <a:r>
              <a:rPr lang="en-US" sz="2000" dirty="0"/>
              <a:t>, give thanks in all circumstances; </a:t>
            </a:r>
            <a:r>
              <a:rPr lang="en-US" sz="2000" b="1" dirty="0"/>
              <a:t>for this is the will of God in Christ Jesus for you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19464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obblestone street with buildings on either side of it&#10;&#10;Description automatically generated with medium confidence">
            <a:extLst>
              <a:ext uri="{FF2B5EF4-FFF2-40B4-BE49-F238E27FC236}">
                <a16:creationId xmlns:a16="http://schemas.microsoft.com/office/drawing/2014/main" id="{74A36DB6-5D60-F02F-837C-71F7DF8958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1673" y="1"/>
            <a:ext cx="6326155" cy="6858000"/>
          </a:xfrm>
          <a:prstGeom prst="rect">
            <a:avLst/>
          </a:prstGeom>
        </p:spPr>
      </p:pic>
      <p:pic>
        <p:nvPicPr>
          <p:cNvPr id="12" name="Picture 11" descr="A picture containing text, scene, way, sidewalk&#10;&#10;Description automatically generated">
            <a:extLst>
              <a:ext uri="{FF2B5EF4-FFF2-40B4-BE49-F238E27FC236}">
                <a16:creationId xmlns:a16="http://schemas.microsoft.com/office/drawing/2014/main" id="{567E9AFA-E688-A84D-9410-CABFAEB239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72" y="139110"/>
            <a:ext cx="5517502" cy="671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755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D98E05-015C-9C0A-6AD5-FDC1B87C8BEB}"/>
              </a:ext>
            </a:extLst>
          </p:cNvPr>
          <p:cNvSpPr txBox="1"/>
          <p:nvPr/>
        </p:nvSpPr>
        <p:spPr>
          <a:xfrm>
            <a:off x="5214938" y="0"/>
            <a:ext cx="6976856" cy="85869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  <a:ea typeface="+mj-ea"/>
                <a:cs typeface="+mj-cs"/>
              </a:rPr>
              <a:t>4. </a:t>
            </a:r>
            <a:r>
              <a:rPr lang="en-US" sz="3200" b="1" u="sng" spc="150" dirty="0">
                <a:solidFill>
                  <a:schemeClr val="accent2"/>
                </a:solidFill>
                <a:latin typeface="Bookman Old Style" panose="02050604050505020204" pitchFamily="18" charset="0"/>
                <a:ea typeface="+mj-ea"/>
                <a:cs typeface="+mj-cs"/>
              </a:rPr>
              <a:t>Count</a:t>
            </a:r>
            <a:r>
              <a:rPr lang="en-US" sz="3200" b="1" spc="150" dirty="0">
                <a:solidFill>
                  <a:schemeClr val="accent2"/>
                </a:solidFill>
                <a:latin typeface="Bookman Old Style" panose="02050604050505020204" pitchFamily="18" charset="0"/>
                <a:ea typeface="+mj-ea"/>
                <a:cs typeface="+mj-cs"/>
              </a:rPr>
              <a:t> </a:t>
            </a:r>
            <a:r>
              <a:rPr lang="en-US" sz="3200" b="1" spc="150" dirty="0">
                <a:latin typeface="Bookman Old Style" panose="02050604050505020204" pitchFamily="18" charset="0"/>
                <a:ea typeface="+mj-ea"/>
                <a:cs typeface="+mj-cs"/>
              </a:rPr>
              <a:t>and</a:t>
            </a:r>
            <a:r>
              <a:rPr lang="en-US" sz="3200" b="1" spc="150" dirty="0">
                <a:solidFill>
                  <a:schemeClr val="accent2"/>
                </a:solidFill>
                <a:latin typeface="Bookman Old Style" panose="02050604050505020204" pitchFamily="18" charset="0"/>
                <a:ea typeface="+mj-ea"/>
                <a:cs typeface="+mj-cs"/>
              </a:rPr>
              <a:t> </a:t>
            </a:r>
            <a:r>
              <a:rPr lang="en-US" sz="3200" b="1" u="sng" spc="150" dirty="0">
                <a:solidFill>
                  <a:schemeClr val="accent2"/>
                </a:solidFill>
                <a:latin typeface="Bookman Old Style" panose="02050604050505020204" pitchFamily="18" charset="0"/>
                <a:ea typeface="+mj-ea"/>
                <a:cs typeface="+mj-cs"/>
              </a:rPr>
              <a:t>pay</a:t>
            </a:r>
            <a:r>
              <a:rPr lang="en-US" sz="3200" b="1" spc="150" dirty="0">
                <a:solidFill>
                  <a:schemeClr val="accent2"/>
                </a:solidFill>
                <a:latin typeface="Bookman Old Style" panose="02050604050505020204" pitchFamily="18" charset="0"/>
                <a:ea typeface="+mj-ea"/>
                <a:cs typeface="+mj-cs"/>
              </a:rPr>
              <a:t> </a:t>
            </a:r>
            <a:r>
              <a:rPr lang="en-US" sz="3200" b="1" spc="150" dirty="0">
                <a:latin typeface="Bookman Old Style" panose="02050604050505020204" pitchFamily="18" charset="0"/>
                <a:ea typeface="+mj-ea"/>
                <a:cs typeface="+mj-cs"/>
              </a:rPr>
              <a:t>the</a:t>
            </a:r>
            <a:r>
              <a:rPr lang="en-US" sz="3200" b="1" spc="150" dirty="0">
                <a:solidFill>
                  <a:schemeClr val="accent2"/>
                </a:solidFill>
                <a:latin typeface="Bookman Old Style" panose="02050604050505020204" pitchFamily="18" charset="0"/>
                <a:ea typeface="+mj-ea"/>
                <a:cs typeface="+mj-cs"/>
              </a:rPr>
              <a:t> </a:t>
            </a:r>
            <a:r>
              <a:rPr lang="en-US" sz="3200" b="1" u="sng" spc="150" dirty="0">
                <a:solidFill>
                  <a:schemeClr val="accent2"/>
                </a:solidFill>
                <a:latin typeface="Bookman Old Style" panose="02050604050505020204" pitchFamily="18" charset="0"/>
                <a:ea typeface="+mj-ea"/>
                <a:cs typeface="+mj-cs"/>
              </a:rPr>
              <a:t>cost</a:t>
            </a:r>
            <a:endParaRPr lang="en-US" sz="2000" b="1" i="1" u="sng" spc="150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D48E07F-5DF6-4035-7A3A-AD17D1E018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214938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254B1B9-7C03-A9BD-CA53-57A306CA7883}"/>
              </a:ext>
            </a:extLst>
          </p:cNvPr>
          <p:cNvSpPr txBox="1"/>
          <p:nvPr/>
        </p:nvSpPr>
        <p:spPr>
          <a:xfrm>
            <a:off x="5214938" y="2781131"/>
            <a:ext cx="69768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/>
              <a:t>1 Corinthians 15:8-9</a:t>
            </a:r>
            <a:r>
              <a:rPr lang="en-US" sz="2400" b="1" dirty="0"/>
              <a:t> </a:t>
            </a:r>
            <a:r>
              <a:rPr lang="en-US" sz="1400" i="1" dirty="0"/>
              <a:t>(ESV)</a:t>
            </a:r>
          </a:p>
          <a:p>
            <a:pPr algn="ctr"/>
            <a:r>
              <a:rPr lang="en-US" sz="2000" dirty="0"/>
              <a:t>Last of all, </a:t>
            </a:r>
            <a:r>
              <a:rPr lang="en-US" sz="2000" b="1" dirty="0"/>
              <a:t>as to one untimely born</a:t>
            </a:r>
            <a:r>
              <a:rPr lang="en-US" sz="2000" dirty="0"/>
              <a:t>, he appeared also to me. For I am </a:t>
            </a:r>
            <a:r>
              <a:rPr lang="en-US" sz="2000" b="1" dirty="0"/>
              <a:t>the least of the apostles</a:t>
            </a:r>
            <a:r>
              <a:rPr lang="en-US" sz="2000" dirty="0"/>
              <a:t>, unworthy to be called an apostle, because I persecuted the church of God.</a:t>
            </a:r>
          </a:p>
        </p:txBody>
      </p:sp>
    </p:spTree>
    <p:extLst>
      <p:ext uri="{BB962C8B-B14F-4D97-AF65-F5344CB8AC3E}">
        <p14:creationId xmlns:p14="http://schemas.microsoft.com/office/powerpoint/2010/main" val="338181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D98E05-015C-9C0A-6AD5-FDC1B87C8BEB}"/>
              </a:ext>
            </a:extLst>
          </p:cNvPr>
          <p:cNvSpPr txBox="1"/>
          <p:nvPr/>
        </p:nvSpPr>
        <p:spPr>
          <a:xfrm>
            <a:off x="5214938" y="0"/>
            <a:ext cx="6976856" cy="85869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  <a:ea typeface="+mj-ea"/>
                <a:cs typeface="+mj-cs"/>
              </a:rPr>
              <a:t>4. </a:t>
            </a:r>
            <a:r>
              <a:rPr lang="en-US" sz="3200" b="1" u="sng" spc="150" dirty="0">
                <a:solidFill>
                  <a:schemeClr val="accent2"/>
                </a:solidFill>
                <a:latin typeface="Bookman Old Style" panose="02050604050505020204" pitchFamily="18" charset="0"/>
                <a:ea typeface="+mj-ea"/>
                <a:cs typeface="+mj-cs"/>
              </a:rPr>
              <a:t>Count</a:t>
            </a:r>
            <a:r>
              <a:rPr lang="en-US" sz="3200" b="1" spc="150" dirty="0">
                <a:solidFill>
                  <a:schemeClr val="accent2"/>
                </a:solidFill>
                <a:latin typeface="Bookman Old Style" panose="02050604050505020204" pitchFamily="18" charset="0"/>
                <a:ea typeface="+mj-ea"/>
                <a:cs typeface="+mj-cs"/>
              </a:rPr>
              <a:t> </a:t>
            </a:r>
            <a:r>
              <a:rPr lang="en-US" sz="3200" b="1" spc="150" dirty="0">
                <a:latin typeface="Bookman Old Style" panose="02050604050505020204" pitchFamily="18" charset="0"/>
                <a:ea typeface="+mj-ea"/>
                <a:cs typeface="+mj-cs"/>
              </a:rPr>
              <a:t>and</a:t>
            </a:r>
            <a:r>
              <a:rPr lang="en-US" sz="3200" b="1" spc="150" dirty="0">
                <a:solidFill>
                  <a:schemeClr val="accent2"/>
                </a:solidFill>
                <a:latin typeface="Bookman Old Style" panose="02050604050505020204" pitchFamily="18" charset="0"/>
                <a:ea typeface="+mj-ea"/>
                <a:cs typeface="+mj-cs"/>
              </a:rPr>
              <a:t> </a:t>
            </a:r>
            <a:r>
              <a:rPr lang="en-US" sz="3200" b="1" u="sng" spc="150" dirty="0">
                <a:solidFill>
                  <a:schemeClr val="accent2"/>
                </a:solidFill>
                <a:latin typeface="Bookman Old Style" panose="02050604050505020204" pitchFamily="18" charset="0"/>
                <a:ea typeface="+mj-ea"/>
                <a:cs typeface="+mj-cs"/>
              </a:rPr>
              <a:t>pay</a:t>
            </a:r>
            <a:r>
              <a:rPr lang="en-US" sz="3200" b="1" spc="150" dirty="0">
                <a:solidFill>
                  <a:schemeClr val="accent2"/>
                </a:solidFill>
                <a:latin typeface="Bookman Old Style" panose="02050604050505020204" pitchFamily="18" charset="0"/>
                <a:ea typeface="+mj-ea"/>
                <a:cs typeface="+mj-cs"/>
              </a:rPr>
              <a:t> </a:t>
            </a:r>
            <a:r>
              <a:rPr lang="en-US" sz="3200" b="1" spc="150" dirty="0">
                <a:latin typeface="Bookman Old Style" panose="02050604050505020204" pitchFamily="18" charset="0"/>
                <a:ea typeface="+mj-ea"/>
                <a:cs typeface="+mj-cs"/>
              </a:rPr>
              <a:t>the</a:t>
            </a:r>
            <a:r>
              <a:rPr lang="en-US" sz="3200" b="1" spc="150" dirty="0">
                <a:solidFill>
                  <a:schemeClr val="accent2"/>
                </a:solidFill>
                <a:latin typeface="Bookman Old Style" panose="02050604050505020204" pitchFamily="18" charset="0"/>
                <a:ea typeface="+mj-ea"/>
                <a:cs typeface="+mj-cs"/>
              </a:rPr>
              <a:t> </a:t>
            </a:r>
            <a:r>
              <a:rPr lang="en-US" sz="3200" b="1" u="sng" spc="150" dirty="0">
                <a:solidFill>
                  <a:schemeClr val="accent2"/>
                </a:solidFill>
                <a:latin typeface="Bookman Old Style" panose="02050604050505020204" pitchFamily="18" charset="0"/>
                <a:ea typeface="+mj-ea"/>
                <a:cs typeface="+mj-cs"/>
              </a:rPr>
              <a:t>cost</a:t>
            </a:r>
            <a:endParaRPr lang="en-US" sz="2000" b="1" i="1" u="sng" spc="150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D48E07F-5DF6-4035-7A3A-AD17D1E018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214938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254B1B9-7C03-A9BD-CA53-57A306CA7883}"/>
              </a:ext>
            </a:extLst>
          </p:cNvPr>
          <p:cNvSpPr txBox="1"/>
          <p:nvPr/>
        </p:nvSpPr>
        <p:spPr>
          <a:xfrm>
            <a:off x="5214938" y="2256385"/>
            <a:ext cx="697685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/>
              <a:t>Romans 9:1-4</a:t>
            </a:r>
            <a:r>
              <a:rPr lang="en-US" sz="2400" b="1" dirty="0"/>
              <a:t> </a:t>
            </a:r>
            <a:r>
              <a:rPr lang="en-US" sz="1400" i="1" dirty="0"/>
              <a:t>(ESV)</a:t>
            </a:r>
          </a:p>
          <a:p>
            <a:pPr algn="ctr"/>
            <a:r>
              <a:rPr lang="en-US" sz="2000" dirty="0"/>
              <a:t>I am speaking the truth in Christ—I am not lying; my conscience bears me witness in the Holy Spirit— that </a:t>
            </a:r>
            <a:r>
              <a:rPr lang="en-US" sz="2000" b="1" dirty="0"/>
              <a:t>I have great sorrow and unceasing anguish</a:t>
            </a:r>
            <a:r>
              <a:rPr lang="en-US" sz="2000" dirty="0"/>
              <a:t> in my heart. For </a:t>
            </a:r>
            <a:r>
              <a:rPr lang="en-US" sz="2000" b="1" dirty="0"/>
              <a:t>I could wish that I myself were accursed and cut off from Christ for the sake of my brothers</a:t>
            </a:r>
            <a:r>
              <a:rPr lang="en-US" sz="2000" dirty="0"/>
              <a:t>, my kinsmen according to the flesh. They are Israelites, and to them belong the adoption, the glory, the covenants, the giving of the law, the worship, and the promises.</a:t>
            </a:r>
          </a:p>
        </p:txBody>
      </p:sp>
    </p:spTree>
    <p:extLst>
      <p:ext uri="{BB962C8B-B14F-4D97-AF65-F5344CB8AC3E}">
        <p14:creationId xmlns:p14="http://schemas.microsoft.com/office/powerpoint/2010/main" val="4269054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5864</TotalTime>
  <Words>816</Words>
  <Application>Microsoft Office PowerPoint</Application>
  <PresentationFormat>Widescreen</PresentationFormat>
  <Paragraphs>41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Bookman Old Style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Decker, Rich Lee</dc:creator>
  <cp:lastModifiedBy>Decker, Rich Lee</cp:lastModifiedBy>
  <cp:revision>125</cp:revision>
  <dcterms:created xsi:type="dcterms:W3CDTF">2022-07-07T17:16:49Z</dcterms:created>
  <dcterms:modified xsi:type="dcterms:W3CDTF">2022-12-18T06:18:39Z</dcterms:modified>
</cp:coreProperties>
</file>