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4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F4224-3F6F-230F-420D-B51AFFDD5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8740F-8417-2E60-1B75-B38D54185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DC175-FF29-2461-B348-02B3766B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2699C-9E5C-67D4-F047-B0F98AD1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C88CF-EEE2-36D9-0FC0-C99A37E2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7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9C7A3-AE8D-EE11-CC23-65FC8AAC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B45C5-771C-D64D-FDFC-760D028AC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8CBDA-C20B-8638-7CCE-D87E6BA83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1DAA6-4436-D8F4-E514-C7FF2E5A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4A484-C1EA-1EBD-A9E0-9D6577A8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6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2ACEC5-78D9-0FF0-618D-F297C931B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BE9F6-E717-380F-5E1C-E4F6CAA79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293C0-D2F9-2319-9F94-92A876DC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649C7-3E22-CC9C-DD25-1C9BA13F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76A1-49D7-AF3E-4C05-F51EB93A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4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CD10-E7CD-5E02-EAB5-38ED338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9431B-CED6-8514-9DF4-E7C19186E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2AF92-C7F4-229D-8D2E-70F54A92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4422E-04A8-64C2-2FA9-8F76DE50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6D828-FFA9-0B4B-042D-390AADC5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2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BBDA7-7F32-CFB4-31C7-0ABAD359F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271B2-C06C-D19B-6E88-279333D51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12B09-2E99-7E0F-D678-F79DF7B5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34FAC-1C34-1260-F9BF-9B0BCF4CE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92204-DE3D-CC19-8A29-1F2E0BDC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1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136AE-925E-86CF-67A6-BA2B69685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560B6-F59D-0E1F-B655-1E2F9149B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D5B7C-4036-CAEB-B207-55960B850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73E77-4420-AF58-B191-8CC4CCCA3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57A7C-5E5F-0CDE-93CD-CD065CE4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17C25-4E82-C13F-5226-9FC0CF81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9987-28C5-4C81-1141-2A99C5DA8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8F9D9-A39F-CD3C-988E-04079F095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0AF9A-F6F7-D108-9C5D-028A1FA08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1FA243-EC51-8CC5-88EB-96E9231B4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8AF84-2044-A72B-6D05-9CEE7F991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02ECB9-65D7-0312-C8FB-692EAB823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5B5FCA-CCDB-4ADE-D529-E9E70396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1CDAF-1996-F307-DD32-A4DB4AD9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3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464A4-72F0-A3C4-78FB-C0AAB5CF6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EA961C-B42D-E758-BE14-191BD3AB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65828-7A66-1832-5CAF-203742CC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7906F-4DC5-6192-0CCE-74E8DBBC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9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7AB296-DB80-91BF-2B62-6A55477E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E88A5-C238-CD36-3EA5-153330B8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05EAE-FB54-E9B4-4F21-D5D0D016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0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29FE-7B7C-9C08-ED88-731B7D8A6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AA95A-C35D-4357-6221-35650EB43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7EC8B-EE55-4D9B-F342-A2D65CB2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60D04-C868-ECE3-3432-97F714EA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77E80-E078-6B01-760B-090141D3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AAA3C-6C3B-0A10-575B-167F22DE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61BC-B425-5567-F8E7-9FAF9C5D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B0A68-CE1C-2C23-6DBB-E5B91831E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7B6B4-6AB0-ED4D-6090-71B176A12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CB5CA-7C37-BAD0-021B-58D394E68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331C0-F3BD-F5CD-5398-51F9FF2B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188AE-7FDD-3FDC-290D-13F33877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5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D995BD-6302-46A4-C5B3-FE5825809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3B4B4-E8CB-B61F-23BB-4F2DA06A7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D4B48-DF03-8773-6D52-7C6180625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C8B60-07D7-449C-8FEF-42D90CA3810F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EE720-ED58-88BB-4DAE-E00E8E739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9892-A821-5444-E105-53E2BF089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88E54-22C4-4898-B1B3-4B6A23F27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8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1" y="590550"/>
            <a:ext cx="121919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Glory to God! The Savior Is Born</a:t>
            </a:r>
          </a:p>
          <a:p>
            <a:pPr algn="ctr"/>
            <a:r>
              <a:rPr lang="en-US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Luke 2:12-20</a:t>
            </a:r>
          </a:p>
        </p:txBody>
      </p:sp>
    </p:spTree>
    <p:extLst>
      <p:ext uri="{BB962C8B-B14F-4D97-AF65-F5344CB8AC3E}">
        <p14:creationId xmlns:p14="http://schemas.microsoft.com/office/powerpoint/2010/main" val="387534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#4. Is a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gift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 that can be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responded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 to.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104777" y="1642243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wondered</a:t>
            </a:r>
            <a:r>
              <a:rPr lang="en-US" sz="2400" dirty="0">
                <a:solidFill>
                  <a:schemeClr val="bg1"/>
                </a:solidFill>
              </a:rPr>
              <a:t>” = “astonishment” or “amazement” (positive or negative sense)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CC0A3-37D1-8966-B607-C50888DDAD8E}"/>
              </a:ext>
            </a:extLst>
          </p:cNvPr>
          <p:cNvSpPr txBox="1"/>
          <p:nvPr/>
        </p:nvSpPr>
        <p:spPr>
          <a:xfrm>
            <a:off x="-8479" y="2520062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treasured up</a:t>
            </a:r>
            <a:r>
              <a:rPr lang="en-US" sz="2400" dirty="0">
                <a:solidFill>
                  <a:schemeClr val="bg1"/>
                </a:solidFill>
              </a:rPr>
              <a:t>” = sense of “preserving, protecting, defending”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8FA66-9315-67FD-2937-AEF221CE9AFC}"/>
              </a:ext>
            </a:extLst>
          </p:cNvPr>
          <p:cNvSpPr txBox="1"/>
          <p:nvPr/>
        </p:nvSpPr>
        <p:spPr>
          <a:xfrm>
            <a:off x="2" y="3499217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pondering</a:t>
            </a:r>
            <a:r>
              <a:rPr lang="en-US" sz="2400" dirty="0">
                <a:solidFill>
                  <a:schemeClr val="bg1"/>
                </a:solidFill>
              </a:rPr>
              <a:t>” = “placing things together for comparison”</a:t>
            </a:r>
          </a:p>
        </p:txBody>
      </p:sp>
    </p:spTree>
    <p:extLst>
      <p:ext uri="{BB962C8B-B14F-4D97-AF65-F5344CB8AC3E}">
        <p14:creationId xmlns:p14="http://schemas.microsoft.com/office/powerpoint/2010/main" val="146556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#5.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Transforms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 hearts and lives.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104777" y="1642243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Romans 12:2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Do not be conformed to this world, but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be transformed </a:t>
            </a:r>
            <a:r>
              <a:rPr lang="en-US" sz="2400" dirty="0">
                <a:solidFill>
                  <a:schemeClr val="bg1"/>
                </a:solidFill>
              </a:rPr>
              <a:t>by the renewal of your mind, that by testing you may discern what is the will of God, what is good and acceptable and perfect.</a:t>
            </a:r>
          </a:p>
        </p:txBody>
      </p:sp>
    </p:spTree>
    <p:extLst>
      <p:ext uri="{BB962C8B-B14F-4D97-AF65-F5344CB8AC3E}">
        <p14:creationId xmlns:p14="http://schemas.microsoft.com/office/powerpoint/2010/main" val="345550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#1. Comes in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humility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 to the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humble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2" y="942975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The good news comes </a:t>
            </a:r>
            <a:r>
              <a:rPr lang="en-US" sz="2400" u="sng" dirty="0">
                <a:solidFill>
                  <a:srgbClr val="FFFF00"/>
                </a:solidFill>
              </a:rPr>
              <a:t>to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 the </a:t>
            </a:r>
            <a:r>
              <a:rPr lang="en-US" sz="2400" u="sng" dirty="0">
                <a:solidFill>
                  <a:srgbClr val="FFFF00"/>
                </a:solidFill>
              </a:rPr>
              <a:t>humble.</a:t>
            </a:r>
          </a:p>
        </p:txBody>
      </p:sp>
    </p:spTree>
    <p:extLst>
      <p:ext uri="{BB962C8B-B14F-4D97-AF65-F5344CB8AC3E}">
        <p14:creationId xmlns:p14="http://schemas.microsoft.com/office/powerpoint/2010/main" val="51705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#1. Comes in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humility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 to the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humble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2" y="942975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b.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The good news comes </a:t>
            </a:r>
            <a:r>
              <a:rPr lang="en-US" sz="2400" u="sng" dirty="0">
                <a:solidFill>
                  <a:srgbClr val="FFFF00"/>
                </a:solidFill>
              </a:rPr>
              <a:t>by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 the </a:t>
            </a:r>
            <a:r>
              <a:rPr lang="en-US" sz="2400" u="sng" dirty="0">
                <a:solidFill>
                  <a:srgbClr val="FFFF00"/>
                </a:solidFill>
              </a:rPr>
              <a:t>humbled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Savior.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81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-8478" y="76200"/>
            <a:ext cx="12191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solidFill>
                  <a:schemeClr val="bg1"/>
                </a:solidFill>
              </a:rPr>
              <a:t>Philippians 2:5-8</a:t>
            </a:r>
            <a:r>
              <a:rPr lang="en-US" sz="1200" b="1" u="sng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 rtl="0"/>
            <a:r>
              <a:rPr lang="en-US" sz="2400" dirty="0">
                <a:solidFill>
                  <a:schemeClr val="bg1"/>
                </a:solidFill>
              </a:rPr>
              <a:t>Have this mind among yourselves, which is yours in Christ Jesus, who,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though he was in the form of God</a:t>
            </a:r>
            <a:r>
              <a:rPr lang="en-US" sz="2400" dirty="0">
                <a:solidFill>
                  <a:schemeClr val="bg1"/>
                </a:solidFill>
              </a:rPr>
              <a:t>, did not count equality with God a thing to be grasped, but emptied himself, by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taking the form of a servant, being born in the likeness of men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</a:p>
          <a:p>
            <a:pPr algn="ctr" rtl="0"/>
            <a:endParaRPr lang="en-US" sz="2400" dirty="0">
              <a:solidFill>
                <a:schemeClr val="bg1"/>
              </a:solidFill>
            </a:endParaRPr>
          </a:p>
          <a:p>
            <a:pPr algn="ctr" rtl="0"/>
            <a:r>
              <a:rPr lang="en-US" sz="2400" dirty="0">
                <a:solidFill>
                  <a:schemeClr val="bg1"/>
                </a:solidFill>
              </a:rPr>
              <a:t>And being found in human form,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he humbled himself by becoming obedient to the point of death</a:t>
            </a:r>
            <a:r>
              <a:rPr lang="en-US" sz="2400" dirty="0">
                <a:solidFill>
                  <a:schemeClr val="bg1"/>
                </a:solidFill>
              </a:rPr>
              <a:t>, even death on a cross.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F31F34-B5BD-C5DF-B89E-E93740819FDF}"/>
              </a:ext>
            </a:extLst>
          </p:cNvPr>
          <p:cNvSpPr txBox="1"/>
          <p:nvPr/>
        </p:nvSpPr>
        <p:spPr>
          <a:xfrm>
            <a:off x="219077" y="5495925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solidFill>
                  <a:schemeClr val="bg1"/>
                </a:solidFill>
              </a:rPr>
              <a:t>Galatians 3:13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 rtl="0"/>
            <a:r>
              <a:rPr lang="en-US" sz="2400" dirty="0">
                <a:solidFill>
                  <a:schemeClr val="bg1"/>
                </a:solidFill>
              </a:rPr>
              <a:t>Christ redeemed us from the curse of the law by becoming a curse for us—for it is written, “Cursed is everyone who is hanged on a tree”—</a:t>
            </a:r>
          </a:p>
        </p:txBody>
      </p:sp>
    </p:spTree>
    <p:extLst>
      <p:ext uri="{BB962C8B-B14F-4D97-AF65-F5344CB8AC3E}">
        <p14:creationId xmlns:p14="http://schemas.microsoft.com/office/powerpoint/2010/main" val="407221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-8478" y="76200"/>
            <a:ext cx="12191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solidFill>
                  <a:schemeClr val="bg1"/>
                </a:solidFill>
              </a:rPr>
              <a:t>Philippians 2:5-11</a:t>
            </a:r>
            <a:r>
              <a:rPr lang="en-US" sz="1200" b="1" u="sng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 rtl="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Have this mind among yourselves, which is yours in Christ Jesus, who, though he was in the form of God, did not count equality with God a thing to be grasped, but emptied himself, by taking the form of a servant, being born in the likeness of men. </a:t>
            </a:r>
          </a:p>
          <a:p>
            <a:pPr algn="ctr" rtl="0"/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 rtl="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And being found in human form, he humbled himself by becoming obedient to the point of death, even death on a cross.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F31F34-B5BD-C5DF-B89E-E93740819FDF}"/>
              </a:ext>
            </a:extLst>
          </p:cNvPr>
          <p:cNvSpPr txBox="1"/>
          <p:nvPr/>
        </p:nvSpPr>
        <p:spPr>
          <a:xfrm>
            <a:off x="219077" y="5495925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solidFill>
                  <a:schemeClr val="bg1">
                    <a:lumMod val="65000"/>
                  </a:schemeClr>
                </a:solidFill>
              </a:rPr>
              <a:t>Galatians 3:13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(ESV)</a:t>
            </a:r>
          </a:p>
          <a:p>
            <a:pPr algn="ctr" rtl="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Christ redeemed us from the curse of the law by becoming a curse for us—for it is written, “Cursed is everyone who is hanged on a tree”—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D1191-40B7-E973-9EF8-D95B434F9F2B}"/>
              </a:ext>
            </a:extLst>
          </p:cNvPr>
          <p:cNvSpPr txBox="1"/>
          <p:nvPr/>
        </p:nvSpPr>
        <p:spPr>
          <a:xfrm>
            <a:off x="2" y="2924561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dirty="0">
                <a:solidFill>
                  <a:schemeClr val="bg1"/>
                </a:solidFill>
              </a:rPr>
              <a:t>Therefore God has highly exalted him and bestowed on him the name that is above every name, so that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at the name of Jesus every knee should bow, in heaven and on earth and under the earth</a:t>
            </a:r>
            <a:r>
              <a:rPr lang="en-US" sz="2400" dirty="0">
                <a:solidFill>
                  <a:schemeClr val="bg1"/>
                </a:solidFill>
              </a:rPr>
              <a:t>, and every tongue confess that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Jesus Christ is Lord</a:t>
            </a:r>
            <a:r>
              <a:rPr lang="en-US" sz="2400" dirty="0">
                <a:solidFill>
                  <a:schemeClr val="bg1"/>
                </a:solidFill>
              </a:rPr>
              <a:t>, to the glory of God the Father.</a:t>
            </a:r>
          </a:p>
        </p:txBody>
      </p:sp>
    </p:spTree>
    <p:extLst>
      <p:ext uri="{BB962C8B-B14F-4D97-AF65-F5344CB8AC3E}">
        <p14:creationId xmlns:p14="http://schemas.microsoft.com/office/powerpoint/2010/main" val="110736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#2. Is the Good News of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peace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2" y="942975"/>
            <a:ext cx="12191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Revelation 5:11-12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Then I looked, and I heard around the throne and the living creatures and the elders the voice of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many angels, numbering myriads of myriads and thousands of thousands</a:t>
            </a:r>
            <a:r>
              <a:rPr lang="en-US" sz="2400" dirty="0">
                <a:solidFill>
                  <a:schemeClr val="bg1"/>
                </a:solidFill>
              </a:rPr>
              <a:t>, saying with a loud voice, “Worthy is the Lamb who was slain, to receive power and wealth and wisdom and might and honor and glory and blessing!”</a:t>
            </a:r>
          </a:p>
        </p:txBody>
      </p:sp>
    </p:spTree>
    <p:extLst>
      <p:ext uri="{BB962C8B-B14F-4D97-AF65-F5344CB8AC3E}">
        <p14:creationId xmlns:p14="http://schemas.microsoft.com/office/powerpoint/2010/main" val="402758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#2. Is the Good News of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peace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2" y="942975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Matthew 26:53-54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Do you think that I cannot appeal to my Father, and he will at once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send me more than twelve legions of angels</a:t>
            </a:r>
            <a:r>
              <a:rPr lang="en-US" sz="2400" dirty="0">
                <a:solidFill>
                  <a:schemeClr val="bg1"/>
                </a:solidFill>
              </a:rPr>
              <a:t>? But how then should the Scriptures be fulfilled, that it must be so?”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CC0A3-37D1-8966-B607-C50888DDAD8E}"/>
              </a:ext>
            </a:extLst>
          </p:cNvPr>
          <p:cNvSpPr txBox="1"/>
          <p:nvPr/>
        </p:nvSpPr>
        <p:spPr>
          <a:xfrm>
            <a:off x="-8479" y="2819400"/>
            <a:ext cx="12191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Luke 2:14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(NIV)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“Glory to God in the highest heaven, and on earth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peace to those on whom his favor rests</a:t>
            </a:r>
            <a:r>
              <a:rPr lang="en-US" sz="2400" dirty="0">
                <a:solidFill>
                  <a:schemeClr val="bg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97014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#2. Is the Good News of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peace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2" y="942975"/>
            <a:ext cx="12191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Romans 5:1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… since we have been justified by faith,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we have peace with God </a:t>
            </a:r>
            <a:r>
              <a:rPr lang="en-US" sz="2400" dirty="0">
                <a:solidFill>
                  <a:schemeClr val="bg1"/>
                </a:solidFill>
              </a:rPr>
              <a:t>through our Lord Jesus Christ.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CC0A3-37D1-8966-B607-C50888DDAD8E}"/>
              </a:ext>
            </a:extLst>
          </p:cNvPr>
          <p:cNvSpPr txBox="1"/>
          <p:nvPr/>
        </p:nvSpPr>
        <p:spPr>
          <a:xfrm>
            <a:off x="-8479" y="2372885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Philippians 4:7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And the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peace of God, which surpasses all understanding</a:t>
            </a:r>
            <a:r>
              <a:rPr lang="en-US" sz="2400" dirty="0">
                <a:solidFill>
                  <a:schemeClr val="bg1"/>
                </a:solidFill>
              </a:rPr>
              <a:t>, will guard your hearts and your minds in Christ Jesus.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8FA66-9315-67FD-2937-AEF221CE9AFC}"/>
              </a:ext>
            </a:extLst>
          </p:cNvPr>
          <p:cNvSpPr txBox="1"/>
          <p:nvPr/>
        </p:nvSpPr>
        <p:spPr>
          <a:xfrm>
            <a:off x="-8479" y="4038422"/>
            <a:ext cx="1219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Galatians 5:22-23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(ESV)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But the fruit of the Spirit is love,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joy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peace</a:t>
            </a:r>
            <a:r>
              <a:rPr lang="en-US" sz="2400" dirty="0">
                <a:solidFill>
                  <a:schemeClr val="bg1"/>
                </a:solidFill>
              </a:rPr>
              <a:t>, patience, kindness, goodness, faithfulness, gentleness, self-control; against such things there is no law.</a:t>
            </a:r>
          </a:p>
        </p:txBody>
      </p:sp>
    </p:spTree>
    <p:extLst>
      <p:ext uri="{BB962C8B-B14F-4D97-AF65-F5344CB8AC3E}">
        <p14:creationId xmlns:p14="http://schemas.microsoft.com/office/powerpoint/2010/main" val="294342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913173-C652-9376-030F-F0570213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8" y="0"/>
            <a:ext cx="12200477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0EEC72-32B9-688F-3AB9-81D981304AAE}"/>
              </a:ext>
            </a:extLst>
          </p:cNvPr>
          <p:cNvSpPr txBox="1"/>
          <p:nvPr/>
        </p:nvSpPr>
        <p:spPr>
          <a:xfrm>
            <a:off x="2" y="123825"/>
            <a:ext cx="1219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#3. Is worth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seeking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 and </a:t>
            </a:r>
            <a:r>
              <a:rPr lang="en-US" sz="3200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proclaiming</a:t>
            </a:r>
            <a:r>
              <a:rPr lang="en-US" sz="32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CF0BA-F029-BDE2-A9E0-10780E2DCEE1}"/>
              </a:ext>
            </a:extLst>
          </p:cNvPr>
          <p:cNvSpPr txBox="1"/>
          <p:nvPr/>
        </p:nvSpPr>
        <p:spPr>
          <a:xfrm>
            <a:off x="104777" y="1642243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this thing</a:t>
            </a:r>
            <a:r>
              <a:rPr lang="en-US" sz="2400" dirty="0">
                <a:solidFill>
                  <a:schemeClr val="bg1"/>
                </a:solidFill>
              </a:rPr>
              <a:t>” = “this word” or “this reality”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CC0A3-37D1-8966-B607-C50888DDAD8E}"/>
              </a:ext>
            </a:extLst>
          </p:cNvPr>
          <p:cNvSpPr txBox="1"/>
          <p:nvPr/>
        </p:nvSpPr>
        <p:spPr>
          <a:xfrm>
            <a:off x="-8479" y="2520062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that has happened</a:t>
            </a:r>
            <a:r>
              <a:rPr lang="en-US" sz="2400" dirty="0">
                <a:solidFill>
                  <a:schemeClr val="bg1"/>
                </a:solidFill>
              </a:rPr>
              <a:t>” = “has happened and is still happening” (perfect participle)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8FA66-9315-67FD-2937-AEF221CE9AFC}"/>
              </a:ext>
            </a:extLst>
          </p:cNvPr>
          <p:cNvSpPr txBox="1"/>
          <p:nvPr/>
        </p:nvSpPr>
        <p:spPr>
          <a:xfrm>
            <a:off x="2" y="3499217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which the Lord has made known</a:t>
            </a:r>
            <a:r>
              <a:rPr lang="en-US" sz="2400" dirty="0">
                <a:solidFill>
                  <a:schemeClr val="bg1"/>
                </a:solidFill>
              </a:rPr>
              <a:t>” = The angel’s delivered GOD’S word, GOD’S Revelation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04D5A-EFF8-1FB3-E93E-F6E80DA989F3}"/>
              </a:ext>
            </a:extLst>
          </p:cNvPr>
          <p:cNvSpPr txBox="1"/>
          <p:nvPr/>
        </p:nvSpPr>
        <p:spPr>
          <a:xfrm>
            <a:off x="2" y="6080492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 Shepherd’s Believed!</a:t>
            </a:r>
          </a:p>
        </p:txBody>
      </p:sp>
    </p:spTree>
    <p:extLst>
      <p:ext uri="{BB962C8B-B14F-4D97-AF65-F5344CB8AC3E}">
        <p14:creationId xmlns:p14="http://schemas.microsoft.com/office/powerpoint/2010/main" val="169399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782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Decker, Rich Lee</dc:creator>
  <cp:lastModifiedBy>Decker, Rich Lee</cp:lastModifiedBy>
  <cp:revision>3</cp:revision>
  <dcterms:created xsi:type="dcterms:W3CDTF">2022-12-23T23:33:19Z</dcterms:created>
  <dcterms:modified xsi:type="dcterms:W3CDTF">2022-12-25T14:34:04Z</dcterms:modified>
</cp:coreProperties>
</file>