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56" r:id="rId2"/>
    <p:sldId id="274" r:id="rId3"/>
    <p:sldId id="275" r:id="rId4"/>
    <p:sldId id="277" r:id="rId5"/>
    <p:sldId id="276" r:id="rId6"/>
    <p:sldId id="278" r:id="rId7"/>
    <p:sldId id="279" r:id="rId8"/>
    <p:sldId id="280" r:id="rId9"/>
    <p:sldId id="281" r:id="rId10"/>
    <p:sldId id="282" r:id="rId11"/>
    <p:sldId id="286" r:id="rId12"/>
    <p:sldId id="283" r:id="rId13"/>
    <p:sldId id="284"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58" autoAdjust="0"/>
    <p:restoredTop sz="94660"/>
  </p:normalViewPr>
  <p:slideViewPr>
    <p:cSldViewPr snapToGrid="0">
      <p:cViewPr varScale="1">
        <p:scale>
          <a:sx n="100" d="100"/>
          <a:sy n="100" d="100"/>
        </p:scale>
        <p:origin x="540"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15B-D307-BF4C-D394-811306534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4B8CC-8EBB-C99E-FF99-9A4CEB60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8192-7385-1A23-473D-6FF945B3A721}"/>
              </a:ext>
            </a:extLst>
          </p:cNvPr>
          <p:cNvSpPr>
            <a:spLocks noGrp="1"/>
          </p:cNvSpPr>
          <p:nvPr>
            <p:ph type="dt" sz="half" idx="10"/>
          </p:nvPr>
        </p:nvSpPr>
        <p:spPr/>
        <p:txBody>
          <a:bodyPr/>
          <a:lstStyle/>
          <a:p>
            <a:fld id="{12241623-A064-4BED-B073-BA4D61433402}" type="datetime1">
              <a:rPr lang="en-US" smtClean="0"/>
              <a:t>1/29/2023</a:t>
            </a:fld>
            <a:endParaRPr lang="en-US" dirty="0"/>
          </a:p>
        </p:txBody>
      </p:sp>
      <p:sp>
        <p:nvSpPr>
          <p:cNvPr id="5" name="Footer Placeholder 4">
            <a:extLst>
              <a:ext uri="{FF2B5EF4-FFF2-40B4-BE49-F238E27FC236}">
                <a16:creationId xmlns:a16="http://schemas.microsoft.com/office/drawing/2014/main" id="{F17102F9-FA4B-914D-2260-2C35E4B61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70784-E221-C67B-6949-F5543E9B23D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586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EC08-ECB7-8D10-7976-3E802E575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C988D-DAA2-B679-9C98-2F0BA4269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625-5235-943A-12FA-C1956E1E65E9}"/>
              </a:ext>
            </a:extLst>
          </p:cNvPr>
          <p:cNvSpPr>
            <a:spLocks noGrp="1"/>
          </p:cNvSpPr>
          <p:nvPr>
            <p:ph type="dt" sz="half" idx="10"/>
          </p:nvPr>
        </p:nvSpPr>
        <p:spPr/>
        <p:txBody>
          <a:bodyPr/>
          <a:lstStyle/>
          <a:p>
            <a:fld id="{6F86ED0C-1DA7-41F0-94CF-6218B1FEDFF1}" type="datetime1">
              <a:rPr lang="en-US" smtClean="0"/>
              <a:t>1/29/2023</a:t>
            </a:fld>
            <a:endParaRPr lang="en-US" dirty="0"/>
          </a:p>
        </p:txBody>
      </p:sp>
      <p:sp>
        <p:nvSpPr>
          <p:cNvPr id="5" name="Footer Placeholder 4">
            <a:extLst>
              <a:ext uri="{FF2B5EF4-FFF2-40B4-BE49-F238E27FC236}">
                <a16:creationId xmlns:a16="http://schemas.microsoft.com/office/drawing/2014/main" id="{8E261D34-E702-5E76-1678-608AA8425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4C5B5-6C21-C397-5291-F4BA9518575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00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07BD3-A7B2-7B4B-29B6-9E55D74C8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CD0F7-41E3-50F3-9F06-4A0FD371A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1AB6-1EBA-0F5C-F08A-0DBD54FDD4D0}"/>
              </a:ext>
            </a:extLst>
          </p:cNvPr>
          <p:cNvSpPr>
            <a:spLocks noGrp="1"/>
          </p:cNvSpPr>
          <p:nvPr>
            <p:ph type="dt" sz="half" idx="10"/>
          </p:nvPr>
        </p:nvSpPr>
        <p:spPr/>
        <p:txBody>
          <a:bodyPr/>
          <a:lstStyle/>
          <a:p>
            <a:fld id="{EECF02AB-6034-4B88-BC5A-7C17CB0EF809}" type="datetime1">
              <a:rPr lang="en-US" smtClean="0"/>
              <a:t>1/29/2023</a:t>
            </a:fld>
            <a:endParaRPr lang="en-US" dirty="0"/>
          </a:p>
        </p:txBody>
      </p:sp>
      <p:sp>
        <p:nvSpPr>
          <p:cNvPr id="5" name="Footer Placeholder 4">
            <a:extLst>
              <a:ext uri="{FF2B5EF4-FFF2-40B4-BE49-F238E27FC236}">
                <a16:creationId xmlns:a16="http://schemas.microsoft.com/office/drawing/2014/main" id="{A3CE9ED2-42CE-A581-C988-0360B2B3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C96A96-F343-2269-3B5E-AE9D7CA5F30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3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D46-A82A-DBCE-0752-1ED04C1B3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0EFD0-9531-65DC-E748-B07238607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B9F1-EDFD-F3B5-AACC-409373CE55FD}"/>
              </a:ext>
            </a:extLst>
          </p:cNvPr>
          <p:cNvSpPr>
            <a:spLocks noGrp="1"/>
          </p:cNvSpPr>
          <p:nvPr>
            <p:ph type="dt" sz="half" idx="10"/>
          </p:nvPr>
        </p:nvSpPr>
        <p:spPr/>
        <p:txBody>
          <a:bodyPr/>
          <a:lstStyle/>
          <a:p>
            <a:fld id="{22F3E5F3-28EE-488F-BD53-B744C06C3DEC}" type="datetime1">
              <a:rPr lang="en-US" smtClean="0"/>
              <a:t>1/29/2023</a:t>
            </a:fld>
            <a:endParaRPr lang="en-US" dirty="0"/>
          </a:p>
        </p:txBody>
      </p:sp>
      <p:sp>
        <p:nvSpPr>
          <p:cNvPr id="5" name="Footer Placeholder 4">
            <a:extLst>
              <a:ext uri="{FF2B5EF4-FFF2-40B4-BE49-F238E27FC236}">
                <a16:creationId xmlns:a16="http://schemas.microsoft.com/office/drawing/2014/main" id="{17563585-C6D3-EDB5-E50A-8923F2A30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2E3C-7BA7-64B8-1E22-A1913459D90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53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E49-C3A0-86E0-CA87-86F9E9519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ECDEF-D2AC-EB7E-E55D-80D55B07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82360-6B8B-3576-EF20-F18138CDC1BD}"/>
              </a:ext>
            </a:extLst>
          </p:cNvPr>
          <p:cNvSpPr>
            <a:spLocks noGrp="1"/>
          </p:cNvSpPr>
          <p:nvPr>
            <p:ph type="dt" sz="half" idx="10"/>
          </p:nvPr>
        </p:nvSpPr>
        <p:spPr/>
        <p:txBody>
          <a:bodyPr/>
          <a:lstStyle/>
          <a:p>
            <a:fld id="{E72EB70D-CD01-44DA-83B3-8FEB3383D307}" type="datetime1">
              <a:rPr lang="en-US" smtClean="0"/>
              <a:t>1/29/2023</a:t>
            </a:fld>
            <a:endParaRPr lang="en-US" dirty="0"/>
          </a:p>
        </p:txBody>
      </p:sp>
      <p:sp>
        <p:nvSpPr>
          <p:cNvPr id="5" name="Footer Placeholder 4">
            <a:extLst>
              <a:ext uri="{FF2B5EF4-FFF2-40B4-BE49-F238E27FC236}">
                <a16:creationId xmlns:a16="http://schemas.microsoft.com/office/drawing/2014/main" id="{3403C7B1-2102-9EBC-287B-A1E6D8A07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CB4E4-63E5-792C-CC8D-AD517343F0A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5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FFE-DEE9-1FB0-B43A-555E1C930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44E99-868E-BFE3-6472-C2D82F80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A6F46-E475-045D-664C-070B2C0F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CF464-A92B-1FCA-8B48-4509C632209B}"/>
              </a:ext>
            </a:extLst>
          </p:cNvPr>
          <p:cNvSpPr>
            <a:spLocks noGrp="1"/>
          </p:cNvSpPr>
          <p:nvPr>
            <p:ph type="dt" sz="half" idx="10"/>
          </p:nvPr>
        </p:nvSpPr>
        <p:spPr/>
        <p:txBody>
          <a:bodyPr/>
          <a:lstStyle/>
          <a:p>
            <a:fld id="{D0158CFD-9357-46BE-A189-D637A67C8730}" type="datetime1">
              <a:rPr lang="en-US" smtClean="0"/>
              <a:t>1/29/2023</a:t>
            </a:fld>
            <a:endParaRPr lang="en-US" dirty="0"/>
          </a:p>
        </p:txBody>
      </p:sp>
      <p:sp>
        <p:nvSpPr>
          <p:cNvPr id="6" name="Footer Placeholder 5">
            <a:extLst>
              <a:ext uri="{FF2B5EF4-FFF2-40B4-BE49-F238E27FC236}">
                <a16:creationId xmlns:a16="http://schemas.microsoft.com/office/drawing/2014/main" id="{EC7CDAA2-F7F3-6DFF-F782-58E7C68D6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8BA351-DE38-0583-84F9-82B482DC107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06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B977-6A87-09FA-6528-98A30982E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E8814-557F-ECFD-88EC-10703EEA7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361E8-4399-E802-9F63-4924092F5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2A6C3-8D02-A155-2103-BB6243230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70178-3D67-55DF-6034-64BBA2579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09F00-4567-234D-C789-5411AB8D3110}"/>
              </a:ext>
            </a:extLst>
          </p:cNvPr>
          <p:cNvSpPr>
            <a:spLocks noGrp="1"/>
          </p:cNvSpPr>
          <p:nvPr>
            <p:ph type="dt" sz="half" idx="10"/>
          </p:nvPr>
        </p:nvSpPr>
        <p:spPr/>
        <p:txBody>
          <a:bodyPr/>
          <a:lstStyle/>
          <a:p>
            <a:fld id="{7B4742EE-B331-4632-BD10-A82FED6B6FC0}" type="datetime1">
              <a:rPr lang="en-US" smtClean="0"/>
              <a:t>1/29/2023</a:t>
            </a:fld>
            <a:endParaRPr lang="en-US" dirty="0"/>
          </a:p>
        </p:txBody>
      </p:sp>
      <p:sp>
        <p:nvSpPr>
          <p:cNvPr id="8" name="Footer Placeholder 7">
            <a:extLst>
              <a:ext uri="{FF2B5EF4-FFF2-40B4-BE49-F238E27FC236}">
                <a16:creationId xmlns:a16="http://schemas.microsoft.com/office/drawing/2014/main" id="{7E8962EA-7F4A-2E4F-2485-3CF473388C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ACEE5-2092-0F8F-42E6-CD795A02364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006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AB7-0456-646C-4A9E-AE8295020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D9C2D-A014-C815-0FC9-2AFE8564335B}"/>
              </a:ext>
            </a:extLst>
          </p:cNvPr>
          <p:cNvSpPr>
            <a:spLocks noGrp="1"/>
          </p:cNvSpPr>
          <p:nvPr>
            <p:ph type="dt" sz="half" idx="10"/>
          </p:nvPr>
        </p:nvSpPr>
        <p:spPr/>
        <p:txBody>
          <a:bodyPr/>
          <a:lstStyle/>
          <a:p>
            <a:fld id="{451BA835-D13F-49F4-8F11-5D576AC65FAD}" type="datetime1">
              <a:rPr lang="en-US" smtClean="0"/>
              <a:t>1/29/2023</a:t>
            </a:fld>
            <a:endParaRPr lang="en-US" dirty="0"/>
          </a:p>
        </p:txBody>
      </p:sp>
      <p:sp>
        <p:nvSpPr>
          <p:cNvPr id="4" name="Footer Placeholder 3">
            <a:extLst>
              <a:ext uri="{FF2B5EF4-FFF2-40B4-BE49-F238E27FC236}">
                <a16:creationId xmlns:a16="http://schemas.microsoft.com/office/drawing/2014/main" id="{8EE6E2C1-0DEE-B1F8-D90B-ACCAD4F24A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1FE09-355A-5A81-6A7C-EC208C1B68C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5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8AF4-FBC2-AF5C-7648-0CFB6B03DB6A}"/>
              </a:ext>
            </a:extLst>
          </p:cNvPr>
          <p:cNvSpPr>
            <a:spLocks noGrp="1"/>
          </p:cNvSpPr>
          <p:nvPr>
            <p:ph type="dt" sz="half" idx="10"/>
          </p:nvPr>
        </p:nvSpPr>
        <p:spPr/>
        <p:txBody>
          <a:bodyPr/>
          <a:lstStyle/>
          <a:p>
            <a:fld id="{ADBD1799-ACB5-4CB2-86A2-5C574F1C8706}" type="datetime1">
              <a:rPr lang="en-US" smtClean="0"/>
              <a:t>1/29/2023</a:t>
            </a:fld>
            <a:endParaRPr lang="en-US" dirty="0"/>
          </a:p>
        </p:txBody>
      </p:sp>
      <p:sp>
        <p:nvSpPr>
          <p:cNvPr id="3" name="Footer Placeholder 2">
            <a:extLst>
              <a:ext uri="{FF2B5EF4-FFF2-40B4-BE49-F238E27FC236}">
                <a16:creationId xmlns:a16="http://schemas.microsoft.com/office/drawing/2014/main" id="{AFEE9760-494D-C2AB-5511-4B44A4FA5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9EA789-7B1B-F476-205B-5CDE7743D5A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2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167C-08E9-36E8-95C8-C61904B2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75027-AE84-F9AB-A14F-A70DE14E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F4E64-1028-874D-11FF-E340BAB4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ABDE0-6347-5709-76F0-FA906C6E4EF6}"/>
              </a:ext>
            </a:extLst>
          </p:cNvPr>
          <p:cNvSpPr>
            <a:spLocks noGrp="1"/>
          </p:cNvSpPr>
          <p:nvPr>
            <p:ph type="dt" sz="half" idx="10"/>
          </p:nvPr>
        </p:nvSpPr>
        <p:spPr/>
        <p:txBody>
          <a:bodyPr/>
          <a:lstStyle/>
          <a:p>
            <a:fld id="{ED5DD0D6-7A82-473E-879B-C6ECD6CCCFEC}" type="datetime1">
              <a:rPr lang="en-US" smtClean="0"/>
              <a:t>1/29/2023</a:t>
            </a:fld>
            <a:endParaRPr lang="en-US" dirty="0"/>
          </a:p>
        </p:txBody>
      </p:sp>
      <p:sp>
        <p:nvSpPr>
          <p:cNvPr id="6" name="Footer Placeholder 5">
            <a:extLst>
              <a:ext uri="{FF2B5EF4-FFF2-40B4-BE49-F238E27FC236}">
                <a16:creationId xmlns:a16="http://schemas.microsoft.com/office/drawing/2014/main" id="{4FCD3E0C-039E-16E4-0408-7A545928A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C52BF-7714-5202-FFFC-0C09A046B7C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27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4D-9318-7E67-FF3A-154B51F1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00BE3-ADD1-BF74-BD21-5634A6BFC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E25AF-FBC2-3984-82AC-855743F8A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4706-6E3E-BF49-F819-007EDC70235B}"/>
              </a:ext>
            </a:extLst>
          </p:cNvPr>
          <p:cNvSpPr>
            <a:spLocks noGrp="1"/>
          </p:cNvSpPr>
          <p:nvPr>
            <p:ph type="dt" sz="half" idx="10"/>
          </p:nvPr>
        </p:nvSpPr>
        <p:spPr/>
        <p:txBody>
          <a:bodyPr/>
          <a:lstStyle/>
          <a:p>
            <a:fld id="{D4605E03-BC17-41A7-854C-DFAB672737DC}" type="datetime1">
              <a:rPr lang="en-US" smtClean="0"/>
              <a:t>1/29/2023</a:t>
            </a:fld>
            <a:endParaRPr lang="en-US" dirty="0"/>
          </a:p>
        </p:txBody>
      </p:sp>
      <p:sp>
        <p:nvSpPr>
          <p:cNvPr id="6" name="Footer Placeholder 5">
            <a:extLst>
              <a:ext uri="{FF2B5EF4-FFF2-40B4-BE49-F238E27FC236}">
                <a16:creationId xmlns:a16="http://schemas.microsoft.com/office/drawing/2014/main" id="{9F80C55E-4FD5-BE60-A949-6D275A062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6B98EA-E6E1-CD3C-98F0-5541EECAB6B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22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174B-F7A8-1159-77B9-B395DD5A6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6FF02-90A4-B14C-A7A3-186887CAE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52F8-65DA-3F1C-3BFD-3CEC76A8D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1/29/2023</a:t>
            </a:fld>
            <a:endParaRPr lang="en-US" dirty="0"/>
          </a:p>
        </p:txBody>
      </p:sp>
      <p:sp>
        <p:nvSpPr>
          <p:cNvPr id="5" name="Footer Placeholder 4">
            <a:extLst>
              <a:ext uri="{FF2B5EF4-FFF2-40B4-BE49-F238E27FC236}">
                <a16:creationId xmlns:a16="http://schemas.microsoft.com/office/drawing/2014/main" id="{C52F40F4-67A9-F4C1-15A0-D14583415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F2A7-D789-FD89-C7B8-ED17A4661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84537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5214937" y="1711601"/>
            <a:ext cx="6977063" cy="1717399"/>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3200" b="1" spc="150" dirty="0">
                <a:solidFill>
                  <a:schemeClr val="tx1">
                    <a:lumMod val="85000"/>
                    <a:lumOff val="15000"/>
                  </a:schemeClr>
                </a:solidFill>
                <a:latin typeface="Bookman Old Style" panose="02050604050505020204" pitchFamily="18" charset="0"/>
                <a:ea typeface="+mj-ea"/>
                <a:cs typeface="+mj-cs"/>
              </a:rPr>
              <a:t>One Gospel, One People, Many Nations </a:t>
            </a:r>
            <a:r>
              <a:rPr lang="en-US" sz="2000" b="1" i="1" spc="150" dirty="0">
                <a:solidFill>
                  <a:schemeClr val="tx1">
                    <a:lumMod val="85000"/>
                    <a:lumOff val="15000"/>
                  </a:schemeClr>
                </a:solidFill>
                <a:latin typeface="Bookman Old Style" panose="02050604050505020204" pitchFamily="18" charset="0"/>
                <a:ea typeface="+mj-ea"/>
                <a:cs typeface="+mj-cs"/>
              </a:rPr>
              <a:t>(p.1)</a:t>
            </a:r>
          </a:p>
          <a:p>
            <a:pPr algn="ctr">
              <a:lnSpc>
                <a:spcPct val="110000"/>
              </a:lnSpc>
              <a:spcBef>
                <a:spcPct val="0"/>
              </a:spcBef>
              <a:spcAft>
                <a:spcPts val="600"/>
              </a:spcAft>
            </a:pPr>
            <a:r>
              <a:rPr lang="en-US" sz="2000" b="1" i="1" spc="150" dirty="0">
                <a:solidFill>
                  <a:schemeClr val="tx1">
                    <a:lumMod val="85000"/>
                    <a:lumOff val="15000"/>
                  </a:schemeClr>
                </a:solidFill>
                <a:latin typeface="+mj-lt"/>
                <a:ea typeface="+mj-ea"/>
                <a:cs typeface="+mj-cs"/>
              </a:rPr>
              <a:t>Acts 9:43-10:8</a:t>
            </a:r>
          </a:p>
        </p:txBody>
      </p:sp>
      <p:pic>
        <p:nvPicPr>
          <p:cNvPr id="3" name="Picture 2">
            <a:extLst>
              <a:ext uri="{FF2B5EF4-FFF2-40B4-BE49-F238E27FC236}">
                <a16:creationId xmlns:a16="http://schemas.microsoft.com/office/drawing/2014/main" id="{0FB4CE6E-16CC-695E-04F8-FA99F20175A1}"/>
              </a:ext>
            </a:extLst>
          </p:cNvPr>
          <p:cNvPicPr>
            <a:picLocks noChangeAspect="1"/>
          </p:cNvPicPr>
          <p:nvPr/>
        </p:nvPicPr>
        <p:blipFill>
          <a:blip r:embed="rId2"/>
          <a:stretch>
            <a:fillRect/>
          </a:stretch>
        </p:blipFill>
        <p:spPr>
          <a:xfrm>
            <a:off x="-1" y="0"/>
            <a:ext cx="4714875" cy="6858000"/>
          </a:xfrm>
          <a:prstGeom prst="rect">
            <a:avLst/>
          </a:prstGeom>
        </p:spPr>
      </p:pic>
    </p:spTree>
    <p:extLst>
      <p:ext uri="{BB962C8B-B14F-4D97-AF65-F5344CB8AC3E}">
        <p14:creationId xmlns:p14="http://schemas.microsoft.com/office/powerpoint/2010/main" val="2897463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0"/>
            <a:ext cx="7305675" cy="1104900"/>
          </a:xfrm>
          <a:prstGeom prst="rect">
            <a:avLst/>
          </a:prstGeom>
        </p:spPr>
        <p:txBody>
          <a:bodyPr vert="horz" lIns="109728" tIns="109728" rIns="109728" bIns="91440" rtlCol="0" anchor="b">
            <a:normAutofit lnSpcReduction="10000"/>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B. God prepares the Gentile, Cornelius, for Gospel reception.</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2" name="TextBox 1">
            <a:extLst>
              <a:ext uri="{FF2B5EF4-FFF2-40B4-BE49-F238E27FC236}">
                <a16:creationId xmlns:a16="http://schemas.microsoft.com/office/drawing/2014/main" id="{4A45189A-0292-B48A-4912-5CB9EBD9DE3E}"/>
              </a:ext>
            </a:extLst>
          </p:cNvPr>
          <p:cNvSpPr txBox="1"/>
          <p:nvPr/>
        </p:nvSpPr>
        <p:spPr>
          <a:xfrm>
            <a:off x="4781550" y="1620047"/>
            <a:ext cx="7305675" cy="1077218"/>
          </a:xfrm>
          <a:prstGeom prst="rect">
            <a:avLst/>
          </a:prstGeom>
          <a:noFill/>
        </p:spPr>
        <p:txBody>
          <a:bodyPr wrap="square" rtlCol="0">
            <a:spAutoFit/>
          </a:bodyPr>
          <a:lstStyle/>
          <a:p>
            <a:pPr algn="ctr" rtl="0"/>
            <a:r>
              <a:rPr lang="en-US" sz="2400" b="1" u="sng" dirty="0"/>
              <a:t>APPLICATION #2</a:t>
            </a:r>
            <a:endParaRPr lang="en-US" sz="1200" b="1" i="1" dirty="0"/>
          </a:p>
          <a:p>
            <a:pPr algn="ctr"/>
            <a:r>
              <a:rPr lang="en-US" sz="2000" dirty="0"/>
              <a:t>Salvation does not depend on your good </a:t>
            </a:r>
            <a:r>
              <a:rPr lang="en-US" sz="2000" u="sng" dirty="0">
                <a:solidFill>
                  <a:schemeClr val="accent2"/>
                </a:solidFill>
              </a:rPr>
              <a:t>works</a:t>
            </a:r>
            <a:r>
              <a:rPr lang="en-US" sz="2000" dirty="0"/>
              <a:t>, but belief and trust in Jesus and his </a:t>
            </a:r>
            <a:r>
              <a:rPr lang="en-US" sz="2000" u="sng" dirty="0">
                <a:solidFill>
                  <a:schemeClr val="accent2"/>
                </a:solidFill>
              </a:rPr>
              <a:t>Gospel</a:t>
            </a:r>
            <a:r>
              <a:rPr lang="en-US" sz="2000" dirty="0"/>
              <a:t> message.</a:t>
            </a:r>
          </a:p>
        </p:txBody>
      </p:sp>
    </p:spTree>
    <p:extLst>
      <p:ext uri="{BB962C8B-B14F-4D97-AF65-F5344CB8AC3E}">
        <p14:creationId xmlns:p14="http://schemas.microsoft.com/office/powerpoint/2010/main" val="3848216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0"/>
            <a:ext cx="7305675" cy="1104900"/>
          </a:xfrm>
          <a:prstGeom prst="rect">
            <a:avLst/>
          </a:prstGeom>
        </p:spPr>
        <p:txBody>
          <a:bodyPr vert="horz" lIns="109728" tIns="109728" rIns="109728" bIns="91440" rtlCol="0" anchor="b">
            <a:normAutofit lnSpcReduction="10000"/>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B. God prepares the Gentile, Cornelius, for Gospel reception.</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2" name="TextBox 1">
            <a:extLst>
              <a:ext uri="{FF2B5EF4-FFF2-40B4-BE49-F238E27FC236}">
                <a16:creationId xmlns:a16="http://schemas.microsoft.com/office/drawing/2014/main" id="{4A45189A-0292-B48A-4912-5CB9EBD9DE3E}"/>
              </a:ext>
            </a:extLst>
          </p:cNvPr>
          <p:cNvSpPr txBox="1"/>
          <p:nvPr/>
        </p:nvSpPr>
        <p:spPr>
          <a:xfrm>
            <a:off x="4781550" y="1620047"/>
            <a:ext cx="7305675" cy="769441"/>
          </a:xfrm>
          <a:prstGeom prst="rect">
            <a:avLst/>
          </a:prstGeom>
          <a:noFill/>
        </p:spPr>
        <p:txBody>
          <a:bodyPr wrap="square" rtlCol="0">
            <a:spAutoFit/>
          </a:bodyPr>
          <a:lstStyle/>
          <a:p>
            <a:pPr algn="ctr" rtl="0"/>
            <a:r>
              <a:rPr lang="en-US" sz="2400" b="1" u="sng" dirty="0"/>
              <a:t>APPLICATION #3</a:t>
            </a:r>
            <a:endParaRPr lang="en-US" sz="1200" b="1" i="1" dirty="0"/>
          </a:p>
          <a:p>
            <a:pPr algn="ctr"/>
            <a:r>
              <a:rPr lang="en-US" sz="2000" dirty="0"/>
              <a:t>Only </a:t>
            </a:r>
            <a:r>
              <a:rPr lang="en-US" sz="2000" u="sng" dirty="0">
                <a:solidFill>
                  <a:schemeClr val="accent2"/>
                </a:solidFill>
              </a:rPr>
              <a:t>God</a:t>
            </a:r>
            <a:r>
              <a:rPr lang="en-US" sz="2000" dirty="0"/>
              <a:t> knows the heart and his grace knows no </a:t>
            </a:r>
            <a:r>
              <a:rPr lang="en-US" sz="2000" u="sng" dirty="0">
                <a:solidFill>
                  <a:schemeClr val="accent2"/>
                </a:solidFill>
              </a:rPr>
              <a:t>prejudice</a:t>
            </a:r>
            <a:r>
              <a:rPr lang="en-US" sz="2000" dirty="0"/>
              <a:t>.</a:t>
            </a:r>
          </a:p>
        </p:txBody>
      </p:sp>
    </p:spTree>
    <p:extLst>
      <p:ext uri="{BB962C8B-B14F-4D97-AF65-F5344CB8AC3E}">
        <p14:creationId xmlns:p14="http://schemas.microsoft.com/office/powerpoint/2010/main" val="250528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0"/>
            <a:ext cx="7305675" cy="1104900"/>
          </a:xfrm>
          <a:prstGeom prst="rect">
            <a:avLst/>
          </a:prstGeom>
        </p:spPr>
        <p:txBody>
          <a:bodyPr vert="horz" lIns="109728" tIns="109728" rIns="109728" bIns="91440" rtlCol="0" anchor="b">
            <a:normAutofit lnSpcReduction="10000"/>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B. God prepares the Gentile, Cornelius, for Gospel reception.</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2" name="TextBox 1">
            <a:extLst>
              <a:ext uri="{FF2B5EF4-FFF2-40B4-BE49-F238E27FC236}">
                <a16:creationId xmlns:a16="http://schemas.microsoft.com/office/drawing/2014/main" id="{4A45189A-0292-B48A-4912-5CB9EBD9DE3E}"/>
              </a:ext>
            </a:extLst>
          </p:cNvPr>
          <p:cNvSpPr txBox="1"/>
          <p:nvPr/>
        </p:nvSpPr>
        <p:spPr>
          <a:xfrm>
            <a:off x="4781550" y="1620047"/>
            <a:ext cx="7305675" cy="1077218"/>
          </a:xfrm>
          <a:prstGeom prst="rect">
            <a:avLst/>
          </a:prstGeom>
          <a:noFill/>
        </p:spPr>
        <p:txBody>
          <a:bodyPr wrap="square" rtlCol="0">
            <a:spAutoFit/>
          </a:bodyPr>
          <a:lstStyle/>
          <a:p>
            <a:pPr algn="ctr" rtl="0"/>
            <a:r>
              <a:rPr lang="en-US" sz="2400" b="1" u="sng" dirty="0"/>
              <a:t>APPLICATION #4</a:t>
            </a:r>
            <a:endParaRPr lang="en-US" sz="1200" b="1" i="1" dirty="0"/>
          </a:p>
          <a:p>
            <a:pPr algn="ctr"/>
            <a:r>
              <a:rPr lang="en-US" sz="2000" dirty="0"/>
              <a:t>God can reach the most </a:t>
            </a:r>
            <a:r>
              <a:rPr lang="en-US" sz="2000" u="sng" dirty="0">
                <a:solidFill>
                  <a:schemeClr val="accent2"/>
                </a:solidFill>
              </a:rPr>
              <a:t>remote</a:t>
            </a:r>
            <a:r>
              <a:rPr lang="en-US" sz="2000" dirty="0"/>
              <a:t> location and will reach those who are truly </a:t>
            </a:r>
            <a:r>
              <a:rPr lang="en-US" sz="2000" u="sng" dirty="0">
                <a:solidFill>
                  <a:schemeClr val="accent2"/>
                </a:solidFill>
              </a:rPr>
              <a:t>seeking</a:t>
            </a:r>
            <a:r>
              <a:rPr lang="en-US" sz="2000" dirty="0"/>
              <a:t> Him.</a:t>
            </a:r>
          </a:p>
        </p:txBody>
      </p:sp>
      <p:sp>
        <p:nvSpPr>
          <p:cNvPr id="3" name="TextBox 2">
            <a:extLst>
              <a:ext uri="{FF2B5EF4-FFF2-40B4-BE49-F238E27FC236}">
                <a16:creationId xmlns:a16="http://schemas.microsoft.com/office/drawing/2014/main" id="{D3B1C7CD-782E-963F-5797-656459099BAF}"/>
              </a:ext>
            </a:extLst>
          </p:cNvPr>
          <p:cNvSpPr txBox="1"/>
          <p:nvPr/>
        </p:nvSpPr>
        <p:spPr>
          <a:xfrm>
            <a:off x="4781550" y="3505997"/>
            <a:ext cx="7305675" cy="1077218"/>
          </a:xfrm>
          <a:prstGeom prst="rect">
            <a:avLst/>
          </a:prstGeom>
          <a:noFill/>
        </p:spPr>
        <p:txBody>
          <a:bodyPr wrap="square" rtlCol="0">
            <a:spAutoFit/>
          </a:bodyPr>
          <a:lstStyle/>
          <a:p>
            <a:pPr algn="ctr" rtl="0"/>
            <a:r>
              <a:rPr lang="en-US" sz="2400" b="1" u="sng" dirty="0"/>
              <a:t>James 4:8a</a:t>
            </a:r>
            <a:r>
              <a:rPr lang="en-US" sz="2400" b="1" dirty="0"/>
              <a:t> </a:t>
            </a:r>
            <a:r>
              <a:rPr lang="en-US" sz="1200" i="1" dirty="0"/>
              <a:t>(ESV)</a:t>
            </a:r>
          </a:p>
          <a:p>
            <a:pPr algn="ctr" rtl="0"/>
            <a:r>
              <a:rPr lang="en-US" sz="2000" dirty="0"/>
              <a:t>Draw near to God, and he will draw near to you. Cleanse your hands, you sinners…</a:t>
            </a:r>
          </a:p>
        </p:txBody>
      </p:sp>
    </p:spTree>
    <p:extLst>
      <p:ext uri="{BB962C8B-B14F-4D97-AF65-F5344CB8AC3E}">
        <p14:creationId xmlns:p14="http://schemas.microsoft.com/office/powerpoint/2010/main" val="423119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0"/>
            <a:ext cx="7305675" cy="1104900"/>
          </a:xfrm>
          <a:prstGeom prst="rect">
            <a:avLst/>
          </a:prstGeom>
        </p:spPr>
        <p:txBody>
          <a:bodyPr vert="horz" lIns="109728" tIns="109728" rIns="109728" bIns="91440" rtlCol="0" anchor="b">
            <a:normAutofit lnSpcReduction="10000"/>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B. God prepares the Gentile, Cornelius, for Gospel reception.</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2" name="TextBox 1">
            <a:extLst>
              <a:ext uri="{FF2B5EF4-FFF2-40B4-BE49-F238E27FC236}">
                <a16:creationId xmlns:a16="http://schemas.microsoft.com/office/drawing/2014/main" id="{4A45189A-0292-B48A-4912-5CB9EBD9DE3E}"/>
              </a:ext>
            </a:extLst>
          </p:cNvPr>
          <p:cNvSpPr txBox="1"/>
          <p:nvPr/>
        </p:nvSpPr>
        <p:spPr>
          <a:xfrm>
            <a:off x="4781550" y="1620047"/>
            <a:ext cx="7305675" cy="1077218"/>
          </a:xfrm>
          <a:prstGeom prst="rect">
            <a:avLst/>
          </a:prstGeom>
          <a:noFill/>
        </p:spPr>
        <p:txBody>
          <a:bodyPr wrap="square" rtlCol="0">
            <a:spAutoFit/>
          </a:bodyPr>
          <a:lstStyle/>
          <a:p>
            <a:pPr algn="ctr" rtl="0"/>
            <a:r>
              <a:rPr lang="en-US" sz="2400" b="1" u="sng" dirty="0"/>
              <a:t>APPLICATION #5</a:t>
            </a:r>
            <a:endParaRPr lang="en-US" sz="1200" b="1" i="1" dirty="0"/>
          </a:p>
          <a:p>
            <a:pPr algn="ctr"/>
            <a:r>
              <a:rPr lang="en-US" sz="2000" dirty="0"/>
              <a:t>God’s normal plan is to use </a:t>
            </a:r>
            <a:r>
              <a:rPr lang="en-US" sz="2000" u="sng" dirty="0">
                <a:solidFill>
                  <a:schemeClr val="accent2"/>
                </a:solidFill>
              </a:rPr>
              <a:t>people</a:t>
            </a:r>
            <a:r>
              <a:rPr lang="en-US" sz="2000" dirty="0"/>
              <a:t> to deliver the message of salvation to other </a:t>
            </a:r>
            <a:r>
              <a:rPr lang="en-US" sz="2000" u="sng" dirty="0">
                <a:solidFill>
                  <a:schemeClr val="accent2"/>
                </a:solidFill>
              </a:rPr>
              <a:t>people</a:t>
            </a:r>
            <a:r>
              <a:rPr lang="en-US" sz="2000" dirty="0"/>
              <a:t>. </a:t>
            </a:r>
          </a:p>
        </p:txBody>
      </p:sp>
    </p:spTree>
    <p:extLst>
      <p:ext uri="{BB962C8B-B14F-4D97-AF65-F5344CB8AC3E}">
        <p14:creationId xmlns:p14="http://schemas.microsoft.com/office/powerpoint/2010/main" val="388697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0"/>
            <a:ext cx="7305675" cy="1104900"/>
          </a:xfrm>
          <a:prstGeom prst="rect">
            <a:avLst/>
          </a:prstGeom>
        </p:spPr>
        <p:txBody>
          <a:bodyPr vert="horz" lIns="109728" tIns="109728" rIns="109728" bIns="91440" rtlCol="0" anchor="b">
            <a:normAutofit lnSpcReduction="10000"/>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B. God prepares the Gentile, Cornelius, for Gospel reception.</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2" name="TextBox 1">
            <a:extLst>
              <a:ext uri="{FF2B5EF4-FFF2-40B4-BE49-F238E27FC236}">
                <a16:creationId xmlns:a16="http://schemas.microsoft.com/office/drawing/2014/main" id="{4A45189A-0292-B48A-4912-5CB9EBD9DE3E}"/>
              </a:ext>
            </a:extLst>
          </p:cNvPr>
          <p:cNvSpPr txBox="1"/>
          <p:nvPr/>
        </p:nvSpPr>
        <p:spPr>
          <a:xfrm>
            <a:off x="4781550" y="1620047"/>
            <a:ext cx="7305675" cy="1077218"/>
          </a:xfrm>
          <a:prstGeom prst="rect">
            <a:avLst/>
          </a:prstGeom>
          <a:noFill/>
        </p:spPr>
        <p:txBody>
          <a:bodyPr wrap="square" rtlCol="0">
            <a:spAutoFit/>
          </a:bodyPr>
          <a:lstStyle/>
          <a:p>
            <a:pPr algn="ctr" rtl="0"/>
            <a:r>
              <a:rPr lang="en-US" sz="2400" b="1" u="sng" dirty="0"/>
              <a:t>APPLICATION #6</a:t>
            </a:r>
            <a:endParaRPr lang="en-US" sz="1200" b="1" i="1" dirty="0"/>
          </a:p>
          <a:p>
            <a:pPr algn="ctr"/>
            <a:r>
              <a:rPr lang="en-US" sz="2000" dirty="0"/>
              <a:t>Stepping out in faith-filled </a:t>
            </a:r>
            <a:r>
              <a:rPr lang="en-US" sz="2000" u="sng" dirty="0">
                <a:solidFill>
                  <a:schemeClr val="accent2"/>
                </a:solidFill>
              </a:rPr>
              <a:t>obedience</a:t>
            </a:r>
            <a:r>
              <a:rPr lang="en-US" sz="2000" dirty="0"/>
              <a:t> is evidence of a true heart </a:t>
            </a:r>
            <a:r>
              <a:rPr lang="en-US" sz="2000" u="sng" dirty="0">
                <a:solidFill>
                  <a:schemeClr val="accent2"/>
                </a:solidFill>
              </a:rPr>
              <a:t>response</a:t>
            </a:r>
            <a:r>
              <a:rPr lang="en-US" sz="2000" dirty="0"/>
              <a:t> to God.</a:t>
            </a:r>
          </a:p>
        </p:txBody>
      </p:sp>
    </p:spTree>
    <p:extLst>
      <p:ext uri="{BB962C8B-B14F-4D97-AF65-F5344CB8AC3E}">
        <p14:creationId xmlns:p14="http://schemas.microsoft.com/office/powerpoint/2010/main" val="150485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54B1B9-7C03-A9BD-CA53-57A306CA7883}"/>
              </a:ext>
            </a:extLst>
          </p:cNvPr>
          <p:cNvSpPr txBox="1"/>
          <p:nvPr/>
        </p:nvSpPr>
        <p:spPr>
          <a:xfrm>
            <a:off x="4810125" y="1015411"/>
            <a:ext cx="7305675" cy="1077218"/>
          </a:xfrm>
          <a:prstGeom prst="rect">
            <a:avLst/>
          </a:prstGeom>
          <a:noFill/>
        </p:spPr>
        <p:txBody>
          <a:bodyPr wrap="square" rtlCol="0">
            <a:spAutoFit/>
          </a:bodyPr>
          <a:lstStyle/>
          <a:p>
            <a:pPr algn="ctr" rtl="0"/>
            <a:r>
              <a:rPr lang="en-US" sz="2400" b="1" u="sng" dirty="0"/>
              <a:t>Acts 1:8b</a:t>
            </a:r>
            <a:r>
              <a:rPr lang="en-US" sz="2400" dirty="0"/>
              <a:t> </a:t>
            </a:r>
            <a:r>
              <a:rPr lang="en-US" sz="1200" b="1" i="1" dirty="0"/>
              <a:t>(ESV)</a:t>
            </a:r>
          </a:p>
          <a:p>
            <a:pPr algn="ctr"/>
            <a:r>
              <a:rPr lang="en-US" sz="2000" dirty="0"/>
              <a:t>“…and you will be my witnesses in Jerusalem and in all Judea and Samaria, and to the end of the earth.”</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3" name="TextBox 2">
            <a:extLst>
              <a:ext uri="{FF2B5EF4-FFF2-40B4-BE49-F238E27FC236}">
                <a16:creationId xmlns:a16="http://schemas.microsoft.com/office/drawing/2014/main" id="{5BB786E0-C194-2196-DC7E-9D353AE395CA}"/>
              </a:ext>
            </a:extLst>
          </p:cNvPr>
          <p:cNvSpPr txBox="1"/>
          <p:nvPr/>
        </p:nvSpPr>
        <p:spPr>
          <a:xfrm>
            <a:off x="4810124" y="3082336"/>
            <a:ext cx="7305675" cy="1077218"/>
          </a:xfrm>
          <a:prstGeom prst="rect">
            <a:avLst/>
          </a:prstGeom>
          <a:noFill/>
        </p:spPr>
        <p:txBody>
          <a:bodyPr wrap="square" rtlCol="0">
            <a:spAutoFit/>
          </a:bodyPr>
          <a:lstStyle/>
          <a:p>
            <a:pPr algn="ctr" rtl="0"/>
            <a:r>
              <a:rPr lang="en-US" sz="2400" b="1" u="sng" dirty="0"/>
              <a:t>Acts 4:12</a:t>
            </a:r>
            <a:r>
              <a:rPr lang="en-US" sz="2400" dirty="0"/>
              <a:t> </a:t>
            </a:r>
            <a:r>
              <a:rPr lang="en-US" sz="1200" b="1" i="1" dirty="0"/>
              <a:t>(ESV)</a:t>
            </a:r>
          </a:p>
          <a:p>
            <a:pPr algn="ctr"/>
            <a:r>
              <a:rPr lang="en-US" sz="2000" dirty="0"/>
              <a:t>“And there is salvation in no one else, for there is no other name under heaven given among men by which we must be saved.”</a:t>
            </a:r>
          </a:p>
        </p:txBody>
      </p:sp>
    </p:spTree>
    <p:extLst>
      <p:ext uri="{BB962C8B-B14F-4D97-AF65-F5344CB8AC3E}">
        <p14:creationId xmlns:p14="http://schemas.microsoft.com/office/powerpoint/2010/main" val="242923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1"/>
            <a:ext cx="7305675" cy="1514474"/>
          </a:xfrm>
          <a:prstGeom prst="rect">
            <a:avLst/>
          </a:prstGeom>
        </p:spPr>
        <p:txBody>
          <a:bodyPr vert="horz" lIns="109728" tIns="109728" rIns="109728" bIns="91440" rtlCol="0" anchor="b">
            <a:normAutofit lnSpcReduction="10000"/>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1. God has </a:t>
            </a:r>
            <a:r>
              <a:rPr lang="en-US" sz="2800" b="1" u="sng" spc="150" dirty="0">
                <a:solidFill>
                  <a:schemeClr val="accent2"/>
                </a:solidFill>
                <a:latin typeface="Bookman Old Style" panose="02050604050505020204" pitchFamily="18" charset="0"/>
                <a:ea typeface="+mj-ea"/>
                <a:cs typeface="+mj-cs"/>
              </a:rPr>
              <a:t>already</a:t>
            </a:r>
            <a:r>
              <a:rPr lang="en-US" sz="2800" b="1" spc="150" dirty="0">
                <a:solidFill>
                  <a:schemeClr val="tx1">
                    <a:lumMod val="85000"/>
                    <a:lumOff val="15000"/>
                  </a:schemeClr>
                </a:solidFill>
                <a:latin typeface="Bookman Old Style" panose="02050604050505020204" pitchFamily="18" charset="0"/>
                <a:ea typeface="+mj-ea"/>
                <a:cs typeface="+mj-cs"/>
              </a:rPr>
              <a:t> began preparing Peter by breaking down his </a:t>
            </a:r>
            <a:r>
              <a:rPr lang="en-US" sz="2800" b="1" u="sng" spc="150" dirty="0">
                <a:solidFill>
                  <a:schemeClr val="accent2"/>
                </a:solidFill>
                <a:latin typeface="Bookman Old Style" panose="02050604050505020204" pitchFamily="18" charset="0"/>
                <a:ea typeface="+mj-ea"/>
                <a:cs typeface="+mj-cs"/>
              </a:rPr>
              <a:t>social</a:t>
            </a:r>
            <a:r>
              <a:rPr lang="en-US" sz="2800" b="1" spc="150" dirty="0">
                <a:solidFill>
                  <a:schemeClr val="tx1">
                    <a:lumMod val="85000"/>
                    <a:lumOff val="15000"/>
                  </a:schemeClr>
                </a:solidFill>
                <a:latin typeface="Bookman Old Style" panose="02050604050505020204" pitchFamily="18" charset="0"/>
                <a:ea typeface="+mj-ea"/>
                <a:cs typeface="+mj-cs"/>
              </a:rPr>
              <a:t> </a:t>
            </a:r>
            <a:r>
              <a:rPr lang="en-US" sz="2800" b="1" u="sng" spc="150" dirty="0">
                <a:solidFill>
                  <a:schemeClr val="accent2"/>
                </a:solidFill>
                <a:latin typeface="Bookman Old Style" panose="02050604050505020204" pitchFamily="18" charset="0"/>
                <a:ea typeface="+mj-ea"/>
                <a:cs typeface="+mj-cs"/>
              </a:rPr>
              <a:t>barriers</a:t>
            </a:r>
            <a:endParaRPr lang="en-US" sz="2000" b="1" i="1" u="sng" spc="150" dirty="0">
              <a:solidFill>
                <a:schemeClr val="accent2"/>
              </a:solidFill>
              <a:latin typeface="+mj-lt"/>
              <a:ea typeface="+mj-ea"/>
              <a:cs typeface="+mj-cs"/>
            </a:endParaRP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6" name="TextBox 5">
            <a:extLst>
              <a:ext uri="{FF2B5EF4-FFF2-40B4-BE49-F238E27FC236}">
                <a16:creationId xmlns:a16="http://schemas.microsoft.com/office/drawing/2014/main" id="{A31BAFE9-A03B-5D86-DB67-C4B0B1B7DC3D}"/>
              </a:ext>
            </a:extLst>
          </p:cNvPr>
          <p:cNvSpPr txBox="1"/>
          <p:nvPr/>
        </p:nvSpPr>
        <p:spPr>
          <a:xfrm>
            <a:off x="4781549" y="2191547"/>
            <a:ext cx="7305675" cy="1692771"/>
          </a:xfrm>
          <a:prstGeom prst="rect">
            <a:avLst/>
          </a:prstGeom>
          <a:noFill/>
        </p:spPr>
        <p:txBody>
          <a:bodyPr wrap="square" rtlCol="0">
            <a:spAutoFit/>
          </a:bodyPr>
          <a:lstStyle/>
          <a:p>
            <a:pPr algn="ctr" rtl="0"/>
            <a:r>
              <a:rPr lang="en-US" sz="2400" b="1" u="sng" dirty="0"/>
              <a:t>Jonah 1:3</a:t>
            </a:r>
            <a:r>
              <a:rPr lang="en-US" sz="2400" dirty="0"/>
              <a:t> </a:t>
            </a:r>
            <a:r>
              <a:rPr lang="en-US" sz="1200" b="1" i="1" dirty="0"/>
              <a:t>(ESV)</a:t>
            </a:r>
          </a:p>
          <a:p>
            <a:pPr algn="ctr"/>
            <a:r>
              <a:rPr lang="en-US" sz="2000" dirty="0"/>
              <a:t>But </a:t>
            </a:r>
            <a:r>
              <a:rPr lang="en-US" sz="2000" b="1" dirty="0"/>
              <a:t>Jonah rose to flee </a:t>
            </a:r>
            <a:r>
              <a:rPr lang="en-US" sz="2000" dirty="0"/>
              <a:t>to Tarshish from the presence of the LORD. He </a:t>
            </a:r>
            <a:r>
              <a:rPr lang="en-US" sz="2000" b="1" dirty="0"/>
              <a:t>went down to </a:t>
            </a:r>
            <a:r>
              <a:rPr lang="en-US" sz="2000" b="1" u="sng" dirty="0"/>
              <a:t>Joppa</a:t>
            </a:r>
            <a:r>
              <a:rPr lang="en-US" sz="2000" b="1" dirty="0"/>
              <a:t> </a:t>
            </a:r>
            <a:r>
              <a:rPr lang="en-US" sz="2000" dirty="0"/>
              <a:t>and found a ship going to Tarshish. So he paid the fare and went down into it, to go with them to Tarshish, away from the presence of the LORD. </a:t>
            </a:r>
          </a:p>
        </p:txBody>
      </p:sp>
    </p:spTree>
    <p:extLst>
      <p:ext uri="{BB962C8B-B14F-4D97-AF65-F5344CB8AC3E}">
        <p14:creationId xmlns:p14="http://schemas.microsoft.com/office/powerpoint/2010/main" val="242850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1"/>
            <a:ext cx="7305675" cy="1628774"/>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A. God has already began preparing Peter by breaking down his social barriers</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6" name="TextBox 5">
            <a:extLst>
              <a:ext uri="{FF2B5EF4-FFF2-40B4-BE49-F238E27FC236}">
                <a16:creationId xmlns:a16="http://schemas.microsoft.com/office/drawing/2014/main" id="{A31BAFE9-A03B-5D86-DB67-C4B0B1B7DC3D}"/>
              </a:ext>
            </a:extLst>
          </p:cNvPr>
          <p:cNvSpPr txBox="1"/>
          <p:nvPr/>
        </p:nvSpPr>
        <p:spPr>
          <a:xfrm>
            <a:off x="4781549" y="2389848"/>
            <a:ext cx="7305675" cy="677108"/>
          </a:xfrm>
          <a:prstGeom prst="rect">
            <a:avLst/>
          </a:prstGeom>
          <a:noFill/>
        </p:spPr>
        <p:txBody>
          <a:bodyPr wrap="square" rtlCol="0">
            <a:spAutoFit/>
          </a:bodyPr>
          <a:lstStyle/>
          <a:p>
            <a:pPr algn="ctr" rtl="0"/>
            <a:r>
              <a:rPr lang="en-US" sz="2400" b="1" u="sng" dirty="0"/>
              <a:t>From the </a:t>
            </a:r>
            <a:r>
              <a:rPr lang="en-US" sz="2400" b="1" u="sng" dirty="0" err="1"/>
              <a:t>Babylonion</a:t>
            </a:r>
            <a:r>
              <a:rPr lang="en-US" sz="2400" b="1" u="sng" dirty="0"/>
              <a:t> Talmud</a:t>
            </a:r>
            <a:r>
              <a:rPr lang="en-US" sz="2400" dirty="0"/>
              <a:t> </a:t>
            </a:r>
          </a:p>
          <a:p>
            <a:pPr algn="ctr" rtl="0"/>
            <a:r>
              <a:rPr lang="en-US" sz="1400" i="1" dirty="0"/>
              <a:t>(Jewish Law and Commentary)</a:t>
            </a:r>
          </a:p>
        </p:txBody>
      </p:sp>
      <p:sp>
        <p:nvSpPr>
          <p:cNvPr id="2" name="TextBox 1">
            <a:extLst>
              <a:ext uri="{FF2B5EF4-FFF2-40B4-BE49-F238E27FC236}">
                <a16:creationId xmlns:a16="http://schemas.microsoft.com/office/drawing/2014/main" id="{8C802989-797A-578C-DE37-52A46171F1D6}"/>
              </a:ext>
            </a:extLst>
          </p:cNvPr>
          <p:cNvSpPr txBox="1"/>
          <p:nvPr/>
        </p:nvSpPr>
        <p:spPr>
          <a:xfrm>
            <a:off x="4781549" y="3187797"/>
            <a:ext cx="7305675" cy="707886"/>
          </a:xfrm>
          <a:prstGeom prst="rect">
            <a:avLst/>
          </a:prstGeom>
          <a:noFill/>
        </p:spPr>
        <p:txBody>
          <a:bodyPr wrap="square" rtlCol="0">
            <a:spAutoFit/>
          </a:bodyPr>
          <a:lstStyle/>
          <a:p>
            <a:pPr algn="ctr" rtl="0"/>
            <a:r>
              <a:rPr lang="en-US" sz="2000" i="1" dirty="0"/>
              <a:t>“If a tanner married without mentioning his trade, his wife is permitted to get a divorce</a:t>
            </a:r>
            <a:r>
              <a:rPr lang="en-US" sz="1400" i="1" dirty="0"/>
              <a:t>”</a:t>
            </a:r>
          </a:p>
        </p:txBody>
      </p:sp>
      <p:sp>
        <p:nvSpPr>
          <p:cNvPr id="3" name="TextBox 2">
            <a:extLst>
              <a:ext uri="{FF2B5EF4-FFF2-40B4-BE49-F238E27FC236}">
                <a16:creationId xmlns:a16="http://schemas.microsoft.com/office/drawing/2014/main" id="{AD963FC1-08C5-8A4D-766D-517832CED2C0}"/>
              </a:ext>
            </a:extLst>
          </p:cNvPr>
          <p:cNvSpPr txBox="1"/>
          <p:nvPr/>
        </p:nvSpPr>
        <p:spPr>
          <a:xfrm>
            <a:off x="4781549" y="4172383"/>
            <a:ext cx="7305675" cy="707886"/>
          </a:xfrm>
          <a:prstGeom prst="rect">
            <a:avLst/>
          </a:prstGeom>
          <a:noFill/>
        </p:spPr>
        <p:txBody>
          <a:bodyPr wrap="square" rtlCol="0">
            <a:spAutoFit/>
          </a:bodyPr>
          <a:lstStyle/>
          <a:p>
            <a:pPr algn="ctr" rtl="0"/>
            <a:r>
              <a:rPr lang="en-US" sz="2000" i="1" dirty="0"/>
              <a:t>“The law of levirate marriage might be set aside if the brother-in-law of the childless widow is a tanner</a:t>
            </a:r>
            <a:r>
              <a:rPr lang="en-US" sz="1400" i="1" dirty="0"/>
              <a:t>”</a:t>
            </a:r>
          </a:p>
        </p:txBody>
      </p:sp>
      <p:sp>
        <p:nvSpPr>
          <p:cNvPr id="7" name="TextBox 6">
            <a:extLst>
              <a:ext uri="{FF2B5EF4-FFF2-40B4-BE49-F238E27FC236}">
                <a16:creationId xmlns:a16="http://schemas.microsoft.com/office/drawing/2014/main" id="{974D9A2D-AF42-2F9E-ACBA-B557FD586D6C}"/>
              </a:ext>
            </a:extLst>
          </p:cNvPr>
          <p:cNvSpPr txBox="1"/>
          <p:nvPr/>
        </p:nvSpPr>
        <p:spPr>
          <a:xfrm>
            <a:off x="4781549" y="5156969"/>
            <a:ext cx="7305675" cy="400110"/>
          </a:xfrm>
          <a:prstGeom prst="rect">
            <a:avLst/>
          </a:prstGeom>
          <a:noFill/>
        </p:spPr>
        <p:txBody>
          <a:bodyPr wrap="square" rtlCol="0">
            <a:spAutoFit/>
          </a:bodyPr>
          <a:lstStyle/>
          <a:p>
            <a:pPr algn="ctr" rtl="0"/>
            <a:r>
              <a:rPr lang="en-US" sz="2000" i="1" dirty="0"/>
              <a:t>“A tanner’s yard must be at least fifty cubits from any town</a:t>
            </a:r>
            <a:r>
              <a:rPr lang="en-US" sz="1400" i="1" dirty="0"/>
              <a:t>”</a:t>
            </a:r>
          </a:p>
        </p:txBody>
      </p:sp>
    </p:spTree>
    <p:extLst>
      <p:ext uri="{BB962C8B-B14F-4D97-AF65-F5344CB8AC3E}">
        <p14:creationId xmlns:p14="http://schemas.microsoft.com/office/powerpoint/2010/main" val="234292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0"/>
            <a:ext cx="7305675" cy="1543050"/>
          </a:xfrm>
          <a:prstGeom prst="rect">
            <a:avLst/>
          </a:prstGeom>
        </p:spPr>
        <p:txBody>
          <a:bodyPr vert="horz" lIns="109728" tIns="109728" rIns="109728" bIns="91440" rtlCol="0" anchor="b">
            <a:normAutofit lnSpcReduction="10000"/>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A. God has already began preparing Peter by breaking down his social barriers</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3" name="TextBox 2">
            <a:extLst>
              <a:ext uri="{FF2B5EF4-FFF2-40B4-BE49-F238E27FC236}">
                <a16:creationId xmlns:a16="http://schemas.microsoft.com/office/drawing/2014/main" id="{A19033CA-31B5-0E07-0739-C16498B64C75}"/>
              </a:ext>
            </a:extLst>
          </p:cNvPr>
          <p:cNvSpPr txBox="1"/>
          <p:nvPr/>
        </p:nvSpPr>
        <p:spPr>
          <a:xfrm>
            <a:off x="4886325" y="3533775"/>
            <a:ext cx="7305675" cy="1446550"/>
          </a:xfrm>
          <a:prstGeom prst="rect">
            <a:avLst/>
          </a:prstGeom>
          <a:noFill/>
        </p:spPr>
        <p:txBody>
          <a:bodyPr wrap="square" rtlCol="0">
            <a:spAutoFit/>
          </a:bodyPr>
          <a:lstStyle/>
          <a:p>
            <a:pPr algn="ctr" rtl="0"/>
            <a:r>
              <a:rPr lang="en-US" sz="2400" b="1" u="sng" dirty="0"/>
              <a:t>Luke 16:10-12</a:t>
            </a:r>
            <a:r>
              <a:rPr lang="en-US" sz="2400" b="1" dirty="0"/>
              <a:t> </a:t>
            </a:r>
            <a:r>
              <a:rPr lang="en-US" sz="1200" b="1" i="1" dirty="0"/>
              <a:t>(ESV)</a:t>
            </a:r>
          </a:p>
          <a:p>
            <a:pPr algn="ctr"/>
            <a:r>
              <a:rPr lang="en-US" sz="1600" dirty="0"/>
              <a:t>“</a:t>
            </a:r>
            <a:r>
              <a:rPr lang="en-US" sz="1600" dirty="0">
                <a:solidFill>
                  <a:schemeClr val="accent2"/>
                </a:solidFill>
              </a:rPr>
              <a:t>One who is faithful in a very little is also faithful in much</a:t>
            </a:r>
            <a:r>
              <a:rPr lang="en-US" sz="1600" dirty="0"/>
              <a:t>, and one who is dishonest in a very little is also dishonest in much. If then you have not been faithful in the unrighteous wealth, who will entrust to you the true riches? And if you have not been faithful in that which is another’s, who will give you that which is your own?”</a:t>
            </a:r>
          </a:p>
        </p:txBody>
      </p:sp>
      <p:sp>
        <p:nvSpPr>
          <p:cNvPr id="6" name="TextBox 5">
            <a:extLst>
              <a:ext uri="{FF2B5EF4-FFF2-40B4-BE49-F238E27FC236}">
                <a16:creationId xmlns:a16="http://schemas.microsoft.com/office/drawing/2014/main" id="{A31BAFE9-A03B-5D86-DB67-C4B0B1B7DC3D}"/>
              </a:ext>
            </a:extLst>
          </p:cNvPr>
          <p:cNvSpPr txBox="1"/>
          <p:nvPr/>
        </p:nvSpPr>
        <p:spPr>
          <a:xfrm>
            <a:off x="4781550" y="1961257"/>
            <a:ext cx="7305675" cy="1077218"/>
          </a:xfrm>
          <a:prstGeom prst="rect">
            <a:avLst/>
          </a:prstGeom>
          <a:noFill/>
        </p:spPr>
        <p:txBody>
          <a:bodyPr wrap="square" rtlCol="0">
            <a:spAutoFit/>
          </a:bodyPr>
          <a:lstStyle/>
          <a:p>
            <a:pPr algn="ctr" rtl="0"/>
            <a:r>
              <a:rPr lang="en-US" sz="2400" b="1" u="sng" dirty="0"/>
              <a:t>APPLICATION</a:t>
            </a:r>
            <a:endParaRPr lang="en-US" sz="1200" b="1" i="1" dirty="0"/>
          </a:p>
          <a:p>
            <a:pPr algn="ctr"/>
            <a:r>
              <a:rPr lang="en-US" sz="2000" dirty="0"/>
              <a:t>God prepares you for what is to come by entrusting you first with the </a:t>
            </a:r>
            <a:r>
              <a:rPr lang="en-US" sz="2000" u="sng" dirty="0">
                <a:solidFill>
                  <a:schemeClr val="accent2"/>
                </a:solidFill>
              </a:rPr>
              <a:t>little</a:t>
            </a:r>
            <a:r>
              <a:rPr lang="en-US" sz="2000" dirty="0"/>
              <a:t> </a:t>
            </a:r>
            <a:r>
              <a:rPr lang="en-US" sz="2000" u="sng" dirty="0">
                <a:solidFill>
                  <a:schemeClr val="accent2"/>
                </a:solidFill>
              </a:rPr>
              <a:t>things</a:t>
            </a:r>
            <a:r>
              <a:rPr lang="en-US" sz="2000" dirty="0"/>
              <a:t> and gives you </a:t>
            </a:r>
            <a:r>
              <a:rPr lang="en-US" sz="2000" u="sng" dirty="0">
                <a:solidFill>
                  <a:schemeClr val="accent2"/>
                </a:solidFill>
              </a:rPr>
              <a:t>more</a:t>
            </a:r>
            <a:r>
              <a:rPr lang="en-US" sz="2000" dirty="0"/>
              <a:t> as you are faithful in those things.</a:t>
            </a:r>
          </a:p>
        </p:txBody>
      </p:sp>
    </p:spTree>
    <p:extLst>
      <p:ext uri="{BB962C8B-B14F-4D97-AF65-F5344CB8AC3E}">
        <p14:creationId xmlns:p14="http://schemas.microsoft.com/office/powerpoint/2010/main" val="381486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0"/>
            <a:ext cx="7305675" cy="1104900"/>
          </a:xfrm>
          <a:prstGeom prst="rect">
            <a:avLst/>
          </a:prstGeom>
        </p:spPr>
        <p:txBody>
          <a:bodyPr vert="horz" lIns="109728" tIns="109728" rIns="109728" bIns="91440" rtlCol="0" anchor="b">
            <a:normAutofit lnSpcReduction="10000"/>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B. God prepares the </a:t>
            </a:r>
            <a:r>
              <a:rPr lang="en-US" sz="2800" b="1" u="sng" spc="150" dirty="0">
                <a:solidFill>
                  <a:schemeClr val="accent2"/>
                </a:solidFill>
                <a:latin typeface="Bookman Old Style" panose="02050604050505020204" pitchFamily="18" charset="0"/>
                <a:ea typeface="+mj-ea"/>
                <a:cs typeface="+mj-cs"/>
              </a:rPr>
              <a:t>Gentile</a:t>
            </a:r>
            <a:r>
              <a:rPr lang="en-US" sz="2800" b="1" spc="150" dirty="0">
                <a:solidFill>
                  <a:schemeClr val="tx1">
                    <a:lumMod val="85000"/>
                    <a:lumOff val="15000"/>
                  </a:schemeClr>
                </a:solidFill>
                <a:latin typeface="Bookman Old Style" panose="02050604050505020204" pitchFamily="18" charset="0"/>
                <a:ea typeface="+mj-ea"/>
                <a:cs typeface="+mj-cs"/>
              </a:rPr>
              <a:t>, Cornelius, for Gospel </a:t>
            </a:r>
            <a:r>
              <a:rPr lang="en-US" sz="2800" b="1" u="sng" spc="150" dirty="0">
                <a:solidFill>
                  <a:schemeClr val="accent2"/>
                </a:solidFill>
                <a:latin typeface="Bookman Old Style" panose="02050604050505020204" pitchFamily="18" charset="0"/>
                <a:ea typeface="+mj-ea"/>
                <a:cs typeface="+mj-cs"/>
              </a:rPr>
              <a:t>reception</a:t>
            </a:r>
            <a:r>
              <a:rPr lang="en-US" sz="2800" b="1" spc="150" dirty="0">
                <a:solidFill>
                  <a:schemeClr val="tx1">
                    <a:lumMod val="85000"/>
                    <a:lumOff val="15000"/>
                  </a:schemeClr>
                </a:solidFill>
                <a:latin typeface="Bookman Old Style" panose="02050604050505020204" pitchFamily="18" charset="0"/>
                <a:ea typeface="+mj-ea"/>
                <a:cs typeface="+mj-cs"/>
              </a:rPr>
              <a:t>.</a:t>
            </a:r>
            <a:endParaRPr lang="en-US" sz="2000" b="1" i="1" u="sng" spc="150" dirty="0">
              <a:solidFill>
                <a:schemeClr val="accent2"/>
              </a:solidFill>
              <a:latin typeface="+mj-lt"/>
              <a:ea typeface="+mj-ea"/>
              <a:cs typeface="+mj-cs"/>
            </a:endParaRP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pic>
        <p:nvPicPr>
          <p:cNvPr id="7" name="Picture 6" descr="Diagram&#10;&#10;Description automatically generated">
            <a:extLst>
              <a:ext uri="{FF2B5EF4-FFF2-40B4-BE49-F238E27FC236}">
                <a16:creationId xmlns:a16="http://schemas.microsoft.com/office/drawing/2014/main" id="{3B39B76D-83F6-6AED-0C4E-A8EE4B9BB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899" y="1471612"/>
            <a:ext cx="6934201" cy="4753720"/>
          </a:xfrm>
          <a:prstGeom prst="rect">
            <a:avLst/>
          </a:prstGeom>
        </p:spPr>
      </p:pic>
    </p:spTree>
    <p:extLst>
      <p:ext uri="{BB962C8B-B14F-4D97-AF65-F5344CB8AC3E}">
        <p14:creationId xmlns:p14="http://schemas.microsoft.com/office/powerpoint/2010/main" val="39545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0"/>
            <a:ext cx="7305675" cy="1104900"/>
          </a:xfrm>
          <a:prstGeom prst="rect">
            <a:avLst/>
          </a:prstGeom>
        </p:spPr>
        <p:txBody>
          <a:bodyPr vert="horz" lIns="109728" tIns="109728" rIns="109728" bIns="91440" rtlCol="0" anchor="b">
            <a:normAutofit lnSpcReduction="10000"/>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B. God prepares the Gentile, Cornelius, for Gospel reception.</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pic>
        <p:nvPicPr>
          <p:cNvPr id="3" name="Picture 2" descr="A picture containing text">
            <a:extLst>
              <a:ext uri="{FF2B5EF4-FFF2-40B4-BE49-F238E27FC236}">
                <a16:creationId xmlns:a16="http://schemas.microsoft.com/office/drawing/2014/main" id="{B3172AE7-83A3-8F90-72E5-8D307257A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949" y="1500187"/>
            <a:ext cx="7029171" cy="4681538"/>
          </a:xfrm>
          <a:prstGeom prst="rect">
            <a:avLst/>
          </a:prstGeom>
        </p:spPr>
      </p:pic>
    </p:spTree>
    <p:extLst>
      <p:ext uri="{BB962C8B-B14F-4D97-AF65-F5344CB8AC3E}">
        <p14:creationId xmlns:p14="http://schemas.microsoft.com/office/powerpoint/2010/main" val="188130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0"/>
            <a:ext cx="7305675" cy="1104900"/>
          </a:xfrm>
          <a:prstGeom prst="rect">
            <a:avLst/>
          </a:prstGeom>
        </p:spPr>
        <p:txBody>
          <a:bodyPr vert="horz" lIns="109728" tIns="109728" rIns="109728" bIns="91440" rtlCol="0" anchor="b">
            <a:normAutofit lnSpcReduction="10000"/>
          </a:bodyPr>
          <a:lstStyle/>
          <a:p>
            <a:pPr marL="0" marR="0" lvl="0" indent="0" algn="ctr" defTabSz="914400" rtl="0" eaLnBrk="1" fontAlgn="auto" latinLnBrk="0" hangingPunct="1">
              <a:lnSpc>
                <a:spcPct val="110000"/>
              </a:lnSpc>
              <a:spcBef>
                <a:spcPct val="0"/>
              </a:spcBef>
              <a:spcAft>
                <a:spcPts val="600"/>
              </a:spcAft>
              <a:buClrTx/>
              <a:buSzTx/>
              <a:buFontTx/>
              <a:buNone/>
              <a:tabLst/>
              <a:defRPr/>
            </a:pPr>
            <a:r>
              <a:rPr lang="en-US" sz="2800" b="1" spc="150" dirty="0">
                <a:solidFill>
                  <a:prstClr val="black">
                    <a:lumMod val="85000"/>
                    <a:lumOff val="15000"/>
                  </a:prstClr>
                </a:solidFill>
                <a:latin typeface="Bookman Old Style" panose="02050604050505020204" pitchFamily="18" charset="0"/>
              </a:rPr>
              <a:t>B. God prepares the Gentile, Cornelius, for Gospel reception.</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pic>
        <p:nvPicPr>
          <p:cNvPr id="6" name="Picture 5" descr="A picture containing text, nature&#10;&#10;Description automatically generated">
            <a:extLst>
              <a:ext uri="{FF2B5EF4-FFF2-40B4-BE49-F238E27FC236}">
                <a16:creationId xmlns:a16="http://schemas.microsoft.com/office/drawing/2014/main" id="{EA8075EE-3F04-DCAE-D051-01963EFC4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0" y="1362074"/>
            <a:ext cx="7229475" cy="4800823"/>
          </a:xfrm>
          <a:prstGeom prst="rect">
            <a:avLst/>
          </a:prstGeom>
        </p:spPr>
      </p:pic>
    </p:spTree>
    <p:extLst>
      <p:ext uri="{BB962C8B-B14F-4D97-AF65-F5344CB8AC3E}">
        <p14:creationId xmlns:p14="http://schemas.microsoft.com/office/powerpoint/2010/main" val="3638029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781550" y="0"/>
            <a:ext cx="7305675" cy="1104900"/>
          </a:xfrm>
          <a:prstGeom prst="rect">
            <a:avLst/>
          </a:prstGeom>
        </p:spPr>
        <p:txBody>
          <a:bodyPr vert="horz" lIns="109728" tIns="109728" rIns="109728" bIns="91440" rtlCol="0" anchor="b">
            <a:normAutofit lnSpcReduction="10000"/>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B. God prepares the Gentile, Cornelius, for Gospel reception.</a:t>
            </a:r>
          </a:p>
        </p:txBody>
      </p:sp>
      <p:pic>
        <p:nvPicPr>
          <p:cNvPr id="5" name="Picture 4">
            <a:extLst>
              <a:ext uri="{FF2B5EF4-FFF2-40B4-BE49-F238E27FC236}">
                <a16:creationId xmlns:a16="http://schemas.microsoft.com/office/drawing/2014/main" id="{ABE11C5D-A9D2-FDD4-6C70-17A3894CFA43}"/>
              </a:ext>
            </a:extLst>
          </p:cNvPr>
          <p:cNvPicPr>
            <a:picLocks noChangeAspect="1"/>
          </p:cNvPicPr>
          <p:nvPr/>
        </p:nvPicPr>
        <p:blipFill>
          <a:blip r:embed="rId2"/>
          <a:stretch>
            <a:fillRect/>
          </a:stretch>
        </p:blipFill>
        <p:spPr>
          <a:xfrm>
            <a:off x="-1" y="0"/>
            <a:ext cx="4714875" cy="6858000"/>
          </a:xfrm>
          <a:prstGeom prst="rect">
            <a:avLst/>
          </a:prstGeom>
        </p:spPr>
      </p:pic>
      <p:sp>
        <p:nvSpPr>
          <p:cNvPr id="2" name="TextBox 1">
            <a:extLst>
              <a:ext uri="{FF2B5EF4-FFF2-40B4-BE49-F238E27FC236}">
                <a16:creationId xmlns:a16="http://schemas.microsoft.com/office/drawing/2014/main" id="{4A45189A-0292-B48A-4912-5CB9EBD9DE3E}"/>
              </a:ext>
            </a:extLst>
          </p:cNvPr>
          <p:cNvSpPr txBox="1"/>
          <p:nvPr/>
        </p:nvSpPr>
        <p:spPr>
          <a:xfrm>
            <a:off x="4781550" y="1620047"/>
            <a:ext cx="7305675" cy="769441"/>
          </a:xfrm>
          <a:prstGeom prst="rect">
            <a:avLst/>
          </a:prstGeom>
          <a:noFill/>
        </p:spPr>
        <p:txBody>
          <a:bodyPr wrap="square" rtlCol="0">
            <a:spAutoFit/>
          </a:bodyPr>
          <a:lstStyle/>
          <a:p>
            <a:pPr algn="ctr" rtl="0"/>
            <a:r>
              <a:rPr lang="en-US" sz="2400" b="1" u="sng" dirty="0"/>
              <a:t>APPLICATION #1</a:t>
            </a:r>
            <a:endParaRPr lang="en-US" sz="1200" b="1" i="1" dirty="0"/>
          </a:p>
          <a:p>
            <a:pPr algn="ctr"/>
            <a:r>
              <a:rPr lang="en-US" sz="2000" dirty="0"/>
              <a:t>You can be </a:t>
            </a:r>
            <a:r>
              <a:rPr lang="en-US" sz="2000" u="sng" dirty="0">
                <a:solidFill>
                  <a:schemeClr val="accent2"/>
                </a:solidFill>
              </a:rPr>
              <a:t>confident</a:t>
            </a:r>
            <a:r>
              <a:rPr lang="en-US" sz="2000" dirty="0"/>
              <a:t> that Scripture is grounded in real </a:t>
            </a:r>
            <a:r>
              <a:rPr lang="en-US" sz="2000" u="sng" dirty="0">
                <a:solidFill>
                  <a:schemeClr val="accent2"/>
                </a:solidFill>
              </a:rPr>
              <a:t>history</a:t>
            </a:r>
            <a:r>
              <a:rPr lang="en-US" sz="2000" dirty="0"/>
              <a:t>.</a:t>
            </a:r>
          </a:p>
        </p:txBody>
      </p:sp>
    </p:spTree>
    <p:extLst>
      <p:ext uri="{BB962C8B-B14F-4D97-AF65-F5344CB8AC3E}">
        <p14:creationId xmlns:p14="http://schemas.microsoft.com/office/powerpoint/2010/main" val="1835222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6487</TotalTime>
  <Words>602</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Decker, Rich Lee</cp:lastModifiedBy>
  <cp:revision>139</cp:revision>
  <dcterms:created xsi:type="dcterms:W3CDTF">2022-07-07T17:16:49Z</dcterms:created>
  <dcterms:modified xsi:type="dcterms:W3CDTF">2023-01-29T14:39:51Z</dcterms:modified>
</cp:coreProperties>
</file>