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42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C6B2-5240-0FC4-B3F4-9CB5ED7DDA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49656AA-29C6-8175-98B6-5497D2D2A3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D71F26-72C5-31B4-B860-8E0424F21A45}"/>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340DEAE0-EA57-F7DB-5F6E-09A0D1D39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EE7504-5BB2-E7EA-C463-227784A2215C}"/>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257077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9FC14-DA50-1610-5F34-96C04CE9E5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5FA905-57E4-82B4-42D8-EAA4F1AADE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54D70-9D71-6CFB-2DB4-7651F34D574E}"/>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3E4D2175-F6D2-B87E-D046-EF22FAB1F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0C55D-456C-5C20-4C93-C256C267767E}"/>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144669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899E9A-5A02-123B-CC55-2E56C29654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B30E34-BBC7-92F5-AFC5-AA6C5F163A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37406-1650-F47D-C6C6-6BD7670A2335}"/>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958C2531-833F-3337-73C3-073B363AF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8A849-945C-AA76-B720-79ABAEBDF2EC}"/>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330445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87AB-9F1E-D186-A127-9670F045F4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B8D996-542A-C6BE-8169-595AC6080F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B2F8A-E4C6-4620-E0D4-FDDAC280AE1E}"/>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AE8E93D5-0FAE-5494-D913-549B98F06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7BF9D-D18C-127E-79B7-FC7067FA814D}"/>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222206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F07E-88D7-AD06-4C4D-57806011F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2F5E55-4012-08F5-41F8-398253469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7DF458-FB42-3A40-CA1F-7625E812DBC0}"/>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98D8CFE1-F184-0AFB-7219-D756CE2C48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BD5B1-E6BD-7186-46BC-0E40C1E52839}"/>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204686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0EED-4A70-4598-3F38-C90C3A80FD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6B50EE-89C1-2ADD-7BD4-6A0F84740A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610434-5C9F-A908-9E81-088FD0AFDA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152B4-5CDE-E35E-BF3A-0624189B5BEA}"/>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6" name="Footer Placeholder 5">
            <a:extLst>
              <a:ext uri="{FF2B5EF4-FFF2-40B4-BE49-F238E27FC236}">
                <a16:creationId xmlns:a16="http://schemas.microsoft.com/office/drawing/2014/main" id="{510E7E52-5392-8B2C-E012-375F29D76F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B60718-B39A-A0AC-7887-AC00425349B0}"/>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406842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7CB1-54D1-6EE7-5292-7D3525D06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9E8633-D278-ED67-57DA-1E2851BD18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2B2C67-72D4-35BB-0DF3-2DE3E632B3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81705E-CAAD-D910-1053-E03FE11B66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6D1FB0-7376-6BAD-5727-B9E7E37E38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759FF2-AF5B-63F0-7248-4DEE2739E438}"/>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8" name="Footer Placeholder 7">
            <a:extLst>
              <a:ext uri="{FF2B5EF4-FFF2-40B4-BE49-F238E27FC236}">
                <a16:creationId xmlns:a16="http://schemas.microsoft.com/office/drawing/2014/main" id="{A7C50855-739F-C0F8-7590-98EFDE7FB6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93EB06-282A-EFC3-C20A-2D3795EAFE52}"/>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310620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A3CB-04D6-2189-32E3-C223F2F0E2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58DA15-E136-A754-FD0F-7E8B91C43A56}"/>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4" name="Footer Placeholder 3">
            <a:extLst>
              <a:ext uri="{FF2B5EF4-FFF2-40B4-BE49-F238E27FC236}">
                <a16:creationId xmlns:a16="http://schemas.microsoft.com/office/drawing/2014/main" id="{E6DE8920-CAA1-307C-17DE-104DD9B550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F41A75-9715-9277-E2D9-7A3D34B3FE71}"/>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348671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E87512-01F7-F541-7B6C-CF863D1C0A21}"/>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3" name="Footer Placeholder 2">
            <a:extLst>
              <a:ext uri="{FF2B5EF4-FFF2-40B4-BE49-F238E27FC236}">
                <a16:creationId xmlns:a16="http://schemas.microsoft.com/office/drawing/2014/main" id="{62F9109A-D6E7-F10D-6855-8A8E3F274A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E4A9A0-4109-D672-17A7-7733A36FB4FF}"/>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22809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C4C36-8A14-F8F0-A136-C7E00C8CB3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496D69-6549-3616-8AB1-014A2935EF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76C10-13EF-7534-6F54-7F857A1D7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7DEB8A-09BC-4760-9B25-A3E1C4C5B5BF}"/>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6" name="Footer Placeholder 5">
            <a:extLst>
              <a:ext uri="{FF2B5EF4-FFF2-40B4-BE49-F238E27FC236}">
                <a16:creationId xmlns:a16="http://schemas.microsoft.com/office/drawing/2014/main" id="{C4A96BD3-833F-2272-EEA6-9F1705BDB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171B15-4A1A-7743-DF69-20CC1865F0EA}"/>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125877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E8806-0C87-54EF-A91E-3C9F6D131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FF831E-E1AA-7EFD-52A3-EFD66694B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321A8-1065-0D32-9B88-E52511800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3DE0E5-04EB-ACD3-5B9D-D92B10F190AD}"/>
              </a:ext>
            </a:extLst>
          </p:cNvPr>
          <p:cNvSpPr>
            <a:spLocks noGrp="1"/>
          </p:cNvSpPr>
          <p:nvPr>
            <p:ph type="dt" sz="half" idx="10"/>
          </p:nvPr>
        </p:nvSpPr>
        <p:spPr/>
        <p:txBody>
          <a:bodyPr/>
          <a:lstStyle/>
          <a:p>
            <a:fld id="{D61FB5B9-3108-4B3D-8FA3-D3A81DBE4992}" type="datetimeFigureOut">
              <a:rPr lang="en-US" smtClean="0"/>
              <a:t>1/22/2023</a:t>
            </a:fld>
            <a:endParaRPr lang="en-US"/>
          </a:p>
        </p:txBody>
      </p:sp>
      <p:sp>
        <p:nvSpPr>
          <p:cNvPr id="6" name="Footer Placeholder 5">
            <a:extLst>
              <a:ext uri="{FF2B5EF4-FFF2-40B4-BE49-F238E27FC236}">
                <a16:creationId xmlns:a16="http://schemas.microsoft.com/office/drawing/2014/main" id="{3698C921-EBA3-320E-1663-E6549B2854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8FCB81-9BCB-D816-E90B-FB00902320BE}"/>
              </a:ext>
            </a:extLst>
          </p:cNvPr>
          <p:cNvSpPr>
            <a:spLocks noGrp="1"/>
          </p:cNvSpPr>
          <p:nvPr>
            <p:ph type="sldNum" sz="quarter" idx="12"/>
          </p:nvPr>
        </p:nvSpPr>
        <p:spPr/>
        <p:txBody>
          <a:bodyPr/>
          <a:lstStyle/>
          <a:p>
            <a:fld id="{ACCEBCA7-A187-4C76-80E6-E0B8D94F0D7E}" type="slidenum">
              <a:rPr lang="en-US" smtClean="0"/>
              <a:t>‹#›</a:t>
            </a:fld>
            <a:endParaRPr lang="en-US"/>
          </a:p>
        </p:txBody>
      </p:sp>
    </p:spTree>
    <p:extLst>
      <p:ext uri="{BB962C8B-B14F-4D97-AF65-F5344CB8AC3E}">
        <p14:creationId xmlns:p14="http://schemas.microsoft.com/office/powerpoint/2010/main" val="90882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55C5AB-B44C-5F01-49DD-701C846415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055248-23E3-502D-64EA-EC77E13634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AEEB8-C98E-1836-4E4C-FE62BAD86C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FB5B9-3108-4B3D-8FA3-D3A81DBE4992}" type="datetimeFigureOut">
              <a:rPr lang="en-US" smtClean="0"/>
              <a:t>1/22/2023</a:t>
            </a:fld>
            <a:endParaRPr lang="en-US"/>
          </a:p>
        </p:txBody>
      </p:sp>
      <p:sp>
        <p:nvSpPr>
          <p:cNvPr id="5" name="Footer Placeholder 4">
            <a:extLst>
              <a:ext uri="{FF2B5EF4-FFF2-40B4-BE49-F238E27FC236}">
                <a16:creationId xmlns:a16="http://schemas.microsoft.com/office/drawing/2014/main" id="{0DDCECD0-133F-1912-2334-3CBC49F48F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CDB5D8-B165-EA36-0C5B-731911598B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CEBCA7-A187-4C76-80E6-E0B8D94F0D7E}" type="slidenum">
              <a:rPr lang="en-US" smtClean="0"/>
              <a:t>‹#›</a:t>
            </a:fld>
            <a:endParaRPr lang="en-US"/>
          </a:p>
        </p:txBody>
      </p:sp>
    </p:spTree>
    <p:extLst>
      <p:ext uri="{BB962C8B-B14F-4D97-AF65-F5344CB8AC3E}">
        <p14:creationId xmlns:p14="http://schemas.microsoft.com/office/powerpoint/2010/main" val="3344031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0B78F-D2A8-CEE9-6DC3-2F3704E9A6E3}"/>
              </a:ext>
            </a:extLst>
          </p:cNvPr>
          <p:cNvSpPr>
            <a:spLocks noGrp="1"/>
          </p:cNvSpPr>
          <p:nvPr>
            <p:ph type="ctrTitle"/>
          </p:nvPr>
        </p:nvSpPr>
        <p:spPr/>
        <p:txBody>
          <a:bodyPr/>
          <a:lstStyle/>
          <a:p>
            <a:r>
              <a:rPr lang="en-US" dirty="0">
                <a:solidFill>
                  <a:schemeClr val="bg1"/>
                </a:solidFill>
              </a:rPr>
              <a:t>Psalm 51:1-17</a:t>
            </a:r>
          </a:p>
        </p:txBody>
      </p:sp>
      <p:sp>
        <p:nvSpPr>
          <p:cNvPr id="3" name="Subtitle 2">
            <a:extLst>
              <a:ext uri="{FF2B5EF4-FFF2-40B4-BE49-F238E27FC236}">
                <a16:creationId xmlns:a16="http://schemas.microsoft.com/office/drawing/2014/main" id="{713B9D11-29AE-A233-C2BB-E8A3748CD03A}"/>
              </a:ext>
            </a:extLst>
          </p:cNvPr>
          <p:cNvSpPr>
            <a:spLocks noGrp="1"/>
          </p:cNvSpPr>
          <p:nvPr>
            <p:ph type="subTitle" idx="1"/>
          </p:nvPr>
        </p:nvSpPr>
        <p:spPr/>
        <p:txBody>
          <a:bodyPr/>
          <a:lstStyle/>
          <a:p>
            <a:r>
              <a:rPr lang="en-US" i="1" dirty="0">
                <a:solidFill>
                  <a:schemeClr val="bg1"/>
                </a:solidFill>
              </a:rPr>
              <a:t>A Broken and Contrite Heart</a:t>
            </a:r>
          </a:p>
        </p:txBody>
      </p:sp>
    </p:spTree>
    <p:extLst>
      <p:ext uri="{BB962C8B-B14F-4D97-AF65-F5344CB8AC3E}">
        <p14:creationId xmlns:p14="http://schemas.microsoft.com/office/powerpoint/2010/main" val="3817837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96688BD2-5078-0918-0B64-96A84592CCDF}"/>
              </a:ext>
            </a:extLst>
          </p:cNvPr>
          <p:cNvSpPr txBox="1"/>
          <p:nvPr/>
        </p:nvSpPr>
        <p:spPr>
          <a:xfrm>
            <a:off x="1" y="2318274"/>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3. R</a:t>
            </a:r>
            <a:r>
              <a:rPr kumimoji="0" lang="en-US" sz="2400" b="0" i="0" u="none" strike="noStrike" kern="1200" cap="none" spc="0" normalizeH="0" baseline="0" noProof="0" dirty="0" err="1">
                <a:ln>
                  <a:noFill/>
                </a:ln>
                <a:solidFill>
                  <a:srgbClr val="00B0F0"/>
                </a:solidFill>
                <a:effectLst/>
                <a:uLnTx/>
                <a:uFillTx/>
                <a:latin typeface="Calibri" panose="020F0502020204030204"/>
                <a:ea typeface="+mn-ea"/>
                <a:cs typeface="+mn-cs"/>
              </a:rPr>
              <a:t>equests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God’s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cleansing</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CB6C12D-37B2-D2AE-4A40-671188CD1F69}"/>
              </a:ext>
            </a:extLst>
          </p:cNvPr>
          <p:cNvSpPr txBox="1"/>
          <p:nvPr/>
        </p:nvSpPr>
        <p:spPr>
          <a:xfrm>
            <a:off x="1" y="2796981"/>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4. Aligns with God’s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holy will</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8" name="TextBox 7">
            <a:extLst>
              <a:ext uri="{FF2B5EF4-FFF2-40B4-BE49-F238E27FC236}">
                <a16:creationId xmlns:a16="http://schemas.microsoft.com/office/drawing/2014/main" id="{A7249E82-7C79-0A0F-E80F-0F3EC1C40060}"/>
              </a:ext>
            </a:extLst>
          </p:cNvPr>
          <p:cNvSpPr txBox="1"/>
          <p:nvPr/>
        </p:nvSpPr>
        <p:spPr>
          <a:xfrm>
            <a:off x="1" y="331441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Calibri" panose="020F0502020204030204"/>
              </a:rPr>
              <a:t>5</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a:t>
            </a:r>
            <a:r>
              <a:rPr lang="en-US" sz="2400" u="sng" dirty="0">
                <a:solidFill>
                  <a:prstClr val="white"/>
                </a:solidFill>
                <a:latin typeface="Calibri" panose="020F0502020204030204"/>
              </a:rPr>
              <a:t>Pleases</a:t>
            </a:r>
            <a:r>
              <a:rPr lang="en-US" sz="2400" dirty="0">
                <a:solidFill>
                  <a:srgbClr val="00B0F0"/>
                </a:solidFill>
                <a:latin typeface="Calibri" panose="020F0502020204030204"/>
              </a:rPr>
              <a:t> </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God.</a:t>
            </a:r>
          </a:p>
        </p:txBody>
      </p:sp>
    </p:spTree>
    <p:extLst>
      <p:ext uri="{BB962C8B-B14F-4D97-AF65-F5344CB8AC3E}">
        <p14:creationId xmlns:p14="http://schemas.microsoft.com/office/powerpoint/2010/main" val="3652452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A. </a:t>
            </a:r>
            <a:r>
              <a:rPr lang="en-US" dirty="0">
                <a:solidFill>
                  <a:srgbClr val="00B0F0"/>
                </a:solidFill>
              </a:rPr>
              <a:t>The outrageousness of man’s </a:t>
            </a:r>
            <a:r>
              <a:rPr lang="en-US" u="sng" dirty="0">
                <a:solidFill>
                  <a:schemeClr val="bg1"/>
                </a:solidFill>
              </a:rPr>
              <a:t>sin</a:t>
            </a:r>
          </a:p>
        </p:txBody>
      </p:sp>
      <p:sp>
        <p:nvSpPr>
          <p:cNvPr id="3" name="Content Placeholder 2">
            <a:extLst>
              <a:ext uri="{FF2B5EF4-FFF2-40B4-BE49-F238E27FC236}">
                <a16:creationId xmlns:a16="http://schemas.microsoft.com/office/drawing/2014/main" id="{051FD5F3-1ABF-309B-7B4F-9F49BFE3F5D8}"/>
              </a:ext>
            </a:extLst>
          </p:cNvPr>
          <p:cNvSpPr>
            <a:spLocks noGrp="1"/>
          </p:cNvSpPr>
          <p:nvPr>
            <p:ph idx="1"/>
          </p:nvPr>
        </p:nvSpPr>
        <p:spPr>
          <a:xfrm>
            <a:off x="0" y="1825625"/>
            <a:ext cx="12192000" cy="1325563"/>
          </a:xfrm>
        </p:spPr>
        <p:txBody>
          <a:bodyPr/>
          <a:lstStyle/>
          <a:p>
            <a:pPr marL="0" indent="0" algn="ctr">
              <a:buNone/>
            </a:pPr>
            <a:r>
              <a:rPr lang="en-US" dirty="0">
                <a:solidFill>
                  <a:srgbClr val="00B0F0"/>
                </a:solidFill>
              </a:rPr>
              <a:t>Exodus 22:1 </a:t>
            </a:r>
            <a:r>
              <a:rPr lang="en-US" sz="1200" i="1" dirty="0">
                <a:solidFill>
                  <a:srgbClr val="00B0F0"/>
                </a:solidFill>
              </a:rPr>
              <a:t>(ESV)</a:t>
            </a:r>
          </a:p>
          <a:p>
            <a:pPr marL="0" indent="0" algn="ctr">
              <a:buNone/>
            </a:pPr>
            <a:r>
              <a:rPr lang="en-US" sz="2400" dirty="0">
                <a:solidFill>
                  <a:srgbClr val="00B0F0"/>
                </a:solidFill>
              </a:rPr>
              <a:t>“</a:t>
            </a:r>
            <a:r>
              <a:rPr lang="en-US" sz="2400" dirty="0">
                <a:solidFill>
                  <a:schemeClr val="bg1"/>
                </a:solidFill>
              </a:rPr>
              <a:t>If a man steals</a:t>
            </a:r>
            <a:r>
              <a:rPr lang="en-US" sz="2400" dirty="0">
                <a:solidFill>
                  <a:srgbClr val="00B0F0"/>
                </a:solidFill>
              </a:rPr>
              <a:t> an ox or </a:t>
            </a:r>
            <a:r>
              <a:rPr lang="en-US" sz="2400" dirty="0">
                <a:solidFill>
                  <a:schemeClr val="bg1"/>
                </a:solidFill>
              </a:rPr>
              <a:t>a sheep</a:t>
            </a:r>
            <a:r>
              <a:rPr lang="en-US" sz="2400" dirty="0">
                <a:solidFill>
                  <a:srgbClr val="00B0F0"/>
                </a:solidFill>
              </a:rPr>
              <a:t>, and kills it or sells it, </a:t>
            </a:r>
            <a:r>
              <a:rPr lang="en-US" sz="2400" dirty="0">
                <a:solidFill>
                  <a:schemeClr val="bg1"/>
                </a:solidFill>
              </a:rPr>
              <a:t>he shall repay </a:t>
            </a:r>
            <a:r>
              <a:rPr lang="en-US" sz="2400" dirty="0">
                <a:solidFill>
                  <a:srgbClr val="00B0F0"/>
                </a:solidFill>
              </a:rPr>
              <a:t>five oxen for an ox, and </a:t>
            </a:r>
            <a:r>
              <a:rPr lang="en-US" sz="2400" dirty="0">
                <a:solidFill>
                  <a:schemeClr val="bg1"/>
                </a:solidFill>
              </a:rPr>
              <a:t>four sheep for a sheep</a:t>
            </a:r>
            <a:r>
              <a:rPr lang="en-US" sz="2400" dirty="0">
                <a:solidFill>
                  <a:srgbClr val="00B0F0"/>
                </a:solidFill>
              </a:rPr>
              <a:t>.”</a:t>
            </a:r>
          </a:p>
          <a:p>
            <a:pPr marL="0" indent="0">
              <a:buNone/>
            </a:pPr>
            <a:endParaRPr lang="en-US" dirty="0"/>
          </a:p>
        </p:txBody>
      </p:sp>
    </p:spTree>
    <p:extLst>
      <p:ext uri="{BB962C8B-B14F-4D97-AF65-F5344CB8AC3E}">
        <p14:creationId xmlns:p14="http://schemas.microsoft.com/office/powerpoint/2010/main" val="188303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B. </a:t>
            </a:r>
            <a:r>
              <a:rPr lang="en-US" dirty="0">
                <a:solidFill>
                  <a:srgbClr val="00B0F0"/>
                </a:solidFill>
              </a:rPr>
              <a:t>The outrageousness of God’s </a:t>
            </a:r>
            <a:r>
              <a:rPr lang="en-US" u="sng" dirty="0">
                <a:solidFill>
                  <a:schemeClr val="bg1"/>
                </a:solidFill>
              </a:rPr>
              <a:t>grace</a:t>
            </a:r>
          </a:p>
        </p:txBody>
      </p:sp>
      <p:sp>
        <p:nvSpPr>
          <p:cNvPr id="3" name="Content Placeholder 2">
            <a:extLst>
              <a:ext uri="{FF2B5EF4-FFF2-40B4-BE49-F238E27FC236}">
                <a16:creationId xmlns:a16="http://schemas.microsoft.com/office/drawing/2014/main" id="{051FD5F3-1ABF-309B-7B4F-9F49BFE3F5D8}"/>
              </a:ext>
            </a:extLst>
          </p:cNvPr>
          <p:cNvSpPr>
            <a:spLocks noGrp="1"/>
          </p:cNvSpPr>
          <p:nvPr>
            <p:ph idx="1"/>
          </p:nvPr>
        </p:nvSpPr>
        <p:spPr>
          <a:xfrm>
            <a:off x="-1" y="2425148"/>
            <a:ext cx="12192000" cy="2007704"/>
          </a:xfrm>
        </p:spPr>
        <p:txBody>
          <a:bodyPr>
            <a:normAutofit/>
          </a:bodyPr>
          <a:lstStyle/>
          <a:p>
            <a:pPr marL="0" indent="0" algn="ctr">
              <a:buNone/>
            </a:pPr>
            <a:r>
              <a:rPr lang="en-US" dirty="0">
                <a:solidFill>
                  <a:srgbClr val="00B0F0"/>
                </a:solidFill>
              </a:rPr>
              <a:t>Romans 3:23-25 </a:t>
            </a:r>
            <a:r>
              <a:rPr lang="en-US" sz="1200" i="1" dirty="0">
                <a:solidFill>
                  <a:srgbClr val="00B0F0"/>
                </a:solidFill>
              </a:rPr>
              <a:t>(ESV)</a:t>
            </a:r>
          </a:p>
          <a:p>
            <a:pPr marL="0" indent="0" algn="ctr">
              <a:buNone/>
            </a:pPr>
            <a:r>
              <a:rPr lang="en-US" sz="2400" dirty="0">
                <a:solidFill>
                  <a:srgbClr val="00B0F0"/>
                </a:solidFill>
              </a:rPr>
              <a:t>for all have sinned and fall short of the glory of God, and are justified by his grace as a gift, through the </a:t>
            </a:r>
            <a:r>
              <a:rPr lang="en-US" sz="2400" dirty="0">
                <a:solidFill>
                  <a:schemeClr val="bg1"/>
                </a:solidFill>
              </a:rPr>
              <a:t>redemption that is in Christ Jesus</a:t>
            </a:r>
            <a:r>
              <a:rPr lang="en-US" sz="2400" dirty="0">
                <a:solidFill>
                  <a:srgbClr val="00B0F0"/>
                </a:solidFill>
              </a:rPr>
              <a:t>, whom God put forward as a propitiation by his blood, to be received by faith. This was to show God’s righteousness, because </a:t>
            </a:r>
            <a:r>
              <a:rPr lang="en-US" sz="2400" dirty="0">
                <a:solidFill>
                  <a:schemeClr val="bg1"/>
                </a:solidFill>
              </a:rPr>
              <a:t>in his divine forbearance he had passed over former sins</a:t>
            </a:r>
            <a:r>
              <a:rPr lang="en-US" sz="2400" dirty="0">
                <a:solidFill>
                  <a:srgbClr val="00B0F0"/>
                </a:solidFill>
              </a:rPr>
              <a:t>.</a:t>
            </a:r>
          </a:p>
          <a:p>
            <a:pPr marL="0" indent="0">
              <a:buNone/>
            </a:pPr>
            <a:endParaRPr lang="en-US" dirty="0"/>
          </a:p>
        </p:txBody>
      </p:sp>
      <p:sp>
        <p:nvSpPr>
          <p:cNvPr id="4" name="TextBox 3">
            <a:extLst>
              <a:ext uri="{FF2B5EF4-FFF2-40B4-BE49-F238E27FC236}">
                <a16:creationId xmlns:a16="http://schemas.microsoft.com/office/drawing/2014/main" id="{7D5F0642-8841-2EE7-6DF9-9AB593DDA6C8}"/>
              </a:ext>
            </a:extLst>
          </p:cNvPr>
          <p:cNvSpPr txBox="1"/>
          <p:nvPr/>
        </p:nvSpPr>
        <p:spPr>
          <a:xfrm>
            <a:off x="0" y="1343819"/>
            <a:ext cx="12191999" cy="461665"/>
          </a:xfrm>
          <a:prstGeom prst="rect">
            <a:avLst/>
          </a:prstGeom>
          <a:noFill/>
        </p:spPr>
        <p:txBody>
          <a:bodyPr wrap="square" rtlCol="0">
            <a:spAutoFit/>
          </a:bodyPr>
          <a:lstStyle/>
          <a:p>
            <a:pPr algn="ctr"/>
            <a:r>
              <a:rPr lang="en-US" sz="2400" dirty="0">
                <a:solidFill>
                  <a:schemeClr val="accent1">
                    <a:lumMod val="60000"/>
                    <a:lumOff val="40000"/>
                  </a:schemeClr>
                </a:solidFill>
              </a:rPr>
              <a:t>“put away your sin” = “to cause to cross over” = “pass over”</a:t>
            </a:r>
          </a:p>
        </p:txBody>
      </p:sp>
    </p:spTree>
    <p:extLst>
      <p:ext uri="{BB962C8B-B14F-4D97-AF65-F5344CB8AC3E}">
        <p14:creationId xmlns:p14="http://schemas.microsoft.com/office/powerpoint/2010/main" val="14956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chemeClr val="bg1"/>
                </a:solidFill>
              </a:rPr>
              <a:t>broken</a:t>
            </a:r>
            <a:r>
              <a:rPr lang="en-US" dirty="0">
                <a:solidFill>
                  <a:srgbClr val="00B0F0"/>
                </a:solidFill>
              </a:rPr>
              <a:t> and </a:t>
            </a:r>
            <a:r>
              <a:rPr lang="en-US" u="sng" dirty="0">
                <a:solidFill>
                  <a:schemeClr val="bg1"/>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Calibri" panose="020F0502020204030204"/>
              </a:rPr>
              <a:t>1. Cries out for </a:t>
            </a:r>
            <a:r>
              <a:rPr lang="en-US" sz="2400" u="sng" dirty="0">
                <a:solidFill>
                  <a:schemeClr val="bg1"/>
                </a:solidFill>
                <a:latin typeface="Calibri" panose="020F0502020204030204"/>
              </a:rPr>
              <a:t>forgiveness</a:t>
            </a:r>
            <a:r>
              <a:rPr lang="en-US" sz="2400" dirty="0">
                <a:solidFill>
                  <a:srgbClr val="00B0F0"/>
                </a:solidFill>
                <a:latin typeface="Calibri" panose="020F0502020204030204"/>
              </a:rPr>
              <a:t>.</a:t>
            </a:r>
            <a:endParaRPr kumimoji="0" lang="en-US" sz="2400" b="0" i="0" u="none" strike="noStrike" kern="1200" cap="none" spc="0" normalizeH="0" baseline="0" noProof="0" dirty="0">
              <a:ln>
                <a:noFill/>
              </a:ln>
              <a:solidFill>
                <a:srgbClr val="00B0F0"/>
              </a:solidFill>
              <a:effectLst/>
              <a:uLnTx/>
              <a:uFillTx/>
              <a:latin typeface="Calibri" panose="020F0502020204030204"/>
            </a:endParaRPr>
          </a:p>
        </p:txBody>
      </p:sp>
      <p:sp>
        <p:nvSpPr>
          <p:cNvPr id="7" name="TextBox 6">
            <a:extLst>
              <a:ext uri="{FF2B5EF4-FFF2-40B4-BE49-F238E27FC236}">
                <a16:creationId xmlns:a16="http://schemas.microsoft.com/office/drawing/2014/main" id="{FC64976D-F4AD-9D9A-441D-408CAD8D036F}"/>
              </a:ext>
            </a:extLst>
          </p:cNvPr>
          <p:cNvSpPr txBox="1"/>
          <p:nvPr/>
        </p:nvSpPr>
        <p:spPr>
          <a:xfrm>
            <a:off x="1" y="2553166"/>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lumMod val="40000"/>
                    <a:lumOff val="60000"/>
                  </a:schemeClr>
                </a:solidFill>
                <a:latin typeface="Calibri" panose="020F0502020204030204"/>
              </a:rPr>
              <a:t>Positionally = no condemnation for those in Christ Jesus (Rom 8:1).</a:t>
            </a:r>
            <a:endParaRPr kumimoji="0" lang="en-US" sz="2400" b="0" i="0" u="none" strike="noStrike" kern="1200" cap="none" spc="0" normalizeH="0" baseline="0" noProof="0" dirty="0">
              <a:ln>
                <a:noFill/>
              </a:ln>
              <a:solidFill>
                <a:schemeClr val="accent1">
                  <a:lumMod val="40000"/>
                  <a:lumOff val="60000"/>
                </a:schemeClr>
              </a:solidFill>
              <a:effectLst/>
              <a:uLnTx/>
              <a:uFillTx/>
              <a:latin typeface="Calibri" panose="020F0502020204030204"/>
            </a:endParaRPr>
          </a:p>
        </p:txBody>
      </p:sp>
      <p:sp>
        <p:nvSpPr>
          <p:cNvPr id="8" name="TextBox 7">
            <a:extLst>
              <a:ext uri="{FF2B5EF4-FFF2-40B4-BE49-F238E27FC236}">
                <a16:creationId xmlns:a16="http://schemas.microsoft.com/office/drawing/2014/main" id="{9D3940D6-F9DB-E6DF-96C7-688BF613524A}"/>
              </a:ext>
            </a:extLst>
          </p:cNvPr>
          <p:cNvSpPr txBox="1"/>
          <p:nvPr/>
        </p:nvSpPr>
        <p:spPr>
          <a:xfrm>
            <a:off x="0" y="328380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lumMod val="40000"/>
                    <a:lumOff val="60000"/>
                  </a:schemeClr>
                </a:solidFill>
                <a:latin typeface="Calibri" panose="020F0502020204030204"/>
              </a:rPr>
              <a:t>Relationally = still need forgiveness for daily sin (1 John 1:9).</a:t>
            </a:r>
            <a:endParaRPr kumimoji="0" lang="en-US" sz="2400" b="0" i="0" u="none" strike="noStrike" kern="1200" cap="none" spc="0" normalizeH="0" baseline="0" noProof="0" dirty="0">
              <a:ln>
                <a:noFill/>
              </a:ln>
              <a:solidFill>
                <a:schemeClr val="accent1">
                  <a:lumMod val="40000"/>
                  <a:lumOff val="60000"/>
                </a:schemeClr>
              </a:solidFill>
              <a:effectLst/>
              <a:uLnTx/>
              <a:uFillTx/>
              <a:latin typeface="Calibri" panose="020F0502020204030204"/>
            </a:endParaRPr>
          </a:p>
        </p:txBody>
      </p:sp>
      <p:sp>
        <p:nvSpPr>
          <p:cNvPr id="9" name="TextBox 8">
            <a:extLst>
              <a:ext uri="{FF2B5EF4-FFF2-40B4-BE49-F238E27FC236}">
                <a16:creationId xmlns:a16="http://schemas.microsoft.com/office/drawing/2014/main" id="{43511A74-2BFF-206C-0BCF-B0A2D52818C6}"/>
              </a:ext>
            </a:extLst>
          </p:cNvPr>
          <p:cNvSpPr txBox="1"/>
          <p:nvPr/>
        </p:nvSpPr>
        <p:spPr>
          <a:xfrm>
            <a:off x="-1" y="4476113"/>
            <a:ext cx="12191999" cy="1631216"/>
          </a:xfrm>
          <a:prstGeom prst="rect">
            <a:avLst/>
          </a:prstGeom>
          <a:noFill/>
        </p:spPr>
        <p:txBody>
          <a:bodyPr wrap="square" rtlCol="0">
            <a:spAutoFit/>
          </a:bodyPr>
          <a:lstStyle/>
          <a:p>
            <a:pPr lvl="0" algn="ctr"/>
            <a:r>
              <a:rPr lang="en-US" sz="2800" dirty="0">
                <a:solidFill>
                  <a:srgbClr val="00B0F0"/>
                </a:solidFill>
              </a:rPr>
              <a:t>1 John 1:8-10 </a:t>
            </a:r>
            <a:r>
              <a:rPr lang="en-US" sz="1200" dirty="0">
                <a:solidFill>
                  <a:srgbClr val="00B0F0"/>
                </a:solidFill>
              </a:rPr>
              <a:t>(ESV)</a:t>
            </a:r>
          </a:p>
          <a:p>
            <a:pPr lvl="0" algn="ctr"/>
            <a:r>
              <a:rPr lang="en-US" sz="2400" dirty="0">
                <a:solidFill>
                  <a:srgbClr val="00B0F0"/>
                </a:solidFill>
              </a:rPr>
              <a:t>If we say we have no sin, we deceive ourselves, and the truth is not in us. If we confess our sins, he is faithful and just to forgive us our sins and to cleanse us from all unrighteousness. If we say we have not sinned, we make him a liar, and his word is not in us.</a:t>
            </a:r>
          </a:p>
        </p:txBody>
      </p:sp>
    </p:spTree>
    <p:extLst>
      <p:ext uri="{BB962C8B-B14F-4D97-AF65-F5344CB8AC3E}">
        <p14:creationId xmlns:p14="http://schemas.microsoft.com/office/powerpoint/2010/main" val="1060088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chemeClr val="bg1"/>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chemeClr val="bg1"/>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464881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96688BD2-5078-0918-0B64-96A84592CCDF}"/>
              </a:ext>
            </a:extLst>
          </p:cNvPr>
          <p:cNvSpPr txBox="1"/>
          <p:nvPr/>
        </p:nvSpPr>
        <p:spPr>
          <a:xfrm>
            <a:off x="1" y="2318274"/>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Calibri" panose="020F0502020204030204"/>
              </a:rPr>
              <a:t>3</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a:t>
            </a:r>
            <a:r>
              <a:rPr lang="en-US" sz="2400" dirty="0">
                <a:solidFill>
                  <a:srgbClr val="00B0F0"/>
                </a:solidFill>
                <a:latin typeface="Calibri" panose="020F0502020204030204"/>
              </a:rPr>
              <a:t>R</a:t>
            </a:r>
            <a:r>
              <a:rPr kumimoji="0" lang="en-US" sz="2400" b="0" i="0" strike="noStrike" kern="1200" cap="none" spc="0" normalizeH="0" baseline="0" noProof="0" dirty="0" err="1">
                <a:ln>
                  <a:noFill/>
                </a:ln>
                <a:solidFill>
                  <a:srgbClr val="00B0F0"/>
                </a:solidFill>
                <a:effectLst/>
                <a:uLnTx/>
                <a:uFillTx/>
                <a:latin typeface="Calibri" panose="020F0502020204030204"/>
                <a:ea typeface="+mn-ea"/>
                <a:cs typeface="+mn-cs"/>
              </a:rPr>
              <a:t>equests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God’s </a:t>
            </a:r>
            <a:r>
              <a:rPr lang="en-US" sz="2400" u="sng" dirty="0">
                <a:solidFill>
                  <a:prstClr val="white"/>
                </a:solidFill>
                <a:latin typeface="Calibri" panose="020F0502020204030204"/>
              </a:rPr>
              <a:t>cleansing</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17392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96688BD2-5078-0918-0B64-96A84592CCDF}"/>
              </a:ext>
            </a:extLst>
          </p:cNvPr>
          <p:cNvSpPr txBox="1"/>
          <p:nvPr/>
        </p:nvSpPr>
        <p:spPr>
          <a:xfrm>
            <a:off x="1" y="2318274"/>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B0F0"/>
                </a:solidFill>
                <a:latin typeface="Calibri" panose="020F0502020204030204"/>
              </a:rPr>
              <a:t>3</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a:t>
            </a:r>
            <a:r>
              <a:rPr lang="en-US" sz="2400" dirty="0">
                <a:solidFill>
                  <a:srgbClr val="00B0F0"/>
                </a:solidFill>
                <a:latin typeface="Calibri" panose="020F0502020204030204"/>
              </a:rPr>
              <a:t>R</a:t>
            </a:r>
            <a:r>
              <a:rPr kumimoji="0" lang="en-US" sz="2400" b="0" i="0" u="none" strike="noStrike" kern="1200" cap="none" spc="0" normalizeH="0" baseline="0" noProof="0" dirty="0" err="1">
                <a:ln>
                  <a:noFill/>
                </a:ln>
                <a:solidFill>
                  <a:srgbClr val="00B0F0"/>
                </a:solidFill>
                <a:effectLst/>
                <a:uLnTx/>
                <a:uFillTx/>
                <a:latin typeface="Calibri" panose="020F0502020204030204"/>
                <a:ea typeface="+mn-ea"/>
                <a:cs typeface="+mn-cs"/>
              </a:rPr>
              <a:t>equests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God’s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cleansing</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CB6C12D-37B2-D2AE-4A40-671188CD1F69}"/>
              </a:ext>
            </a:extLst>
          </p:cNvPr>
          <p:cNvSpPr txBox="1"/>
          <p:nvPr/>
        </p:nvSpPr>
        <p:spPr>
          <a:xfrm>
            <a:off x="1" y="2796981"/>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4. </a:t>
            </a:r>
            <a:r>
              <a:rPr lang="en-US" sz="2400" dirty="0">
                <a:solidFill>
                  <a:srgbClr val="00B0F0"/>
                </a:solidFill>
                <a:latin typeface="Calibri" panose="020F0502020204030204"/>
              </a:rPr>
              <a:t>Aligns with </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God’s </a:t>
            </a:r>
            <a:r>
              <a:rPr kumimoji="0" lang="en-US" sz="2400" b="0" i="0" u="sng" strike="noStrike" kern="1200" cap="none" spc="0" normalizeH="0" baseline="0" noProof="0" dirty="0">
                <a:ln>
                  <a:noFill/>
                </a:ln>
                <a:solidFill>
                  <a:prstClr val="white"/>
                </a:solidFill>
                <a:effectLst/>
                <a:uLnTx/>
                <a:uFillTx/>
                <a:latin typeface="Calibri" panose="020F0502020204030204"/>
                <a:ea typeface="+mn-ea"/>
                <a:cs typeface="+mn-cs"/>
              </a:rPr>
              <a:t>holy will</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6" name="TextBox 5">
            <a:extLst>
              <a:ext uri="{FF2B5EF4-FFF2-40B4-BE49-F238E27FC236}">
                <a16:creationId xmlns:a16="http://schemas.microsoft.com/office/drawing/2014/main" id="{B34658A9-5CC4-0840-8DF0-75234CBA132E}"/>
              </a:ext>
            </a:extLst>
          </p:cNvPr>
          <p:cNvSpPr txBox="1"/>
          <p:nvPr/>
        </p:nvSpPr>
        <p:spPr>
          <a:xfrm>
            <a:off x="0" y="3809091"/>
            <a:ext cx="12192000" cy="2000548"/>
          </a:xfrm>
          <a:prstGeom prst="rect">
            <a:avLst/>
          </a:prstGeom>
          <a:noFill/>
        </p:spPr>
        <p:txBody>
          <a:bodyPr wrap="square" rtlCol="0">
            <a:spAutoFit/>
          </a:bodyPr>
          <a:lstStyle/>
          <a:p>
            <a:pPr algn="ctr" rtl="0"/>
            <a:r>
              <a:rPr lang="en-US" sz="2800" dirty="0">
                <a:solidFill>
                  <a:srgbClr val="00B0F0"/>
                </a:solidFill>
              </a:rPr>
              <a:t>Romans 12:1-2 </a:t>
            </a:r>
            <a:r>
              <a:rPr lang="en-US" sz="1200" dirty="0">
                <a:solidFill>
                  <a:srgbClr val="00B0F0"/>
                </a:solidFill>
              </a:rPr>
              <a:t>(ESV)</a:t>
            </a:r>
          </a:p>
          <a:p>
            <a:pPr algn="ctr" rtl="0"/>
            <a:r>
              <a:rPr lang="en-US" sz="2400" dirty="0">
                <a:solidFill>
                  <a:srgbClr val="00B0F0"/>
                </a:solidFill>
              </a:rPr>
              <a:t>I appeal to you therefore, brothers, by the mercies of God, to present your bodies as </a:t>
            </a:r>
            <a:r>
              <a:rPr lang="en-US" sz="2400" dirty="0">
                <a:solidFill>
                  <a:schemeClr val="bg1"/>
                </a:solidFill>
              </a:rPr>
              <a:t>a living sacrifice, holy and acceptable to God</a:t>
            </a:r>
            <a:r>
              <a:rPr lang="en-US" sz="2400" dirty="0">
                <a:solidFill>
                  <a:srgbClr val="00B0F0"/>
                </a:solidFill>
              </a:rPr>
              <a:t>, which is your spiritual worship. </a:t>
            </a:r>
            <a:r>
              <a:rPr lang="en-US" sz="2400" dirty="0">
                <a:solidFill>
                  <a:schemeClr val="bg1"/>
                </a:solidFill>
              </a:rPr>
              <a:t>Do not be conformed to this world, but be transformed by the renewal of your mind</a:t>
            </a:r>
            <a:r>
              <a:rPr lang="en-US" sz="2400" dirty="0">
                <a:solidFill>
                  <a:srgbClr val="00B0F0"/>
                </a:solidFill>
              </a:rPr>
              <a:t>, that by testing you may discern what is the will of God, what is good and acceptable and perfect.</a:t>
            </a:r>
          </a:p>
        </p:txBody>
      </p:sp>
    </p:spTree>
    <p:extLst>
      <p:ext uri="{BB962C8B-B14F-4D97-AF65-F5344CB8AC3E}">
        <p14:creationId xmlns:p14="http://schemas.microsoft.com/office/powerpoint/2010/main" val="23048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96688BD2-5078-0918-0B64-96A84592CCDF}"/>
              </a:ext>
            </a:extLst>
          </p:cNvPr>
          <p:cNvSpPr txBox="1"/>
          <p:nvPr/>
        </p:nvSpPr>
        <p:spPr>
          <a:xfrm>
            <a:off x="1" y="2318274"/>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3. R</a:t>
            </a:r>
            <a:r>
              <a:rPr kumimoji="0" lang="en-US" sz="2400" b="0" i="0" u="none" strike="noStrike" kern="1200" cap="none" spc="0" normalizeH="0" baseline="0" noProof="0" dirty="0" err="1">
                <a:ln>
                  <a:noFill/>
                </a:ln>
                <a:solidFill>
                  <a:srgbClr val="00B0F0"/>
                </a:solidFill>
                <a:effectLst/>
                <a:uLnTx/>
                <a:uFillTx/>
                <a:latin typeface="Calibri" panose="020F0502020204030204"/>
                <a:ea typeface="+mn-ea"/>
                <a:cs typeface="+mn-cs"/>
              </a:rPr>
              <a:t>equests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God’s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cleansing</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CB6C12D-37B2-D2AE-4A40-671188CD1F69}"/>
              </a:ext>
            </a:extLst>
          </p:cNvPr>
          <p:cNvSpPr txBox="1"/>
          <p:nvPr/>
        </p:nvSpPr>
        <p:spPr>
          <a:xfrm>
            <a:off x="1" y="2796981"/>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4. Aligns with God’s </a:t>
            </a:r>
            <a:r>
              <a:rPr kumimoji="0" lang="en-US" sz="2400" b="0" i="0" u="sng" strike="noStrike" kern="1200" cap="none" spc="0" normalizeH="0" baseline="0" noProof="0" dirty="0">
                <a:ln>
                  <a:noFill/>
                </a:ln>
                <a:solidFill>
                  <a:prstClr val="white"/>
                </a:solidFill>
                <a:effectLst/>
                <a:uLnTx/>
                <a:uFillTx/>
                <a:latin typeface="Calibri" panose="020F0502020204030204"/>
                <a:ea typeface="+mn-ea"/>
                <a:cs typeface="+mn-cs"/>
              </a:rPr>
              <a:t>holy will</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6" name="TextBox 5">
            <a:extLst>
              <a:ext uri="{FF2B5EF4-FFF2-40B4-BE49-F238E27FC236}">
                <a16:creationId xmlns:a16="http://schemas.microsoft.com/office/drawing/2014/main" id="{B34658A9-5CC4-0840-8DF0-75234CBA132E}"/>
              </a:ext>
            </a:extLst>
          </p:cNvPr>
          <p:cNvSpPr txBox="1"/>
          <p:nvPr/>
        </p:nvSpPr>
        <p:spPr>
          <a:xfrm>
            <a:off x="0" y="3809091"/>
            <a:ext cx="12192000"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B0F0"/>
                </a:solidFill>
                <a:effectLst/>
                <a:uLnTx/>
                <a:uFillTx/>
                <a:latin typeface="Calibri" panose="020F0502020204030204"/>
                <a:ea typeface="+mn-ea"/>
                <a:cs typeface="+mn-cs"/>
              </a:rPr>
              <a:t>1 Samuel 16:14 </a:t>
            </a:r>
            <a:r>
              <a:rPr kumimoji="0" lang="en-US" sz="1200" b="0" i="0" u="none" strike="noStrike" kern="1200" cap="none" spc="0" normalizeH="0" baseline="0" noProof="0" dirty="0">
                <a:ln>
                  <a:noFill/>
                </a:ln>
                <a:solidFill>
                  <a:srgbClr val="00B0F0"/>
                </a:solidFill>
                <a:effectLst/>
                <a:uLnTx/>
                <a:uFillTx/>
                <a:latin typeface="Calibri" panose="020F0502020204030204"/>
                <a:ea typeface="+mn-ea"/>
                <a:cs typeface="+mn-cs"/>
              </a:rPr>
              <a:t>(ESV)</a:t>
            </a:r>
          </a:p>
          <a:p>
            <a:pPr lvl="0" algn="ctr"/>
            <a:r>
              <a:rPr lang="en-US" sz="2400" dirty="0">
                <a:solidFill>
                  <a:srgbClr val="00B0F0"/>
                </a:solidFill>
              </a:rPr>
              <a:t>Now </a:t>
            </a:r>
            <a:r>
              <a:rPr lang="en-US" sz="2400" dirty="0">
                <a:solidFill>
                  <a:schemeClr val="bg1"/>
                </a:solidFill>
              </a:rPr>
              <a:t>the Spirit of the LORD departed from Saul</a:t>
            </a:r>
            <a:r>
              <a:rPr lang="en-US" sz="2400" dirty="0">
                <a:solidFill>
                  <a:srgbClr val="00B0F0"/>
                </a:solidFill>
              </a:rPr>
              <a:t>, and a harmful spirit from the LORD tormented him.</a:t>
            </a:r>
          </a:p>
        </p:txBody>
      </p:sp>
    </p:spTree>
    <p:extLst>
      <p:ext uri="{BB962C8B-B14F-4D97-AF65-F5344CB8AC3E}">
        <p14:creationId xmlns:p14="http://schemas.microsoft.com/office/powerpoint/2010/main" val="350383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71BA6-3C82-213C-0749-BB57CBD1DFBA}"/>
              </a:ext>
            </a:extLst>
          </p:cNvPr>
          <p:cNvSpPr>
            <a:spLocks noGrp="1"/>
          </p:cNvSpPr>
          <p:nvPr>
            <p:ph type="title"/>
          </p:nvPr>
        </p:nvSpPr>
        <p:spPr>
          <a:xfrm>
            <a:off x="1" y="18255"/>
            <a:ext cx="12191999" cy="1325563"/>
          </a:xfrm>
        </p:spPr>
        <p:txBody>
          <a:bodyPr/>
          <a:lstStyle/>
          <a:p>
            <a:pPr algn="ctr"/>
            <a:r>
              <a:rPr lang="en-US" b="1" dirty="0">
                <a:solidFill>
                  <a:srgbClr val="00B0F0"/>
                </a:solidFill>
              </a:rPr>
              <a:t>C. </a:t>
            </a:r>
            <a:r>
              <a:rPr lang="en-US" dirty="0">
                <a:solidFill>
                  <a:srgbClr val="00B0F0"/>
                </a:solidFill>
              </a:rPr>
              <a:t>The proper response: a </a:t>
            </a:r>
            <a:r>
              <a:rPr lang="en-US" u="sng" dirty="0">
                <a:solidFill>
                  <a:srgbClr val="00B0F0"/>
                </a:solidFill>
              </a:rPr>
              <a:t>broken</a:t>
            </a:r>
            <a:r>
              <a:rPr lang="en-US" dirty="0">
                <a:solidFill>
                  <a:srgbClr val="00B0F0"/>
                </a:solidFill>
              </a:rPr>
              <a:t> and </a:t>
            </a:r>
            <a:r>
              <a:rPr lang="en-US" u="sng" dirty="0">
                <a:solidFill>
                  <a:srgbClr val="00B0F0"/>
                </a:solidFill>
              </a:rPr>
              <a:t>contrite</a:t>
            </a:r>
            <a:r>
              <a:rPr lang="en-US" dirty="0">
                <a:solidFill>
                  <a:srgbClr val="00B0F0"/>
                </a:solidFill>
              </a:rPr>
              <a:t> heart</a:t>
            </a:r>
            <a:endParaRPr lang="en-US" u="sng" dirty="0">
              <a:solidFill>
                <a:schemeClr val="bg1"/>
              </a:solidFill>
            </a:endParaRPr>
          </a:p>
        </p:txBody>
      </p:sp>
      <p:sp>
        <p:nvSpPr>
          <p:cNvPr id="4" name="TextBox 3">
            <a:extLst>
              <a:ext uri="{FF2B5EF4-FFF2-40B4-BE49-F238E27FC236}">
                <a16:creationId xmlns:a16="http://schemas.microsoft.com/office/drawing/2014/main" id="{7D5F0642-8841-2EE7-6DF9-9AB593DDA6C8}"/>
              </a:ext>
            </a:extLst>
          </p:cNvPr>
          <p:cNvSpPr txBox="1"/>
          <p:nvPr/>
        </p:nvSpPr>
        <p:spPr>
          <a:xfrm>
            <a:off x="1" y="1360860"/>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1. Cries out for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forgiveness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FC64976D-F4AD-9D9A-441D-408CAD8D036F}"/>
              </a:ext>
            </a:extLst>
          </p:cNvPr>
          <p:cNvSpPr txBox="1"/>
          <p:nvPr/>
        </p:nvSpPr>
        <p:spPr>
          <a:xfrm>
            <a:off x="1" y="1839567"/>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2. Confesses to the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seriousness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of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sin</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96688BD2-5078-0918-0B64-96A84592CCDF}"/>
              </a:ext>
            </a:extLst>
          </p:cNvPr>
          <p:cNvSpPr txBox="1"/>
          <p:nvPr/>
        </p:nvSpPr>
        <p:spPr>
          <a:xfrm>
            <a:off x="1" y="2318274"/>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3. R</a:t>
            </a:r>
            <a:r>
              <a:rPr kumimoji="0" lang="en-US" sz="2400" b="0" i="0" u="none" strike="noStrike" kern="1200" cap="none" spc="0" normalizeH="0" baseline="0" noProof="0" dirty="0" err="1">
                <a:ln>
                  <a:noFill/>
                </a:ln>
                <a:solidFill>
                  <a:srgbClr val="00B0F0"/>
                </a:solidFill>
                <a:effectLst/>
                <a:uLnTx/>
                <a:uFillTx/>
                <a:latin typeface="Calibri" panose="020F0502020204030204"/>
                <a:ea typeface="+mn-ea"/>
                <a:cs typeface="+mn-cs"/>
              </a:rPr>
              <a:t>equests</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 God’s </a:t>
            </a:r>
            <a:r>
              <a:rPr kumimoji="0" lang="en-US" sz="2400" b="0" i="0" u="sng" strike="noStrike" kern="1200" cap="none" spc="0" normalizeH="0" baseline="0" noProof="0" dirty="0">
                <a:ln>
                  <a:noFill/>
                </a:ln>
                <a:solidFill>
                  <a:srgbClr val="00B0F0"/>
                </a:solidFill>
                <a:effectLst/>
                <a:uLnTx/>
                <a:uFillTx/>
                <a:latin typeface="Calibri" panose="020F0502020204030204"/>
                <a:ea typeface="+mn-ea"/>
                <a:cs typeface="+mn-cs"/>
              </a:rPr>
              <a:t>cleansing</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CB6C12D-37B2-D2AE-4A40-671188CD1F69}"/>
              </a:ext>
            </a:extLst>
          </p:cNvPr>
          <p:cNvSpPr txBox="1"/>
          <p:nvPr/>
        </p:nvSpPr>
        <p:spPr>
          <a:xfrm>
            <a:off x="1" y="2796981"/>
            <a:ext cx="1219199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4. Aligns with God’s </a:t>
            </a:r>
            <a:r>
              <a:rPr kumimoji="0" lang="en-US" sz="2400" b="0" i="0" u="sng" strike="noStrike" kern="1200" cap="none" spc="0" normalizeH="0" baseline="0" noProof="0" dirty="0">
                <a:ln>
                  <a:noFill/>
                </a:ln>
                <a:solidFill>
                  <a:prstClr val="white"/>
                </a:solidFill>
                <a:effectLst/>
                <a:uLnTx/>
                <a:uFillTx/>
                <a:latin typeface="Calibri" panose="020F0502020204030204"/>
                <a:ea typeface="+mn-ea"/>
                <a:cs typeface="+mn-cs"/>
              </a:rPr>
              <a:t>holy will</a:t>
            </a:r>
            <a:r>
              <a:rPr kumimoji="0" lang="en-US" sz="2400" b="0" i="0" u="none" strike="noStrike" kern="1200" cap="none" spc="0" normalizeH="0" baseline="0" noProof="0" dirty="0">
                <a:ln>
                  <a:noFill/>
                </a:ln>
                <a:solidFill>
                  <a:srgbClr val="00B0F0"/>
                </a:solidFill>
                <a:effectLst/>
                <a:uLnTx/>
                <a:uFillTx/>
                <a:latin typeface="Calibri" panose="020F0502020204030204"/>
                <a:ea typeface="+mn-ea"/>
                <a:cs typeface="+mn-cs"/>
              </a:rPr>
              <a:t>.</a:t>
            </a:r>
          </a:p>
        </p:txBody>
      </p:sp>
      <p:sp>
        <p:nvSpPr>
          <p:cNvPr id="6" name="TextBox 5">
            <a:extLst>
              <a:ext uri="{FF2B5EF4-FFF2-40B4-BE49-F238E27FC236}">
                <a16:creationId xmlns:a16="http://schemas.microsoft.com/office/drawing/2014/main" id="{B34658A9-5CC4-0840-8DF0-75234CBA132E}"/>
              </a:ext>
            </a:extLst>
          </p:cNvPr>
          <p:cNvSpPr txBox="1"/>
          <p:nvPr/>
        </p:nvSpPr>
        <p:spPr>
          <a:xfrm>
            <a:off x="0" y="3809091"/>
            <a:ext cx="12192000" cy="255454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B0F0"/>
                </a:solidFill>
                <a:effectLst/>
                <a:uLnTx/>
                <a:uFillTx/>
                <a:latin typeface="Calibri" panose="020F0502020204030204"/>
                <a:ea typeface="+mn-ea"/>
                <a:cs typeface="+mn-cs"/>
              </a:rPr>
              <a:t>Eph 1:13 </a:t>
            </a:r>
            <a:r>
              <a:rPr kumimoji="0" lang="en-US" sz="1200" b="1" i="0" u="none" strike="noStrike" kern="1200" cap="none" spc="0" normalizeH="0" baseline="0" noProof="0" dirty="0">
                <a:ln>
                  <a:noFill/>
                </a:ln>
                <a:solidFill>
                  <a:srgbClr val="00B0F0"/>
                </a:solidFill>
                <a:effectLst/>
                <a:uLnTx/>
                <a:uFillTx/>
                <a:latin typeface="Calibri" panose="020F0502020204030204"/>
                <a:ea typeface="+mn-ea"/>
                <a:cs typeface="+mn-cs"/>
              </a:rPr>
              <a:t>(ESV): </a:t>
            </a:r>
            <a:r>
              <a:rPr kumimoji="0" lang="en-US" sz="2000" i="0" u="none" strike="noStrike" kern="1200" cap="none" spc="0" normalizeH="0" baseline="0" noProof="0" dirty="0">
                <a:ln>
                  <a:noFill/>
                </a:ln>
                <a:solidFill>
                  <a:srgbClr val="00B0F0"/>
                </a:solidFill>
                <a:effectLst/>
                <a:uLnTx/>
                <a:uFillTx/>
                <a:latin typeface="Calibri" panose="020F0502020204030204"/>
                <a:ea typeface="+mn-ea"/>
                <a:cs typeface="+mn-cs"/>
              </a:rPr>
              <a:t>In him you also …. were </a:t>
            </a:r>
            <a:r>
              <a:rPr kumimoji="0" lang="en-US" sz="2000" i="0" u="none" strike="noStrike" kern="1200" cap="none" spc="0" normalizeH="0" baseline="0" noProof="0" dirty="0">
                <a:ln>
                  <a:noFill/>
                </a:ln>
                <a:solidFill>
                  <a:schemeClr val="bg1"/>
                </a:solidFill>
                <a:effectLst/>
                <a:uLnTx/>
                <a:uFillTx/>
                <a:latin typeface="Calibri" panose="020F0502020204030204"/>
                <a:ea typeface="+mn-ea"/>
                <a:cs typeface="+mn-cs"/>
              </a:rPr>
              <a:t>sealed with the promised Holy Spirit, who is the</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chemeClr val="bg1"/>
                </a:solidFill>
                <a:latin typeface="Calibri" panose="020F0502020204030204"/>
              </a:rPr>
              <a:t>                         </a:t>
            </a:r>
            <a:r>
              <a:rPr kumimoji="0" lang="en-US" sz="2000" i="0" u="none" strike="noStrike" kern="1200" cap="none" spc="0" normalizeH="0" baseline="0" noProof="0" dirty="0">
                <a:ln>
                  <a:noFill/>
                </a:ln>
                <a:solidFill>
                  <a:schemeClr val="bg1"/>
                </a:solidFill>
                <a:effectLst/>
                <a:uLnTx/>
                <a:uFillTx/>
                <a:latin typeface="Calibri" panose="020F0502020204030204"/>
                <a:ea typeface="+mn-ea"/>
                <a:cs typeface="+mn-cs"/>
              </a:rPr>
              <a:t> guarantee of our inheritance until we acquire possession of it</a:t>
            </a:r>
            <a:r>
              <a:rPr lang="en-US" sz="2000" dirty="0">
                <a:solidFill>
                  <a:schemeClr val="bg1"/>
                </a:solidFill>
                <a:latin typeface="Calibri" panose="020F0502020204030204"/>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a:solidFill>
                  <a:srgbClr val="00B0F0"/>
                </a:solidFill>
                <a:latin typeface="Calibri" panose="020F0502020204030204"/>
              </a:rPr>
              <a:t>Eph 4:30b </a:t>
            </a:r>
            <a:r>
              <a:rPr lang="en-US" sz="1200" b="1" dirty="0">
                <a:solidFill>
                  <a:srgbClr val="00B0F0"/>
                </a:solidFill>
                <a:latin typeface="Calibri" panose="020F0502020204030204"/>
              </a:rPr>
              <a:t>(ESV): </a:t>
            </a:r>
            <a:r>
              <a:rPr lang="en-US" sz="2000" dirty="0">
                <a:solidFill>
                  <a:srgbClr val="00B0F0"/>
                </a:solidFill>
                <a:latin typeface="Calibri" panose="020F0502020204030204"/>
              </a:rPr>
              <a:t>… the </a:t>
            </a:r>
            <a:r>
              <a:rPr lang="en-US" sz="2000" dirty="0">
                <a:solidFill>
                  <a:schemeClr val="bg1"/>
                </a:solidFill>
                <a:latin typeface="Calibri" panose="020F0502020204030204"/>
              </a:rPr>
              <a:t>Holy Spirit </a:t>
            </a:r>
            <a:r>
              <a:rPr lang="en-US" sz="2000" dirty="0">
                <a:solidFill>
                  <a:srgbClr val="00B0F0"/>
                </a:solidFill>
                <a:latin typeface="Calibri" panose="020F0502020204030204"/>
              </a:rPr>
              <a:t>of God, by whom you were </a:t>
            </a:r>
            <a:r>
              <a:rPr lang="en-US" sz="2000" dirty="0">
                <a:solidFill>
                  <a:schemeClr val="bg1"/>
                </a:solidFill>
                <a:latin typeface="Calibri" panose="020F0502020204030204"/>
              </a:rPr>
              <a:t>sealed for the day of redemption.</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1"/>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a:solidFill>
                  <a:srgbClr val="00B0F0"/>
                </a:solidFill>
                <a:latin typeface="Calibri" panose="020F0502020204030204"/>
              </a:rPr>
              <a:t>2 Cor 1:22 </a:t>
            </a:r>
            <a:r>
              <a:rPr lang="en-US" sz="1200" b="1" dirty="0">
                <a:solidFill>
                  <a:srgbClr val="00B0F0"/>
                </a:solidFill>
                <a:latin typeface="Calibri" panose="020F0502020204030204"/>
              </a:rPr>
              <a:t>(ESV): </a:t>
            </a:r>
            <a:r>
              <a:rPr lang="en-US" sz="2000" dirty="0">
                <a:solidFill>
                  <a:srgbClr val="00B0F0"/>
                </a:solidFill>
                <a:latin typeface="Calibri" panose="020F0502020204030204"/>
              </a:rPr>
              <a:t>who has put </a:t>
            </a:r>
            <a:r>
              <a:rPr lang="en-US" sz="2000" dirty="0">
                <a:solidFill>
                  <a:schemeClr val="bg1"/>
                </a:solidFill>
                <a:latin typeface="Calibri" panose="020F0502020204030204"/>
              </a:rPr>
              <a:t>his seal </a:t>
            </a:r>
            <a:r>
              <a:rPr lang="en-US" sz="2000" dirty="0">
                <a:solidFill>
                  <a:srgbClr val="00B0F0"/>
                </a:solidFill>
                <a:latin typeface="Calibri" panose="020F0502020204030204"/>
              </a:rPr>
              <a:t>on us and give us </a:t>
            </a:r>
            <a:r>
              <a:rPr lang="en-US" sz="2000" dirty="0">
                <a:solidFill>
                  <a:schemeClr val="bg1"/>
                </a:solidFill>
                <a:latin typeface="Calibri" panose="020F0502020204030204"/>
              </a:rPr>
              <a:t>his Spirit </a:t>
            </a:r>
            <a:r>
              <a:rPr lang="en-US" sz="2000" dirty="0">
                <a:solidFill>
                  <a:srgbClr val="00B0F0"/>
                </a:solidFill>
                <a:latin typeface="Calibri" panose="020F0502020204030204"/>
              </a:rPr>
              <a:t>in our hearts as </a:t>
            </a:r>
            <a:r>
              <a:rPr lang="en-US" sz="2000" dirty="0">
                <a:solidFill>
                  <a:schemeClr val="bg1"/>
                </a:solidFill>
                <a:latin typeface="Calibri" panose="020F0502020204030204"/>
              </a:rPr>
              <a:t>a guarantee</a:t>
            </a:r>
            <a:r>
              <a:rPr lang="en-US" sz="2000" dirty="0">
                <a:solidFill>
                  <a:srgbClr val="00B0F0"/>
                </a:solidFill>
                <a:latin typeface="Calibri" panose="020F0502020204030204"/>
              </a:rPr>
              <a:t>.</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en-US" sz="2000" i="0" u="none" strike="noStrike" kern="1200" cap="none" spc="0" normalizeH="0" baseline="0" noProof="0" dirty="0">
              <a:ln>
                <a:noFill/>
              </a:ln>
              <a:solidFill>
                <a:srgbClr val="00B0F0"/>
              </a:solidFill>
              <a:effectLst/>
              <a:uLnTx/>
              <a:uFillTx/>
              <a:latin typeface="Calibri" panose="020F0502020204030204"/>
              <a:ea typeface="+mn-ea"/>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000" b="1" dirty="0">
                <a:solidFill>
                  <a:srgbClr val="00B0F0"/>
                </a:solidFill>
                <a:latin typeface="Calibri" panose="020F0502020204030204"/>
              </a:rPr>
              <a:t>2 Cor 5:4: </a:t>
            </a:r>
            <a:r>
              <a:rPr lang="en-US" sz="1200" b="1" dirty="0">
                <a:solidFill>
                  <a:srgbClr val="00B0F0"/>
                </a:solidFill>
                <a:latin typeface="Calibri" panose="020F0502020204030204"/>
              </a:rPr>
              <a:t>(ESV): </a:t>
            </a:r>
            <a:r>
              <a:rPr lang="en-US" sz="2000" dirty="0">
                <a:solidFill>
                  <a:srgbClr val="00B0F0"/>
                </a:solidFill>
                <a:latin typeface="Calibri" panose="020F0502020204030204"/>
              </a:rPr>
              <a:t>He who has </a:t>
            </a:r>
            <a:r>
              <a:rPr lang="en-US" sz="2000" dirty="0">
                <a:solidFill>
                  <a:schemeClr val="bg1"/>
                </a:solidFill>
                <a:latin typeface="Calibri" panose="020F0502020204030204"/>
              </a:rPr>
              <a:t>prepared</a:t>
            </a:r>
            <a:r>
              <a:rPr lang="en-US" sz="2000" dirty="0">
                <a:solidFill>
                  <a:srgbClr val="00B0F0"/>
                </a:solidFill>
                <a:latin typeface="Calibri" panose="020F0502020204030204"/>
              </a:rPr>
              <a:t> </a:t>
            </a:r>
            <a:r>
              <a:rPr lang="en-US" sz="2000" dirty="0">
                <a:solidFill>
                  <a:schemeClr val="bg1"/>
                </a:solidFill>
                <a:latin typeface="Calibri" panose="020F0502020204030204"/>
              </a:rPr>
              <a:t>us</a:t>
            </a:r>
            <a:r>
              <a:rPr lang="en-US" sz="2000" dirty="0">
                <a:solidFill>
                  <a:srgbClr val="00B0F0"/>
                </a:solidFill>
                <a:latin typeface="Calibri" panose="020F0502020204030204"/>
              </a:rPr>
              <a:t> </a:t>
            </a:r>
            <a:r>
              <a:rPr lang="en-US" sz="2000" dirty="0">
                <a:solidFill>
                  <a:schemeClr val="bg1"/>
                </a:solidFill>
                <a:latin typeface="Calibri" panose="020F0502020204030204"/>
              </a:rPr>
              <a:t>for</a:t>
            </a:r>
            <a:r>
              <a:rPr lang="en-US" sz="2000" dirty="0">
                <a:solidFill>
                  <a:srgbClr val="00B0F0"/>
                </a:solidFill>
                <a:latin typeface="Calibri" panose="020F0502020204030204"/>
              </a:rPr>
              <a:t> this very thing </a:t>
            </a:r>
            <a:r>
              <a:rPr lang="en-US" sz="1600" i="1" dirty="0">
                <a:solidFill>
                  <a:srgbClr val="00B0F0"/>
                </a:solidFill>
                <a:latin typeface="Calibri" panose="020F0502020204030204"/>
              </a:rPr>
              <a:t>&lt;</a:t>
            </a:r>
            <a:r>
              <a:rPr lang="en-US" sz="1600" i="1" dirty="0">
                <a:solidFill>
                  <a:schemeClr val="bg1"/>
                </a:solidFill>
                <a:latin typeface="Calibri" panose="020F0502020204030204"/>
              </a:rPr>
              <a:t>death</a:t>
            </a:r>
            <a:r>
              <a:rPr lang="en-US" sz="1600" i="1" dirty="0">
                <a:solidFill>
                  <a:srgbClr val="00B0F0"/>
                </a:solidFill>
                <a:latin typeface="Calibri" panose="020F0502020204030204"/>
              </a:rPr>
              <a:t>&gt; </a:t>
            </a:r>
            <a:r>
              <a:rPr lang="en-US" sz="2000" dirty="0">
                <a:solidFill>
                  <a:srgbClr val="00B0F0"/>
                </a:solidFill>
                <a:latin typeface="Calibri" panose="020F0502020204030204"/>
              </a:rPr>
              <a:t>is God, who has given us </a:t>
            </a:r>
            <a:r>
              <a:rPr lang="en-US" sz="2000" dirty="0">
                <a:solidFill>
                  <a:schemeClr val="bg1"/>
                </a:solidFill>
                <a:latin typeface="Calibri" panose="020F0502020204030204"/>
              </a:rPr>
              <a:t>the Spirit as a guarantee</a:t>
            </a:r>
            <a:endParaRPr kumimoji="0" lang="en-US" sz="200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8678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TotalTime>
  <Words>714</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Psalm 51:1-17</vt:lpstr>
      <vt:lpstr>A. The outrageousness of man’s sin</vt:lpstr>
      <vt:lpstr>B. The outrageousness of God’s grace</vt:lpstr>
      <vt:lpstr>C. The proper response: a broken and contrite heart</vt:lpstr>
      <vt:lpstr>C. The proper response: a broken and contrite heart</vt:lpstr>
      <vt:lpstr>C. The proper response: a broken and contrite heart</vt:lpstr>
      <vt:lpstr>C. The proper response: a broken and contrite heart</vt:lpstr>
      <vt:lpstr>C. The proper response: a broken and contrite heart</vt:lpstr>
      <vt:lpstr>C. The proper response: a broken and contrite heart</vt:lpstr>
      <vt:lpstr>C. The proper response: a broken and contrite heart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 51:1-17</dc:title>
  <dc:creator>Decker, Rich Lee</dc:creator>
  <cp:lastModifiedBy>Decker, Rich Lee</cp:lastModifiedBy>
  <cp:revision>4</cp:revision>
  <dcterms:created xsi:type="dcterms:W3CDTF">2023-01-22T01:47:06Z</dcterms:created>
  <dcterms:modified xsi:type="dcterms:W3CDTF">2023-01-22T18:57:16Z</dcterms:modified>
</cp:coreProperties>
</file>