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1" r:id="rId6"/>
    <p:sldId id="260" r:id="rId7"/>
    <p:sldId id="262" r:id="rId8"/>
    <p:sldId id="263" r:id="rId9"/>
    <p:sldId id="264" r:id="rId10"/>
    <p:sldId id="269"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0DC95-91A4-40CC-A4CA-F58A9962D442}"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DE0A5-536E-4511-BC8E-C3A20A5C54BE}" type="slidenum">
              <a:rPr lang="en-US" smtClean="0"/>
              <a:t>‹#›</a:t>
            </a:fld>
            <a:endParaRPr lang="en-US"/>
          </a:p>
        </p:txBody>
      </p:sp>
    </p:spTree>
    <p:extLst>
      <p:ext uri="{BB962C8B-B14F-4D97-AF65-F5344CB8AC3E}">
        <p14:creationId xmlns:p14="http://schemas.microsoft.com/office/powerpoint/2010/main" val="86407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A02BDB-A76A-47F0-9D5A-BB175AAC9868}"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409443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02BDB-A76A-47F0-9D5A-BB175AAC9868}"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244111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02BDB-A76A-47F0-9D5A-BB175AAC9868}"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158066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02BDB-A76A-47F0-9D5A-BB175AAC9868}"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CD087-FAEA-410C-8588-A40E13A7298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7929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02BDB-A76A-47F0-9D5A-BB175AAC9868}"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1610248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A02BDB-A76A-47F0-9D5A-BB175AAC9868}"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390286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A02BDB-A76A-47F0-9D5A-BB175AAC9868}"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57783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02BDB-A76A-47F0-9D5A-BB175AAC9868}"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170262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02BDB-A76A-47F0-9D5A-BB175AAC9868}"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363741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02BDB-A76A-47F0-9D5A-BB175AAC9868}"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167482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02BDB-A76A-47F0-9D5A-BB175AAC9868}"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6061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A02BDB-A76A-47F0-9D5A-BB175AAC9868}"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410267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A02BDB-A76A-47F0-9D5A-BB175AAC9868}" type="datetimeFigureOut">
              <a:rPr lang="en-US" smtClean="0"/>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308631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02BDB-A76A-47F0-9D5A-BB175AAC9868}"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360127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02BDB-A76A-47F0-9D5A-BB175AAC9868}" type="datetimeFigureOut">
              <a:rPr lang="en-US" smtClean="0"/>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411455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A02BDB-A76A-47F0-9D5A-BB175AAC9868}"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371939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A02BDB-A76A-47F0-9D5A-BB175AAC9868}"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CD087-FAEA-410C-8588-A40E13A72988}" type="slidenum">
              <a:rPr lang="en-US" smtClean="0"/>
              <a:t>‹#›</a:t>
            </a:fld>
            <a:endParaRPr lang="en-US"/>
          </a:p>
        </p:txBody>
      </p:sp>
    </p:spTree>
    <p:extLst>
      <p:ext uri="{BB962C8B-B14F-4D97-AF65-F5344CB8AC3E}">
        <p14:creationId xmlns:p14="http://schemas.microsoft.com/office/powerpoint/2010/main" val="148144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1A02BDB-A76A-47F0-9D5A-BB175AAC9868}" type="datetimeFigureOut">
              <a:rPr lang="en-US" smtClean="0"/>
              <a:t>1/1/2023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75CD087-FAEA-410C-8588-A40E13A72988}" type="slidenum">
              <a:rPr lang="en-US" smtClean="0"/>
              <a:t>‹#›</a:t>
            </a:fld>
            <a:endParaRPr lang="en-US"/>
          </a:p>
        </p:txBody>
      </p:sp>
    </p:spTree>
    <p:extLst>
      <p:ext uri="{BB962C8B-B14F-4D97-AF65-F5344CB8AC3E}">
        <p14:creationId xmlns:p14="http://schemas.microsoft.com/office/powerpoint/2010/main" val="41350322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AD0D-2646-2088-A990-16201C994072}"/>
              </a:ext>
            </a:extLst>
          </p:cNvPr>
          <p:cNvSpPr>
            <a:spLocks noGrp="1"/>
          </p:cNvSpPr>
          <p:nvPr>
            <p:ph type="ctrTitle"/>
          </p:nvPr>
        </p:nvSpPr>
        <p:spPr>
          <a:xfrm>
            <a:off x="0" y="1769540"/>
            <a:ext cx="12192000" cy="1828801"/>
          </a:xfrm>
        </p:spPr>
        <p:txBody>
          <a:bodyPr/>
          <a:lstStyle/>
          <a:p>
            <a:r>
              <a:rPr lang="en-US" dirty="0"/>
              <a:t>Growing by God’s Word into Godliness</a:t>
            </a:r>
          </a:p>
        </p:txBody>
      </p:sp>
      <p:sp>
        <p:nvSpPr>
          <p:cNvPr id="3" name="Subtitle 2">
            <a:extLst>
              <a:ext uri="{FF2B5EF4-FFF2-40B4-BE49-F238E27FC236}">
                <a16:creationId xmlns:a16="http://schemas.microsoft.com/office/drawing/2014/main" id="{4297F2D5-2173-4056-339F-5A1380621C87}"/>
              </a:ext>
            </a:extLst>
          </p:cNvPr>
          <p:cNvSpPr>
            <a:spLocks noGrp="1"/>
          </p:cNvSpPr>
          <p:nvPr>
            <p:ph type="subTitle" idx="1"/>
          </p:nvPr>
        </p:nvSpPr>
        <p:spPr/>
        <p:txBody>
          <a:bodyPr/>
          <a:lstStyle/>
          <a:p>
            <a:r>
              <a:rPr lang="en-US" dirty="0"/>
              <a:t>1 </a:t>
            </a:r>
            <a:r>
              <a:rPr lang="en-US" i="1" dirty="0"/>
              <a:t>Timothy</a:t>
            </a:r>
            <a:r>
              <a:rPr lang="en-US" dirty="0"/>
              <a:t> 4:7b, 10 </a:t>
            </a:r>
            <a:r>
              <a:rPr lang="en-US" i="1" dirty="0"/>
              <a:t>and various passages</a:t>
            </a:r>
          </a:p>
        </p:txBody>
      </p:sp>
    </p:spTree>
    <p:extLst>
      <p:ext uri="{BB962C8B-B14F-4D97-AF65-F5344CB8AC3E}">
        <p14:creationId xmlns:p14="http://schemas.microsoft.com/office/powerpoint/2010/main" val="77640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#4</a:t>
            </a:r>
            <a:r>
              <a:rPr lang="en-US" dirty="0"/>
              <a:t>. Train yourself in God’s word by </a:t>
            </a:r>
            <a:r>
              <a:rPr lang="en-US" u="sng" dirty="0">
                <a:solidFill>
                  <a:schemeClr val="accent2"/>
                </a:solidFill>
              </a:rPr>
              <a:t>studying</a:t>
            </a:r>
            <a:r>
              <a:rPr lang="en-US" dirty="0">
                <a:solidFill>
                  <a:schemeClr val="tx1"/>
                </a:solidFill>
              </a:rPr>
              <a:t> </a:t>
            </a:r>
            <a:r>
              <a:rPr lang="en-US" dirty="0"/>
              <a:t>it</a:t>
            </a:r>
          </a:p>
        </p:txBody>
      </p:sp>
      <p:pic>
        <p:nvPicPr>
          <p:cNvPr id="12" name="Picture 11">
            <a:extLst>
              <a:ext uri="{FF2B5EF4-FFF2-40B4-BE49-F238E27FC236}">
                <a16:creationId xmlns:a16="http://schemas.microsoft.com/office/drawing/2014/main" id="{7EA60337-3958-4FB3-E930-86B9C2075670}"/>
              </a:ext>
            </a:extLst>
          </p:cNvPr>
          <p:cNvPicPr>
            <a:picLocks noChangeAspect="1"/>
          </p:cNvPicPr>
          <p:nvPr/>
        </p:nvPicPr>
        <p:blipFill>
          <a:blip r:embed="rId2"/>
          <a:stretch>
            <a:fillRect/>
          </a:stretch>
        </p:blipFill>
        <p:spPr>
          <a:xfrm>
            <a:off x="1809138" y="2763587"/>
            <a:ext cx="8764223" cy="2600688"/>
          </a:xfrm>
          <a:prstGeom prst="rect">
            <a:avLst/>
          </a:prstGeom>
        </p:spPr>
      </p:pic>
      <p:sp>
        <p:nvSpPr>
          <p:cNvPr id="3" name="TextBox 2">
            <a:extLst>
              <a:ext uri="{FF2B5EF4-FFF2-40B4-BE49-F238E27FC236}">
                <a16:creationId xmlns:a16="http://schemas.microsoft.com/office/drawing/2014/main" id="{8BA16934-E0DA-F31A-0B03-423104314DA3}"/>
              </a:ext>
            </a:extLst>
          </p:cNvPr>
          <p:cNvSpPr txBox="1"/>
          <p:nvPr/>
        </p:nvSpPr>
        <p:spPr>
          <a:xfrm>
            <a:off x="0" y="2080588"/>
            <a:ext cx="12192000" cy="461665"/>
          </a:xfrm>
          <a:prstGeom prst="rect">
            <a:avLst/>
          </a:prstGeom>
          <a:noFill/>
        </p:spPr>
        <p:txBody>
          <a:bodyPr wrap="square" rtlCol="0">
            <a:spAutoFit/>
          </a:bodyPr>
          <a:lstStyle/>
          <a:p>
            <a:pPr algn="ctr"/>
            <a:r>
              <a:rPr lang="en-US" sz="2400" b="1" u="sng" dirty="0">
                <a:solidFill>
                  <a:schemeClr val="tx2"/>
                </a:solidFill>
                <a:latin typeface="Times New Roman" panose="02020603050405020304" pitchFamily="18" charset="0"/>
                <a:cs typeface="Times New Roman" panose="02020603050405020304" pitchFamily="18" charset="0"/>
              </a:rPr>
              <a:t>www.blueletterbible.org</a:t>
            </a:r>
            <a:endParaRPr lang="en-US" sz="1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5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#4</a:t>
            </a:r>
            <a:r>
              <a:rPr lang="en-US" dirty="0"/>
              <a:t>. Train yourself in God’s word by </a:t>
            </a:r>
            <a:r>
              <a:rPr lang="en-US" u="sng" dirty="0">
                <a:solidFill>
                  <a:schemeClr val="accent2"/>
                </a:solidFill>
              </a:rPr>
              <a:t>studying</a:t>
            </a:r>
            <a:r>
              <a:rPr lang="en-US" dirty="0">
                <a:solidFill>
                  <a:schemeClr val="tx1"/>
                </a:solidFill>
              </a:rPr>
              <a:t> </a:t>
            </a:r>
            <a:r>
              <a:rPr lang="en-US" dirty="0"/>
              <a:t>it</a:t>
            </a:r>
          </a:p>
        </p:txBody>
      </p:sp>
      <p:sp>
        <p:nvSpPr>
          <p:cNvPr id="6" name="TextBox 5">
            <a:extLst>
              <a:ext uri="{FF2B5EF4-FFF2-40B4-BE49-F238E27FC236}">
                <a16:creationId xmlns:a16="http://schemas.microsoft.com/office/drawing/2014/main" id="{9CE9461C-8C0C-BBF1-B337-B69448ECAF94}"/>
              </a:ext>
            </a:extLst>
          </p:cNvPr>
          <p:cNvSpPr txBox="1"/>
          <p:nvPr/>
        </p:nvSpPr>
        <p:spPr>
          <a:xfrm>
            <a:off x="0" y="2490163"/>
            <a:ext cx="12192000" cy="1569660"/>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2 Timothy 2:15-16</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marL="36900" indent="0" algn="ctr">
              <a:buNone/>
            </a:pPr>
            <a:r>
              <a:rPr lang="en-US" sz="2400" dirty="0">
                <a:latin typeface="Times New Roman" panose="02020603050405020304" pitchFamily="18" charset="0"/>
                <a:cs typeface="Times New Roman" panose="02020603050405020304" pitchFamily="18" charset="0"/>
              </a:rPr>
              <a:t>Do your best </a:t>
            </a:r>
            <a:r>
              <a:rPr lang="en-US" sz="1600" i="1" dirty="0">
                <a:solidFill>
                  <a:schemeClr val="accent2"/>
                </a:solidFill>
                <a:latin typeface="Times New Roman" panose="02020603050405020304" pitchFamily="18" charset="0"/>
                <a:cs typeface="Times New Roman" panose="02020603050405020304" pitchFamily="18" charset="0"/>
              </a:rPr>
              <a:t>(Be diligent) </a:t>
            </a:r>
            <a:r>
              <a:rPr lang="en-US" sz="2400" dirty="0">
                <a:latin typeface="Times New Roman" panose="02020603050405020304" pitchFamily="18" charset="0"/>
                <a:cs typeface="Times New Roman" panose="02020603050405020304" pitchFamily="18" charset="0"/>
              </a:rPr>
              <a:t>to present yourself to God as one approved, a worker who has no need to be ashamed, </a:t>
            </a:r>
            <a:r>
              <a:rPr lang="en-US" sz="2400" dirty="0">
                <a:solidFill>
                  <a:schemeClr val="accent2"/>
                </a:solidFill>
                <a:latin typeface="Times New Roman" panose="02020603050405020304" pitchFamily="18" charset="0"/>
                <a:cs typeface="Times New Roman" panose="02020603050405020304" pitchFamily="18" charset="0"/>
              </a:rPr>
              <a:t>rightly handling the word of truth</a:t>
            </a:r>
            <a:r>
              <a:rPr lang="en-US" sz="2400" dirty="0">
                <a:latin typeface="Times New Roman" panose="02020603050405020304" pitchFamily="18" charset="0"/>
                <a:cs typeface="Times New Roman" panose="02020603050405020304" pitchFamily="18" charset="0"/>
              </a:rPr>
              <a:t>. But </a:t>
            </a:r>
            <a:r>
              <a:rPr lang="en-US" sz="2400" dirty="0">
                <a:solidFill>
                  <a:schemeClr val="accent2"/>
                </a:solidFill>
                <a:latin typeface="Times New Roman" panose="02020603050405020304" pitchFamily="18" charset="0"/>
                <a:cs typeface="Times New Roman" panose="02020603050405020304" pitchFamily="18" charset="0"/>
              </a:rPr>
              <a:t>avoid irreverent babble</a:t>
            </a:r>
            <a:r>
              <a:rPr lang="en-US" sz="2400" dirty="0">
                <a:latin typeface="Times New Roman" panose="02020603050405020304" pitchFamily="18" charset="0"/>
                <a:cs typeface="Times New Roman" panose="02020603050405020304" pitchFamily="18" charset="0"/>
              </a:rPr>
              <a:t>, for it will lead people into more and </a:t>
            </a:r>
            <a:r>
              <a:rPr lang="en-US" sz="2400" dirty="0">
                <a:solidFill>
                  <a:schemeClr val="accent2"/>
                </a:solidFill>
                <a:latin typeface="Times New Roman" panose="02020603050405020304" pitchFamily="18" charset="0"/>
                <a:cs typeface="Times New Roman" panose="02020603050405020304" pitchFamily="18" charset="0"/>
              </a:rPr>
              <a:t>more </a:t>
            </a:r>
            <a:r>
              <a:rPr lang="en-US" sz="2400" dirty="0">
                <a:solidFill>
                  <a:srgbClr val="FFFF00"/>
                </a:solidFill>
                <a:latin typeface="Times New Roman" panose="02020603050405020304" pitchFamily="18" charset="0"/>
                <a:cs typeface="Times New Roman" panose="02020603050405020304" pitchFamily="18" charset="0"/>
              </a:rPr>
              <a:t>ungodliness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781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#5</a:t>
            </a:r>
            <a:r>
              <a:rPr lang="en-US" dirty="0"/>
              <a:t>. Train yourself in God’s word by </a:t>
            </a:r>
            <a:r>
              <a:rPr lang="en-US" u="sng" dirty="0">
                <a:solidFill>
                  <a:schemeClr val="accent2"/>
                </a:solidFill>
              </a:rPr>
              <a:t>memorizing</a:t>
            </a:r>
            <a:r>
              <a:rPr lang="en-US" dirty="0">
                <a:solidFill>
                  <a:schemeClr val="tx1"/>
                </a:solidFill>
              </a:rPr>
              <a:t> </a:t>
            </a:r>
            <a:r>
              <a:rPr lang="en-US" dirty="0"/>
              <a:t>it</a:t>
            </a:r>
          </a:p>
        </p:txBody>
      </p:sp>
      <p:pic>
        <p:nvPicPr>
          <p:cNvPr id="5" name="Picture 4">
            <a:extLst>
              <a:ext uri="{FF2B5EF4-FFF2-40B4-BE49-F238E27FC236}">
                <a16:creationId xmlns:a16="http://schemas.microsoft.com/office/drawing/2014/main" id="{1175E7BA-F404-27B6-BEBD-DBE49A8A4750}"/>
              </a:ext>
            </a:extLst>
          </p:cNvPr>
          <p:cNvPicPr>
            <a:picLocks noChangeAspect="1"/>
          </p:cNvPicPr>
          <p:nvPr/>
        </p:nvPicPr>
        <p:blipFill>
          <a:blip r:embed="rId2"/>
          <a:stretch>
            <a:fillRect/>
          </a:stretch>
        </p:blipFill>
        <p:spPr>
          <a:xfrm>
            <a:off x="3588252" y="3825625"/>
            <a:ext cx="4859853" cy="2142084"/>
          </a:xfrm>
          <a:prstGeom prst="rect">
            <a:avLst/>
          </a:prstGeom>
        </p:spPr>
      </p:pic>
      <p:sp>
        <p:nvSpPr>
          <p:cNvPr id="6" name="TextBox 5">
            <a:extLst>
              <a:ext uri="{FF2B5EF4-FFF2-40B4-BE49-F238E27FC236}">
                <a16:creationId xmlns:a16="http://schemas.microsoft.com/office/drawing/2014/main" id="{99ADD551-D50B-454A-5447-24DFF1DE61BF}"/>
              </a:ext>
            </a:extLst>
          </p:cNvPr>
          <p:cNvSpPr txBox="1"/>
          <p:nvPr/>
        </p:nvSpPr>
        <p:spPr>
          <a:xfrm>
            <a:off x="3588252" y="3456293"/>
            <a:ext cx="4859854" cy="369332"/>
          </a:xfrm>
          <a:prstGeom prst="rect">
            <a:avLst/>
          </a:prstGeom>
          <a:noFill/>
        </p:spPr>
        <p:txBody>
          <a:bodyPr wrap="square" rtlCol="0">
            <a:spAutoFit/>
          </a:bodyPr>
          <a:lstStyle/>
          <a:p>
            <a:pPr algn="ctr"/>
            <a:r>
              <a:rPr lang="en-US" dirty="0"/>
              <a:t>Remember Me: www.remem.me</a:t>
            </a:r>
          </a:p>
        </p:txBody>
      </p:sp>
      <p:sp>
        <p:nvSpPr>
          <p:cNvPr id="7" name="TextBox 6">
            <a:extLst>
              <a:ext uri="{FF2B5EF4-FFF2-40B4-BE49-F238E27FC236}">
                <a16:creationId xmlns:a16="http://schemas.microsoft.com/office/drawing/2014/main" id="{CEEB2336-FAC5-1213-96F7-7B4FA35C3A02}"/>
              </a:ext>
            </a:extLst>
          </p:cNvPr>
          <p:cNvSpPr txBox="1"/>
          <p:nvPr/>
        </p:nvSpPr>
        <p:spPr>
          <a:xfrm>
            <a:off x="0" y="1309063"/>
            <a:ext cx="12192000" cy="830997"/>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Psalm 119:11</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marL="36900" indent="0" algn="ctr">
              <a:buNone/>
            </a:pPr>
            <a:r>
              <a:rPr lang="en-US" sz="2400" dirty="0">
                <a:latin typeface="Times New Roman" panose="02020603050405020304" pitchFamily="18" charset="0"/>
                <a:cs typeface="Times New Roman" panose="02020603050405020304" pitchFamily="18" charset="0"/>
              </a:rPr>
              <a:t>I have </a:t>
            </a:r>
            <a:r>
              <a:rPr lang="en-US" sz="2400" dirty="0">
                <a:solidFill>
                  <a:schemeClr val="accent2"/>
                </a:solidFill>
                <a:latin typeface="Times New Roman" panose="02020603050405020304" pitchFamily="18" charset="0"/>
                <a:cs typeface="Times New Roman" panose="02020603050405020304" pitchFamily="18" charset="0"/>
              </a:rPr>
              <a:t>stored up </a:t>
            </a:r>
            <a:r>
              <a:rPr lang="en-US" sz="1600" i="1" dirty="0">
                <a:solidFill>
                  <a:schemeClr val="accent2"/>
                </a:solidFill>
                <a:latin typeface="Times New Roman" panose="02020603050405020304" pitchFamily="18" charset="0"/>
                <a:cs typeface="Times New Roman" panose="02020603050405020304" pitchFamily="18" charset="0"/>
              </a:rPr>
              <a:t>(hidden) </a:t>
            </a:r>
            <a:r>
              <a:rPr lang="en-US" sz="2400" dirty="0">
                <a:latin typeface="Times New Roman" panose="02020603050405020304" pitchFamily="18" charset="0"/>
                <a:cs typeface="Times New Roman" panose="02020603050405020304" pitchFamily="18" charset="0"/>
              </a:rPr>
              <a:t>your word in my heart, that I might not sin against you.</a:t>
            </a:r>
          </a:p>
        </p:txBody>
      </p:sp>
    </p:spTree>
    <p:extLst>
      <p:ext uri="{BB962C8B-B14F-4D97-AF65-F5344CB8AC3E}">
        <p14:creationId xmlns:p14="http://schemas.microsoft.com/office/powerpoint/2010/main" val="97891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charRg st="19" end="10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#6</a:t>
            </a:r>
            <a:r>
              <a:rPr lang="en-US" dirty="0"/>
              <a:t>. Train yourself in God’s word by </a:t>
            </a:r>
            <a:r>
              <a:rPr lang="en-US" u="sng" dirty="0">
                <a:solidFill>
                  <a:schemeClr val="accent2"/>
                </a:solidFill>
              </a:rPr>
              <a:t>sharing</a:t>
            </a:r>
            <a:r>
              <a:rPr lang="en-US" dirty="0">
                <a:solidFill>
                  <a:schemeClr val="tx1"/>
                </a:solidFill>
              </a:rPr>
              <a:t> </a:t>
            </a:r>
            <a:r>
              <a:rPr lang="en-US" dirty="0"/>
              <a:t>it</a:t>
            </a:r>
          </a:p>
        </p:txBody>
      </p:sp>
      <p:sp>
        <p:nvSpPr>
          <p:cNvPr id="6" name="TextBox 5">
            <a:extLst>
              <a:ext uri="{FF2B5EF4-FFF2-40B4-BE49-F238E27FC236}">
                <a16:creationId xmlns:a16="http://schemas.microsoft.com/office/drawing/2014/main" id="{99ADD551-D50B-454A-5447-24DFF1DE61BF}"/>
              </a:ext>
            </a:extLst>
          </p:cNvPr>
          <p:cNvSpPr txBox="1"/>
          <p:nvPr/>
        </p:nvSpPr>
        <p:spPr>
          <a:xfrm>
            <a:off x="0" y="3804432"/>
            <a:ext cx="12192000" cy="1569660"/>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2 Timothy 3:15-16</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algn="ctr"/>
            <a:r>
              <a:rPr lang="en-US" sz="2400" dirty="0">
                <a:latin typeface="Times New Roman" panose="02020603050405020304" pitchFamily="18" charset="0"/>
                <a:cs typeface="Times New Roman" panose="02020603050405020304" pitchFamily="18" charset="0"/>
              </a:rPr>
              <a:t>All Scripture is breathed out by God and profitable for teaching, for reproof, for correction, and for training in righteousness, that the man of God may be complete, equipped for every good work.</a:t>
            </a:r>
          </a:p>
        </p:txBody>
      </p:sp>
      <p:sp>
        <p:nvSpPr>
          <p:cNvPr id="7" name="TextBox 6">
            <a:extLst>
              <a:ext uri="{FF2B5EF4-FFF2-40B4-BE49-F238E27FC236}">
                <a16:creationId xmlns:a16="http://schemas.microsoft.com/office/drawing/2014/main" id="{CEEB2336-FAC5-1213-96F7-7B4FA35C3A02}"/>
              </a:ext>
            </a:extLst>
          </p:cNvPr>
          <p:cNvSpPr txBox="1"/>
          <p:nvPr/>
        </p:nvSpPr>
        <p:spPr>
          <a:xfrm>
            <a:off x="0" y="1309063"/>
            <a:ext cx="12192000" cy="1569660"/>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2 Timothy 3:13-14</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marL="36900" indent="0" algn="ctr">
              <a:buNone/>
            </a:pPr>
            <a:r>
              <a:rPr lang="en-US" sz="2400" dirty="0">
                <a:latin typeface="Times New Roman" panose="02020603050405020304" pitchFamily="18" charset="0"/>
                <a:cs typeface="Times New Roman" panose="02020603050405020304" pitchFamily="18" charset="0"/>
              </a:rPr>
              <a:t>But as for you, </a:t>
            </a:r>
            <a:r>
              <a:rPr lang="en-US" sz="2400" dirty="0">
                <a:solidFill>
                  <a:schemeClr val="accent2"/>
                </a:solidFill>
                <a:latin typeface="Times New Roman" panose="02020603050405020304" pitchFamily="18" charset="0"/>
                <a:cs typeface="Times New Roman" panose="02020603050405020304" pitchFamily="18" charset="0"/>
              </a:rPr>
              <a:t>continue in what you have learned </a:t>
            </a:r>
            <a:r>
              <a:rPr lang="en-US" sz="2400" dirty="0">
                <a:latin typeface="Times New Roman" panose="02020603050405020304" pitchFamily="18" charset="0"/>
                <a:cs typeface="Times New Roman" panose="02020603050405020304" pitchFamily="18" charset="0"/>
              </a:rPr>
              <a:t>and have firmly believed, knowing </a:t>
            </a:r>
            <a:r>
              <a:rPr lang="en-US" sz="2400" dirty="0">
                <a:solidFill>
                  <a:schemeClr val="accent2"/>
                </a:solidFill>
                <a:latin typeface="Times New Roman" panose="02020603050405020304" pitchFamily="18" charset="0"/>
                <a:cs typeface="Times New Roman" panose="02020603050405020304" pitchFamily="18" charset="0"/>
              </a:rPr>
              <a:t>from whom you learned it </a:t>
            </a:r>
            <a:r>
              <a:rPr lang="en-US" sz="2400" dirty="0">
                <a:latin typeface="Times New Roman" panose="02020603050405020304" pitchFamily="18" charset="0"/>
                <a:cs typeface="Times New Roman" panose="02020603050405020304" pitchFamily="18" charset="0"/>
              </a:rPr>
              <a:t>and how </a:t>
            </a:r>
            <a:r>
              <a:rPr lang="en-US" sz="2400" dirty="0">
                <a:solidFill>
                  <a:schemeClr val="accent2"/>
                </a:solidFill>
                <a:latin typeface="Times New Roman" panose="02020603050405020304" pitchFamily="18" charset="0"/>
                <a:cs typeface="Times New Roman" panose="02020603050405020304" pitchFamily="18" charset="0"/>
              </a:rPr>
              <a:t>from childhood you have been acquainted with the sacred writings</a:t>
            </a:r>
            <a:r>
              <a:rPr lang="en-US" sz="2400" dirty="0">
                <a:latin typeface="Times New Roman" panose="02020603050405020304" pitchFamily="18" charset="0"/>
                <a:cs typeface="Times New Roman" panose="02020603050405020304" pitchFamily="18" charset="0"/>
              </a:rPr>
              <a:t>, which are able to make you wise for salvation through faith in Christ Jesus.</a:t>
            </a:r>
          </a:p>
        </p:txBody>
      </p:sp>
    </p:spTree>
    <p:extLst>
      <p:ext uri="{BB962C8B-B14F-4D97-AF65-F5344CB8AC3E}">
        <p14:creationId xmlns:p14="http://schemas.microsoft.com/office/powerpoint/2010/main" val="16140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charRg st="24" end="28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Communion</a:t>
            </a:r>
            <a:endParaRPr lang="en-US" dirty="0"/>
          </a:p>
        </p:txBody>
      </p:sp>
      <p:sp>
        <p:nvSpPr>
          <p:cNvPr id="7" name="TextBox 6">
            <a:extLst>
              <a:ext uri="{FF2B5EF4-FFF2-40B4-BE49-F238E27FC236}">
                <a16:creationId xmlns:a16="http://schemas.microsoft.com/office/drawing/2014/main" id="{CEEB2336-FAC5-1213-96F7-7B4FA35C3A02}"/>
              </a:ext>
            </a:extLst>
          </p:cNvPr>
          <p:cNvSpPr txBox="1"/>
          <p:nvPr/>
        </p:nvSpPr>
        <p:spPr>
          <a:xfrm>
            <a:off x="0" y="2404438"/>
            <a:ext cx="12192000" cy="830997"/>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Psalm 119:25</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marL="36900" indent="0" algn="ctr">
              <a:buNone/>
            </a:pPr>
            <a:r>
              <a:rPr lang="en-US" sz="2400" dirty="0">
                <a:latin typeface="Times New Roman" panose="02020603050405020304" pitchFamily="18" charset="0"/>
                <a:cs typeface="Times New Roman" panose="02020603050405020304" pitchFamily="18" charset="0"/>
              </a:rPr>
              <a:t>My soul clings to the dust; </a:t>
            </a:r>
            <a:r>
              <a:rPr lang="en-US" sz="2400" dirty="0">
                <a:solidFill>
                  <a:schemeClr val="accent2"/>
                </a:solidFill>
                <a:latin typeface="Times New Roman" panose="02020603050405020304" pitchFamily="18" charset="0"/>
                <a:cs typeface="Times New Roman" panose="02020603050405020304" pitchFamily="18" charset="0"/>
              </a:rPr>
              <a:t>give me life </a:t>
            </a:r>
            <a:r>
              <a:rPr lang="en-US" i="1" dirty="0">
                <a:latin typeface="Times New Roman" panose="02020603050405020304" pitchFamily="18" charset="0"/>
                <a:cs typeface="Times New Roman" panose="02020603050405020304" pitchFamily="18" charset="0"/>
              </a:rPr>
              <a:t>(</a:t>
            </a:r>
            <a:r>
              <a:rPr lang="en-US" i="1" dirty="0">
                <a:solidFill>
                  <a:schemeClr val="accent2"/>
                </a:solidFill>
                <a:latin typeface="Times New Roman" panose="02020603050405020304" pitchFamily="18" charset="0"/>
                <a:cs typeface="Times New Roman" panose="02020603050405020304" pitchFamily="18" charset="0"/>
              </a:rPr>
              <a:t>revive me</a:t>
            </a:r>
            <a:r>
              <a:rPr lang="en-US"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according to your word!</a:t>
            </a:r>
          </a:p>
        </p:txBody>
      </p:sp>
    </p:spTree>
    <p:extLst>
      <p:ext uri="{BB962C8B-B14F-4D97-AF65-F5344CB8AC3E}">
        <p14:creationId xmlns:p14="http://schemas.microsoft.com/office/powerpoint/2010/main" val="148242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charRg st="19" end="9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p:txBody>
          <a:bodyPr/>
          <a:lstStyle/>
          <a:p>
            <a:r>
              <a:rPr lang="en-US" dirty="0"/>
              <a:t>“</a:t>
            </a:r>
            <a:r>
              <a:rPr lang="en-US" dirty="0">
                <a:solidFill>
                  <a:schemeClr val="accent2"/>
                </a:solidFill>
              </a:rPr>
              <a:t>Train</a:t>
            </a:r>
            <a:r>
              <a:rPr lang="en-US" dirty="0"/>
              <a:t>” (yourself)</a:t>
            </a:r>
          </a:p>
        </p:txBody>
      </p:sp>
      <p:sp>
        <p:nvSpPr>
          <p:cNvPr id="3" name="Content Placeholder 2">
            <a:extLst>
              <a:ext uri="{FF2B5EF4-FFF2-40B4-BE49-F238E27FC236}">
                <a16:creationId xmlns:a16="http://schemas.microsoft.com/office/drawing/2014/main" id="{A5355007-48E6-5BD5-D4A0-3281B55E5352}"/>
              </a:ext>
            </a:extLst>
          </p:cNvPr>
          <p:cNvSpPr>
            <a:spLocks noGrp="1"/>
          </p:cNvSpPr>
          <p:nvPr>
            <p:ph idx="1"/>
          </p:nvPr>
        </p:nvSpPr>
        <p:spPr>
          <a:xfrm>
            <a:off x="0" y="2695575"/>
            <a:ext cx="12192000" cy="733425"/>
          </a:xfrm>
        </p:spPr>
        <p:txBody>
          <a:bodyPr>
            <a:normAutofit/>
          </a:bodyPr>
          <a:lstStyle/>
          <a:p>
            <a:pPr marL="36900" indent="0" algn="ctr">
              <a:buNone/>
            </a:pPr>
            <a:r>
              <a:rPr lang="en-US" sz="3600" dirty="0" err="1">
                <a:effectLst/>
                <a:latin typeface="Times New Roman" panose="02020603050405020304" pitchFamily="18" charset="0"/>
                <a:ea typeface="Calibri" panose="020F0502020204030204" pitchFamily="34" charset="0"/>
              </a:rPr>
              <a:t>γυμνάζω</a:t>
            </a:r>
            <a:r>
              <a:rPr lang="en-US" sz="3600" dirty="0">
                <a:effectLst/>
                <a:latin typeface="Times New Roman" panose="02020603050405020304" pitchFamily="18" charset="0"/>
                <a:ea typeface="Calibri" panose="020F0502020204030204" pitchFamily="34" charset="0"/>
              </a:rPr>
              <a:t> = </a:t>
            </a:r>
            <a:r>
              <a:rPr lang="en-US" sz="3600" dirty="0">
                <a:latin typeface="Times New Roman" panose="02020603050405020304" pitchFamily="18" charset="0"/>
                <a:cs typeface="Times New Roman" panose="02020603050405020304" pitchFamily="18" charset="0"/>
              </a:rPr>
              <a:t>“</a:t>
            </a:r>
            <a:r>
              <a:rPr lang="en-US" sz="3600" i="1" dirty="0" err="1">
                <a:solidFill>
                  <a:schemeClr val="accent2"/>
                </a:solidFill>
                <a:latin typeface="Times New Roman" panose="02020603050405020304" pitchFamily="18" charset="0"/>
                <a:cs typeface="Times New Roman" panose="02020603050405020304" pitchFamily="18" charset="0"/>
              </a:rPr>
              <a:t>gymnazō</a:t>
            </a:r>
            <a:r>
              <a:rPr lang="en-US" sz="36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6954F07-B22C-B637-7F8F-DD79296E832A}"/>
              </a:ext>
            </a:extLst>
          </p:cNvPr>
          <p:cNvSpPr txBox="1"/>
          <p:nvPr/>
        </p:nvSpPr>
        <p:spPr>
          <a:xfrm>
            <a:off x="0" y="4324350"/>
            <a:ext cx="12192000" cy="1200329"/>
          </a:xfrm>
          <a:prstGeom prst="rect">
            <a:avLst/>
          </a:prstGeom>
          <a:noFill/>
        </p:spPr>
        <p:txBody>
          <a:bodyPr wrap="square" rtlCol="0">
            <a:spAutoFit/>
          </a:bodyPr>
          <a:lstStyle/>
          <a:p>
            <a:pPr algn="ctr"/>
            <a:r>
              <a:rPr lang="en-US" sz="3600" i="1" dirty="0">
                <a:latin typeface="Times New Roman" panose="02020603050405020304" pitchFamily="18" charset="0"/>
                <a:cs typeface="Times New Roman" panose="02020603050405020304" pitchFamily="18" charset="0"/>
              </a:rPr>
              <a:t>English word “</a:t>
            </a:r>
            <a:r>
              <a:rPr lang="en-US" sz="3600" i="1" dirty="0">
                <a:solidFill>
                  <a:schemeClr val="accent2"/>
                </a:solidFill>
                <a:latin typeface="Times New Roman" panose="02020603050405020304" pitchFamily="18" charset="0"/>
                <a:cs typeface="Times New Roman" panose="02020603050405020304" pitchFamily="18" charset="0"/>
              </a:rPr>
              <a:t>gymnasium</a:t>
            </a:r>
            <a:r>
              <a:rPr lang="en-US" sz="3600" i="1" dirty="0">
                <a:latin typeface="Times New Roman" panose="02020603050405020304" pitchFamily="18" charset="0"/>
                <a:cs typeface="Times New Roman" panose="02020603050405020304" pitchFamily="18" charset="0"/>
              </a:rPr>
              <a:t>” comes from this Greek word translated ‘</a:t>
            </a:r>
            <a:r>
              <a:rPr lang="en-US" sz="3600" i="1" dirty="0">
                <a:solidFill>
                  <a:schemeClr val="accent2"/>
                </a:solidFill>
                <a:latin typeface="Times New Roman" panose="02020603050405020304" pitchFamily="18" charset="0"/>
                <a:cs typeface="Times New Roman" panose="02020603050405020304" pitchFamily="18" charset="0"/>
              </a:rPr>
              <a:t>train</a:t>
            </a:r>
            <a:r>
              <a:rPr lang="en-US" sz="36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(ESV)</a:t>
            </a:r>
            <a:r>
              <a:rPr lang="en-US" sz="3600" i="1" dirty="0">
                <a:latin typeface="Times New Roman" panose="02020603050405020304" pitchFamily="18" charset="0"/>
                <a:cs typeface="Times New Roman" panose="02020603050405020304" pitchFamily="18" charset="0"/>
              </a:rPr>
              <a:t>,‘</a:t>
            </a:r>
            <a:r>
              <a:rPr lang="en-US" sz="3600" i="1" dirty="0">
                <a:solidFill>
                  <a:schemeClr val="accent2"/>
                </a:solidFill>
                <a:latin typeface="Times New Roman" panose="02020603050405020304" pitchFamily="18" charset="0"/>
                <a:cs typeface="Times New Roman" panose="02020603050405020304" pitchFamily="18" charset="0"/>
              </a:rPr>
              <a:t>discipline</a:t>
            </a:r>
            <a:r>
              <a:rPr lang="en-US" sz="36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(NASB)</a:t>
            </a:r>
            <a:r>
              <a:rPr lang="en-US" sz="3600" i="1" dirty="0">
                <a:latin typeface="Times New Roman" panose="02020603050405020304" pitchFamily="18" charset="0"/>
                <a:cs typeface="Times New Roman" panose="02020603050405020304" pitchFamily="18" charset="0"/>
              </a:rPr>
              <a:t>,‘</a:t>
            </a:r>
            <a:r>
              <a:rPr lang="en-US" sz="3600" i="1" dirty="0">
                <a:solidFill>
                  <a:schemeClr val="accent2"/>
                </a:solidFill>
                <a:latin typeface="Times New Roman" panose="02020603050405020304" pitchFamily="18" charset="0"/>
                <a:cs typeface="Times New Roman" panose="02020603050405020304" pitchFamily="18" charset="0"/>
              </a:rPr>
              <a:t>exercise</a:t>
            </a:r>
            <a:r>
              <a:rPr lang="en-US" sz="36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([N]KJV)”</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6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2152649"/>
            <a:ext cx="12192000" cy="1800225"/>
          </a:xfrm>
        </p:spPr>
        <p:txBody>
          <a:bodyPr>
            <a:normAutofit fontScale="90000"/>
          </a:bodyPr>
          <a:lstStyle/>
          <a:p>
            <a:pPr rtl="0"/>
            <a:r>
              <a:rPr lang="en-US" b="1" u="sng" dirty="0">
                <a:latin typeface="Times New Roman" panose="02020603050405020304" pitchFamily="18" charset="0"/>
                <a:cs typeface="Times New Roman" panose="02020603050405020304" pitchFamily="18" charset="0"/>
              </a:rPr>
              <a:t>John 17:17-18 </a:t>
            </a:r>
            <a:r>
              <a:rPr lang="en-US" sz="1300" dirty="0">
                <a:latin typeface="Times New Roman" panose="02020603050405020304" pitchFamily="18" charset="0"/>
                <a:cs typeface="Times New Roman" panose="02020603050405020304" pitchFamily="18" charset="0"/>
              </a:rPr>
              <a:t>(ESV)</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
            </a:r>
            <a:r>
              <a:rPr lang="en-US" dirty="0">
                <a:solidFill>
                  <a:schemeClr val="accent2"/>
                </a:solidFill>
                <a:latin typeface="Times New Roman" panose="02020603050405020304" pitchFamily="18" charset="0"/>
                <a:cs typeface="Times New Roman" panose="02020603050405020304" pitchFamily="18" charset="0"/>
              </a:rPr>
              <a:t>Sanctify them in the truth; your word is truth</a:t>
            </a:r>
            <a:r>
              <a:rPr lang="en-US" dirty="0">
                <a:latin typeface="Times New Roman" panose="02020603050405020304" pitchFamily="18" charset="0"/>
                <a:cs typeface="Times New Roman" panose="02020603050405020304" pitchFamily="18" charset="0"/>
              </a:rPr>
              <a:t>. As you sent me into the world, so I have sent them into the world.”</a:t>
            </a:r>
          </a:p>
        </p:txBody>
      </p:sp>
    </p:spTree>
    <p:extLst>
      <p:ext uri="{BB962C8B-B14F-4D97-AF65-F5344CB8AC3E}">
        <p14:creationId xmlns:p14="http://schemas.microsoft.com/office/powerpoint/2010/main" val="345981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#1</a:t>
            </a:r>
            <a:r>
              <a:rPr lang="en-US" dirty="0"/>
              <a:t>. Train yourself in God’s word by </a:t>
            </a:r>
            <a:r>
              <a:rPr lang="en-US" u="sng" dirty="0">
                <a:solidFill>
                  <a:schemeClr val="accent2"/>
                </a:solidFill>
              </a:rPr>
              <a:t>reading</a:t>
            </a:r>
            <a:r>
              <a:rPr lang="en-US" dirty="0"/>
              <a:t> it</a:t>
            </a:r>
          </a:p>
        </p:txBody>
      </p:sp>
      <p:sp>
        <p:nvSpPr>
          <p:cNvPr id="4" name="TextBox 3">
            <a:extLst>
              <a:ext uri="{FF2B5EF4-FFF2-40B4-BE49-F238E27FC236}">
                <a16:creationId xmlns:a16="http://schemas.microsoft.com/office/drawing/2014/main" id="{66954F07-B22C-B637-7F8F-DD79296E832A}"/>
              </a:ext>
            </a:extLst>
          </p:cNvPr>
          <p:cNvSpPr txBox="1"/>
          <p:nvPr/>
        </p:nvSpPr>
        <p:spPr>
          <a:xfrm>
            <a:off x="0" y="4324350"/>
            <a:ext cx="12192000" cy="1200329"/>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Jeremiah 15:16</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algn="ctr"/>
            <a:r>
              <a:rPr lang="en-US" sz="2400" dirty="0">
                <a:latin typeface="Times New Roman" panose="02020603050405020304" pitchFamily="18" charset="0"/>
                <a:cs typeface="Times New Roman" panose="02020603050405020304" pitchFamily="18" charset="0"/>
              </a:rPr>
              <a:t>“Your words were found, and I ate them, and your words became to me a joy and the delight of my heart”</a:t>
            </a:r>
          </a:p>
        </p:txBody>
      </p:sp>
      <p:sp>
        <p:nvSpPr>
          <p:cNvPr id="5" name="TextBox 4">
            <a:extLst>
              <a:ext uri="{FF2B5EF4-FFF2-40B4-BE49-F238E27FC236}">
                <a16:creationId xmlns:a16="http://schemas.microsoft.com/office/drawing/2014/main" id="{88BC3E4C-8C1E-1FFE-DD1F-AD87DB5BB69D}"/>
              </a:ext>
            </a:extLst>
          </p:cNvPr>
          <p:cNvSpPr txBox="1"/>
          <p:nvPr/>
        </p:nvSpPr>
        <p:spPr>
          <a:xfrm>
            <a:off x="0" y="1933485"/>
            <a:ext cx="12192000" cy="1200329"/>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Job 32:12</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marL="36900" indent="0" algn="ctr">
              <a:buNone/>
            </a:pPr>
            <a:r>
              <a:rPr lang="en-US" sz="2400" dirty="0">
                <a:latin typeface="Times New Roman" panose="02020603050405020304" pitchFamily="18" charset="0"/>
                <a:ea typeface="Calibri" panose="020F0502020204030204" pitchFamily="34" charset="0"/>
              </a:rPr>
              <a:t>I have not departed from the commandment of his lips; </a:t>
            </a:r>
            <a:r>
              <a:rPr lang="en-US" sz="2400" dirty="0">
                <a:solidFill>
                  <a:schemeClr val="accent2"/>
                </a:solidFill>
                <a:latin typeface="Times New Roman" panose="02020603050405020304" pitchFamily="18" charset="0"/>
                <a:ea typeface="Calibri" panose="020F0502020204030204" pitchFamily="34" charset="0"/>
              </a:rPr>
              <a:t>I have treasured the words of his mouth more than my portion of food</a:t>
            </a:r>
            <a:r>
              <a:rPr lang="en-US" sz="24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1624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charRg st="16" end="14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#1</a:t>
            </a:r>
            <a:r>
              <a:rPr lang="en-US" dirty="0"/>
              <a:t>. Train yourself in God’s word by </a:t>
            </a:r>
            <a:r>
              <a:rPr lang="en-US" u="sng" dirty="0">
                <a:solidFill>
                  <a:schemeClr val="accent2"/>
                </a:solidFill>
              </a:rPr>
              <a:t>reading</a:t>
            </a:r>
            <a:r>
              <a:rPr lang="en-US" dirty="0"/>
              <a:t> it</a:t>
            </a:r>
          </a:p>
        </p:txBody>
      </p:sp>
      <p:sp>
        <p:nvSpPr>
          <p:cNvPr id="3" name="Content Placeholder 2">
            <a:extLst>
              <a:ext uri="{FF2B5EF4-FFF2-40B4-BE49-F238E27FC236}">
                <a16:creationId xmlns:a16="http://schemas.microsoft.com/office/drawing/2014/main" id="{A5355007-48E6-5BD5-D4A0-3281B55E5352}"/>
              </a:ext>
            </a:extLst>
          </p:cNvPr>
          <p:cNvSpPr>
            <a:spLocks noGrp="1"/>
          </p:cNvSpPr>
          <p:nvPr>
            <p:ph idx="1"/>
          </p:nvPr>
        </p:nvSpPr>
        <p:spPr>
          <a:xfrm>
            <a:off x="0" y="2124075"/>
            <a:ext cx="12192000" cy="2847975"/>
          </a:xfrm>
        </p:spPr>
        <p:txBody>
          <a:bodyPr>
            <a:normAutofit/>
          </a:bodyPr>
          <a:lstStyle/>
          <a:p>
            <a:pPr marL="36900" indent="0" algn="ctr">
              <a:buNone/>
            </a:pPr>
            <a:r>
              <a:rPr lang="en-US" sz="2600" b="1" u="sng" dirty="0">
                <a:solidFill>
                  <a:schemeClr val="tx1"/>
                </a:solidFill>
                <a:effectLst/>
                <a:latin typeface="Times New Roman" panose="02020603050405020304" pitchFamily="18" charset="0"/>
                <a:ea typeface="Calibri" panose="020F0502020204030204" pitchFamily="34" charset="0"/>
              </a:rPr>
              <a:t>2 Timothy 3:15-16</a:t>
            </a:r>
            <a:r>
              <a:rPr lang="en-US" sz="2600" b="1" dirty="0">
                <a:solidFill>
                  <a:schemeClr val="tx1"/>
                </a:solidFill>
                <a:effectLst/>
                <a:latin typeface="Times New Roman" panose="02020603050405020304" pitchFamily="18" charset="0"/>
                <a:ea typeface="Calibri" panose="020F0502020204030204" pitchFamily="34" charset="0"/>
              </a:rPr>
              <a:t> </a:t>
            </a:r>
            <a:r>
              <a:rPr lang="en-US" sz="1500" dirty="0">
                <a:effectLst/>
                <a:latin typeface="Times New Roman" panose="02020603050405020304" pitchFamily="18" charset="0"/>
                <a:ea typeface="Calibri" panose="020F0502020204030204" pitchFamily="34" charset="0"/>
              </a:rPr>
              <a:t>(ESV)</a:t>
            </a:r>
          </a:p>
          <a:p>
            <a:pPr marL="36900" indent="0" algn="ctr">
              <a:buNone/>
            </a:pPr>
            <a:r>
              <a:rPr lang="en-US" sz="2400" dirty="0">
                <a:solidFill>
                  <a:srgbClr val="FFC000"/>
                </a:solidFill>
                <a:latin typeface="Times New Roman" panose="02020603050405020304" pitchFamily="18" charset="0"/>
                <a:cs typeface="Times New Roman" panose="02020603050405020304" pitchFamily="18" charset="0"/>
              </a:rPr>
              <a:t>All</a:t>
            </a:r>
            <a:r>
              <a:rPr lang="en-US" sz="2400" dirty="0">
                <a:solidFill>
                  <a:schemeClr val="accent2"/>
                </a:solidFill>
                <a:latin typeface="Times New Roman" panose="02020603050405020304" pitchFamily="18" charset="0"/>
                <a:cs typeface="Times New Roman" panose="02020603050405020304" pitchFamily="18" charset="0"/>
              </a:rPr>
              <a:t> Scripture is breathed out by God </a:t>
            </a:r>
            <a:r>
              <a:rPr lang="en-US" sz="2400" dirty="0">
                <a:latin typeface="Times New Roman" panose="02020603050405020304" pitchFamily="18" charset="0"/>
                <a:cs typeface="Times New Roman" panose="02020603050405020304" pitchFamily="18" charset="0"/>
              </a:rPr>
              <a:t>and profitable for teaching, for reproof, for correction, and for training in righteousness, that the man of God may be complete, equipped for every good work.</a:t>
            </a:r>
          </a:p>
        </p:txBody>
      </p:sp>
    </p:spTree>
    <p:extLst>
      <p:ext uri="{BB962C8B-B14F-4D97-AF65-F5344CB8AC3E}">
        <p14:creationId xmlns:p14="http://schemas.microsoft.com/office/powerpoint/2010/main" val="318941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#1</a:t>
            </a:r>
            <a:r>
              <a:rPr lang="en-US" dirty="0"/>
              <a:t>. Train yourself in God’s word by </a:t>
            </a:r>
            <a:r>
              <a:rPr lang="en-US" u="sng" dirty="0">
                <a:solidFill>
                  <a:schemeClr val="accent2"/>
                </a:solidFill>
              </a:rPr>
              <a:t>reading</a:t>
            </a:r>
            <a:r>
              <a:rPr lang="en-US" dirty="0"/>
              <a:t> it</a:t>
            </a:r>
          </a:p>
        </p:txBody>
      </p:sp>
      <p:sp>
        <p:nvSpPr>
          <p:cNvPr id="3" name="Content Placeholder 2">
            <a:extLst>
              <a:ext uri="{FF2B5EF4-FFF2-40B4-BE49-F238E27FC236}">
                <a16:creationId xmlns:a16="http://schemas.microsoft.com/office/drawing/2014/main" id="{A5355007-48E6-5BD5-D4A0-3281B55E5352}"/>
              </a:ext>
            </a:extLst>
          </p:cNvPr>
          <p:cNvSpPr>
            <a:spLocks noGrp="1"/>
          </p:cNvSpPr>
          <p:nvPr>
            <p:ph idx="1"/>
          </p:nvPr>
        </p:nvSpPr>
        <p:spPr>
          <a:xfrm>
            <a:off x="0" y="2124075"/>
            <a:ext cx="12192000" cy="2847975"/>
          </a:xfrm>
        </p:spPr>
        <p:txBody>
          <a:bodyPr>
            <a:normAutofit/>
          </a:bodyPr>
          <a:lstStyle/>
          <a:p>
            <a:pPr marL="36900" indent="0" algn="ctr">
              <a:buNone/>
            </a:pPr>
            <a:r>
              <a:rPr lang="en-US" sz="2600" b="1" u="sng" dirty="0">
                <a:solidFill>
                  <a:schemeClr val="tx1"/>
                </a:solidFill>
                <a:effectLst/>
                <a:latin typeface="Times New Roman" panose="02020603050405020304" pitchFamily="18" charset="0"/>
                <a:ea typeface="Calibri" panose="020F0502020204030204" pitchFamily="34" charset="0"/>
              </a:rPr>
              <a:t>Hebrews 5:10-14</a:t>
            </a:r>
            <a:r>
              <a:rPr lang="en-US" sz="2600" b="1" dirty="0">
                <a:solidFill>
                  <a:schemeClr val="tx1"/>
                </a:solidFill>
                <a:effectLst/>
                <a:latin typeface="Times New Roman" panose="02020603050405020304" pitchFamily="18" charset="0"/>
                <a:ea typeface="Calibri" panose="020F0502020204030204" pitchFamily="34" charset="0"/>
              </a:rPr>
              <a:t> </a:t>
            </a:r>
            <a:r>
              <a:rPr lang="en-US" sz="1500" dirty="0">
                <a:effectLst/>
                <a:latin typeface="Times New Roman" panose="02020603050405020304" pitchFamily="18" charset="0"/>
                <a:ea typeface="Calibri" panose="020F0502020204030204" pitchFamily="34" charset="0"/>
              </a:rPr>
              <a:t>(ESV)</a:t>
            </a:r>
          </a:p>
          <a:p>
            <a:pPr marL="36900" indent="0" algn="ctr">
              <a:buNone/>
            </a:pPr>
            <a:r>
              <a:rPr lang="en-US" sz="2400" dirty="0">
                <a:latin typeface="Times New Roman" panose="02020603050405020304" pitchFamily="18" charset="0"/>
                <a:cs typeface="Times New Roman" panose="02020603050405020304" pitchFamily="18" charset="0"/>
              </a:rPr>
              <a:t>‘… you have become </a:t>
            </a:r>
            <a:r>
              <a:rPr lang="en-US" sz="2400" dirty="0">
                <a:solidFill>
                  <a:schemeClr val="accent2"/>
                </a:solidFill>
                <a:latin typeface="Times New Roman" panose="02020603050405020304" pitchFamily="18" charset="0"/>
                <a:cs typeface="Times New Roman" panose="02020603050405020304" pitchFamily="18" charset="0"/>
              </a:rPr>
              <a:t>dull of hearing</a:t>
            </a:r>
            <a:r>
              <a:rPr lang="en-US" sz="2400" dirty="0">
                <a:latin typeface="Times New Roman" panose="02020603050405020304" pitchFamily="18" charset="0"/>
                <a:cs typeface="Times New Roman" panose="02020603050405020304" pitchFamily="18" charset="0"/>
              </a:rPr>
              <a:t>. For though by this time you </a:t>
            </a:r>
            <a:r>
              <a:rPr lang="en-US" sz="2400" dirty="0">
                <a:solidFill>
                  <a:schemeClr val="accent2"/>
                </a:solidFill>
                <a:latin typeface="Times New Roman" panose="02020603050405020304" pitchFamily="18" charset="0"/>
                <a:cs typeface="Times New Roman" panose="02020603050405020304" pitchFamily="18" charset="0"/>
              </a:rPr>
              <a:t>ought to be teachers</a:t>
            </a:r>
            <a:r>
              <a:rPr lang="en-US" sz="2400" dirty="0">
                <a:latin typeface="Times New Roman" panose="02020603050405020304" pitchFamily="18" charset="0"/>
                <a:cs typeface="Times New Roman" panose="02020603050405020304" pitchFamily="18" charset="0"/>
              </a:rPr>
              <a:t>, you need someone </a:t>
            </a:r>
            <a:r>
              <a:rPr lang="en-US" sz="2400" dirty="0">
                <a:solidFill>
                  <a:schemeClr val="accent2"/>
                </a:solidFill>
                <a:latin typeface="Times New Roman" panose="02020603050405020304" pitchFamily="18" charset="0"/>
                <a:cs typeface="Times New Roman" panose="02020603050405020304" pitchFamily="18" charset="0"/>
              </a:rPr>
              <a:t>to teach </a:t>
            </a:r>
            <a:r>
              <a:rPr lang="en-US" sz="2400" dirty="0">
                <a:latin typeface="Times New Roman" panose="02020603050405020304" pitchFamily="18" charset="0"/>
                <a:cs typeface="Times New Roman" panose="02020603050405020304" pitchFamily="18" charset="0"/>
              </a:rPr>
              <a:t>you again the basic principles of the </a:t>
            </a:r>
            <a:r>
              <a:rPr lang="en-US" sz="2400" dirty="0">
                <a:solidFill>
                  <a:schemeClr val="accent2"/>
                </a:solidFill>
                <a:latin typeface="Times New Roman" panose="02020603050405020304" pitchFamily="18" charset="0"/>
                <a:cs typeface="Times New Roman" panose="02020603050405020304" pitchFamily="18" charset="0"/>
              </a:rPr>
              <a:t>oracles of God</a:t>
            </a:r>
            <a:r>
              <a:rPr lang="en-US" sz="2400" dirty="0">
                <a:latin typeface="Times New Roman" panose="02020603050405020304" pitchFamily="18" charset="0"/>
                <a:cs typeface="Times New Roman" panose="02020603050405020304" pitchFamily="18" charset="0"/>
              </a:rPr>
              <a:t>. You need milk, not solid food, for everyone who lives on milk is </a:t>
            </a:r>
            <a:r>
              <a:rPr lang="en-US" sz="2400" dirty="0">
                <a:solidFill>
                  <a:schemeClr val="accent2"/>
                </a:solidFill>
                <a:latin typeface="Times New Roman" panose="02020603050405020304" pitchFamily="18" charset="0"/>
                <a:cs typeface="Times New Roman" panose="02020603050405020304" pitchFamily="18" charset="0"/>
              </a:rPr>
              <a:t>unskilled in the word </a:t>
            </a:r>
            <a:r>
              <a:rPr lang="en-US" sz="2400" dirty="0">
                <a:latin typeface="Times New Roman" panose="02020603050405020304" pitchFamily="18" charset="0"/>
                <a:cs typeface="Times New Roman" panose="02020603050405020304" pitchFamily="18" charset="0"/>
              </a:rPr>
              <a:t>of righteousness, since he is a child. But solid food is for the mature, for those who have their powers of </a:t>
            </a:r>
            <a:r>
              <a:rPr lang="en-US" sz="2400" dirty="0">
                <a:solidFill>
                  <a:schemeClr val="accent2"/>
                </a:solidFill>
                <a:latin typeface="Times New Roman" panose="02020603050405020304" pitchFamily="18" charset="0"/>
                <a:cs typeface="Times New Roman" panose="02020603050405020304" pitchFamily="18" charset="0"/>
              </a:rPr>
              <a:t>discernment</a:t>
            </a:r>
            <a:r>
              <a:rPr lang="en-US" sz="2400" dirty="0">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rPr>
              <a:t>trained by constant practice </a:t>
            </a:r>
            <a:r>
              <a:rPr lang="en-US" sz="2400" dirty="0">
                <a:latin typeface="Times New Roman" panose="02020603050405020304" pitchFamily="18" charset="0"/>
                <a:cs typeface="Times New Roman" panose="02020603050405020304" pitchFamily="18" charset="0"/>
              </a:rPr>
              <a:t>to </a:t>
            </a:r>
            <a:r>
              <a:rPr lang="en-US" sz="2400" dirty="0">
                <a:solidFill>
                  <a:schemeClr val="accent2"/>
                </a:solidFill>
                <a:latin typeface="Times New Roman" panose="02020603050405020304" pitchFamily="18" charset="0"/>
                <a:cs typeface="Times New Roman" panose="02020603050405020304" pitchFamily="18" charset="0"/>
              </a:rPr>
              <a:t>distinguish</a:t>
            </a:r>
            <a:r>
              <a:rPr lang="en-US" sz="2400" dirty="0">
                <a:latin typeface="Times New Roman" panose="02020603050405020304" pitchFamily="18" charset="0"/>
                <a:cs typeface="Times New Roman" panose="02020603050405020304" pitchFamily="18" charset="0"/>
              </a:rPr>
              <a:t> good from evil.’</a:t>
            </a:r>
          </a:p>
        </p:txBody>
      </p:sp>
    </p:spTree>
    <p:extLst>
      <p:ext uri="{BB962C8B-B14F-4D97-AF65-F5344CB8AC3E}">
        <p14:creationId xmlns:p14="http://schemas.microsoft.com/office/powerpoint/2010/main" val="315026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#1</a:t>
            </a:r>
            <a:r>
              <a:rPr lang="en-US" dirty="0"/>
              <a:t>. Train yourself in God’s word by </a:t>
            </a:r>
            <a:r>
              <a:rPr lang="en-US" u="sng" dirty="0">
                <a:solidFill>
                  <a:schemeClr val="accent2"/>
                </a:solidFill>
              </a:rPr>
              <a:t>reading</a:t>
            </a:r>
            <a:r>
              <a:rPr lang="en-US" dirty="0"/>
              <a:t> it</a:t>
            </a:r>
          </a:p>
        </p:txBody>
      </p:sp>
      <p:sp>
        <p:nvSpPr>
          <p:cNvPr id="3" name="Content Placeholder 2">
            <a:extLst>
              <a:ext uri="{FF2B5EF4-FFF2-40B4-BE49-F238E27FC236}">
                <a16:creationId xmlns:a16="http://schemas.microsoft.com/office/drawing/2014/main" id="{A5355007-48E6-5BD5-D4A0-3281B55E5352}"/>
              </a:ext>
            </a:extLst>
          </p:cNvPr>
          <p:cNvSpPr>
            <a:spLocks noGrp="1"/>
          </p:cNvSpPr>
          <p:nvPr>
            <p:ph idx="1"/>
          </p:nvPr>
        </p:nvSpPr>
        <p:spPr>
          <a:xfrm>
            <a:off x="0" y="2124075"/>
            <a:ext cx="12192000" cy="2847975"/>
          </a:xfrm>
        </p:spPr>
        <p:txBody>
          <a:bodyPr>
            <a:normAutofit fontScale="92500" lnSpcReduction="10000"/>
          </a:bodyPr>
          <a:lstStyle/>
          <a:p>
            <a:pPr marL="36900" indent="0" algn="ctr">
              <a:buNone/>
            </a:pPr>
            <a:r>
              <a:rPr lang="en-US" sz="2800" dirty="0">
                <a:solidFill>
                  <a:schemeClr val="tx1"/>
                </a:solidFill>
                <a:effectLst/>
                <a:latin typeface="Times New Roman" panose="02020603050405020304" pitchFamily="18" charset="0"/>
                <a:ea typeface="Calibri" panose="020F0502020204030204" pitchFamily="34" charset="0"/>
              </a:rPr>
              <a:t>“</a:t>
            </a:r>
            <a:r>
              <a:rPr lang="en-US" sz="2800" i="1" dirty="0">
                <a:solidFill>
                  <a:schemeClr val="tx1"/>
                </a:solidFill>
                <a:effectLst/>
                <a:latin typeface="Times New Roman" panose="02020603050405020304" pitchFamily="18" charset="0"/>
                <a:ea typeface="Calibri" panose="020F0502020204030204" pitchFamily="34" charset="0"/>
              </a:rPr>
              <a:t>The Holy Spirit cannot give you a weapon you have not stored in the armory of your mind. Imagine yourself in the midst of a decision and needing guidance, or struggling with a difficult temptation and needing victory. The Holy Spirit rushes to your mental arsenal, flings open the door, but all He finds is a John 3:16 or a Genesis 1:1, and a Great Commission. Those are great swords, but they’re not made for every battle.”</a:t>
            </a:r>
          </a:p>
          <a:p>
            <a:pPr marL="36900" indent="0" algn="ctr">
              <a:buNone/>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6900" indent="0" algn="r">
              <a:buNone/>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Donald Whitney, </a:t>
            </a:r>
            <a:r>
              <a:rPr lang="en-US"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Spiritual Disciplines for the Christian Life</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41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#2</a:t>
            </a:r>
            <a:r>
              <a:rPr lang="en-US" dirty="0"/>
              <a:t>. Train yourself in God’s word by </a:t>
            </a:r>
            <a:r>
              <a:rPr lang="en-US" u="sng" dirty="0">
                <a:solidFill>
                  <a:schemeClr val="accent2"/>
                </a:solidFill>
              </a:rPr>
              <a:t>listening</a:t>
            </a:r>
            <a:r>
              <a:rPr lang="en-US" dirty="0">
                <a:solidFill>
                  <a:schemeClr val="tx1"/>
                </a:solidFill>
              </a:rPr>
              <a:t> to </a:t>
            </a:r>
            <a:r>
              <a:rPr lang="en-US" dirty="0"/>
              <a:t>it</a:t>
            </a:r>
          </a:p>
        </p:txBody>
      </p:sp>
      <p:sp>
        <p:nvSpPr>
          <p:cNvPr id="4" name="TextBox 3">
            <a:extLst>
              <a:ext uri="{FF2B5EF4-FFF2-40B4-BE49-F238E27FC236}">
                <a16:creationId xmlns:a16="http://schemas.microsoft.com/office/drawing/2014/main" id="{66954F07-B22C-B637-7F8F-DD79296E832A}"/>
              </a:ext>
            </a:extLst>
          </p:cNvPr>
          <p:cNvSpPr txBox="1"/>
          <p:nvPr/>
        </p:nvSpPr>
        <p:spPr>
          <a:xfrm>
            <a:off x="0" y="3086473"/>
            <a:ext cx="12192000" cy="1200329"/>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Acts 2:24</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algn="ctr"/>
            <a:r>
              <a:rPr lang="en-US" sz="2400" dirty="0">
                <a:latin typeface="Times New Roman" panose="02020603050405020304" pitchFamily="18" charset="0"/>
                <a:cs typeface="Times New Roman" panose="02020603050405020304" pitchFamily="18" charset="0"/>
              </a:rPr>
              <a:t>And they </a:t>
            </a:r>
            <a:r>
              <a:rPr lang="en-US" sz="2400" dirty="0">
                <a:solidFill>
                  <a:srgbClr val="FFFF00"/>
                </a:solidFill>
                <a:latin typeface="Times New Roman" panose="02020603050405020304" pitchFamily="18" charset="0"/>
                <a:cs typeface="Times New Roman" panose="02020603050405020304" pitchFamily="18" charset="0"/>
              </a:rPr>
              <a:t>devoted themselves </a:t>
            </a:r>
            <a:r>
              <a:rPr lang="en-US" sz="2400" dirty="0">
                <a:solidFill>
                  <a:schemeClr val="accent2"/>
                </a:solidFill>
                <a:latin typeface="Times New Roman" panose="02020603050405020304" pitchFamily="18" charset="0"/>
                <a:cs typeface="Times New Roman" panose="02020603050405020304" pitchFamily="18" charset="0"/>
              </a:rPr>
              <a:t>to the apostles’ teaching </a:t>
            </a:r>
            <a:r>
              <a:rPr lang="en-US" sz="2400" dirty="0">
                <a:latin typeface="Times New Roman" panose="02020603050405020304" pitchFamily="18" charset="0"/>
                <a:cs typeface="Times New Roman" panose="02020603050405020304" pitchFamily="18" charset="0"/>
              </a:rPr>
              <a:t>and the fellowship, to the breaking of bread and the prayers.</a:t>
            </a:r>
          </a:p>
        </p:txBody>
      </p:sp>
      <p:sp>
        <p:nvSpPr>
          <p:cNvPr id="5" name="TextBox 4">
            <a:extLst>
              <a:ext uri="{FF2B5EF4-FFF2-40B4-BE49-F238E27FC236}">
                <a16:creationId xmlns:a16="http://schemas.microsoft.com/office/drawing/2014/main" id="{8597C5E4-0C82-57D7-3542-4239C3F88C30}"/>
              </a:ext>
            </a:extLst>
          </p:cNvPr>
          <p:cNvSpPr txBox="1"/>
          <p:nvPr/>
        </p:nvSpPr>
        <p:spPr>
          <a:xfrm>
            <a:off x="0" y="5029200"/>
            <a:ext cx="12192000" cy="830997"/>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Romans 10:17</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algn="ctr"/>
            <a:r>
              <a:rPr lang="en-US" sz="2400" dirty="0">
                <a:latin typeface="Times New Roman" panose="02020603050405020304" pitchFamily="18" charset="0"/>
                <a:cs typeface="Times New Roman" panose="02020603050405020304" pitchFamily="18" charset="0"/>
              </a:rPr>
              <a:t>So faith comes from </a:t>
            </a:r>
            <a:r>
              <a:rPr lang="en-US" sz="2400" dirty="0">
                <a:solidFill>
                  <a:schemeClr val="accent2"/>
                </a:solidFill>
                <a:latin typeface="Times New Roman" panose="02020603050405020304" pitchFamily="18" charset="0"/>
                <a:cs typeface="Times New Roman" panose="02020603050405020304" pitchFamily="18" charset="0"/>
              </a:rPr>
              <a:t>hearing</a:t>
            </a:r>
            <a:r>
              <a:rPr lang="en-US" sz="2400" dirty="0">
                <a:latin typeface="Times New Roman" panose="02020603050405020304" pitchFamily="18" charset="0"/>
                <a:cs typeface="Times New Roman" panose="02020603050405020304" pitchFamily="18" charset="0"/>
              </a:rPr>
              <a:t>, and hearing </a:t>
            </a:r>
            <a:r>
              <a:rPr lang="en-US" sz="2400" dirty="0">
                <a:solidFill>
                  <a:schemeClr val="accent2"/>
                </a:solidFill>
                <a:latin typeface="Times New Roman" panose="02020603050405020304" pitchFamily="18" charset="0"/>
                <a:cs typeface="Times New Roman" panose="02020603050405020304" pitchFamily="18" charset="0"/>
              </a:rPr>
              <a:t>through the word of Christ</a:t>
            </a:r>
            <a:r>
              <a:rPr lang="en-US" sz="2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CF9EC68-DE8D-CA3D-C074-F49DBC8A0479}"/>
              </a:ext>
            </a:extLst>
          </p:cNvPr>
          <p:cNvSpPr txBox="1"/>
          <p:nvPr/>
        </p:nvSpPr>
        <p:spPr>
          <a:xfrm>
            <a:off x="0" y="1228635"/>
            <a:ext cx="12192000" cy="1200329"/>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1 Timothy 4:13, 15</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algn="ctr"/>
            <a:r>
              <a:rPr lang="en-US" sz="2400" dirty="0">
                <a:latin typeface="Times New Roman" panose="02020603050405020304" pitchFamily="18" charset="0"/>
                <a:cs typeface="Times New Roman" panose="02020603050405020304" pitchFamily="18" charset="0"/>
              </a:rPr>
              <a:t>Until I come, </a:t>
            </a:r>
            <a:r>
              <a:rPr lang="en-US" sz="2400" dirty="0">
                <a:solidFill>
                  <a:schemeClr val="accent2"/>
                </a:solidFill>
                <a:latin typeface="Times New Roman" panose="02020603050405020304" pitchFamily="18" charset="0"/>
                <a:cs typeface="Times New Roman" panose="02020603050405020304" pitchFamily="18" charset="0"/>
              </a:rPr>
              <a:t>devote yourself </a:t>
            </a:r>
            <a:r>
              <a:rPr lang="en-US" sz="2400" dirty="0">
                <a:latin typeface="Times New Roman" panose="02020603050405020304" pitchFamily="18" charset="0"/>
                <a:cs typeface="Times New Roman" panose="02020603050405020304" pitchFamily="18" charset="0"/>
              </a:rPr>
              <a:t>to the public reading of Scripture, to exhortation, to teaching ... </a:t>
            </a:r>
            <a:r>
              <a:rPr lang="en-US" sz="2400" dirty="0">
                <a:solidFill>
                  <a:schemeClr val="accent2"/>
                </a:solidFill>
                <a:latin typeface="Times New Roman" panose="02020603050405020304" pitchFamily="18" charset="0"/>
                <a:cs typeface="Times New Roman" panose="02020603050405020304" pitchFamily="18" charset="0"/>
              </a:rPr>
              <a:t>Practice</a:t>
            </a:r>
            <a:r>
              <a:rPr lang="en-US" sz="2400" dirty="0">
                <a:latin typeface="Times New Roman" panose="02020603050405020304" pitchFamily="18" charset="0"/>
                <a:cs typeface="Times New Roman" panose="02020603050405020304" pitchFamily="18" charset="0"/>
              </a:rPr>
              <a:t> these things</a:t>
            </a:r>
            <a:r>
              <a:rPr lang="en-US" sz="2400" dirty="0">
                <a:solidFill>
                  <a:schemeClr val="accent2"/>
                </a:solidFill>
                <a:latin typeface="Times New Roman" panose="02020603050405020304" pitchFamily="18" charset="0"/>
                <a:cs typeface="Times New Roman" panose="02020603050405020304" pitchFamily="18" charset="0"/>
              </a:rPr>
              <a:t>, immerse </a:t>
            </a:r>
            <a:r>
              <a:rPr lang="en-US" sz="2400" dirty="0">
                <a:latin typeface="Times New Roman" panose="02020603050405020304" pitchFamily="18" charset="0"/>
                <a:cs typeface="Times New Roman" panose="02020603050405020304" pitchFamily="18" charset="0"/>
              </a:rPr>
              <a:t>yourself in them, so that all may see your progress.</a:t>
            </a:r>
          </a:p>
        </p:txBody>
      </p:sp>
    </p:spTree>
    <p:extLst>
      <p:ext uri="{BB962C8B-B14F-4D97-AF65-F5344CB8AC3E}">
        <p14:creationId xmlns:p14="http://schemas.microsoft.com/office/powerpoint/2010/main" val="419104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charRg st="25" end="20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charRg st="19" end="8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067F-88DC-6079-2856-E6FAA0004D6C}"/>
              </a:ext>
            </a:extLst>
          </p:cNvPr>
          <p:cNvSpPr>
            <a:spLocks noGrp="1"/>
          </p:cNvSpPr>
          <p:nvPr>
            <p:ph type="title"/>
          </p:nvPr>
        </p:nvSpPr>
        <p:spPr>
          <a:xfrm>
            <a:off x="0" y="0"/>
            <a:ext cx="12192000" cy="970450"/>
          </a:xfrm>
        </p:spPr>
        <p:txBody>
          <a:bodyPr/>
          <a:lstStyle/>
          <a:p>
            <a:r>
              <a:rPr lang="en-US" dirty="0">
                <a:solidFill>
                  <a:schemeClr val="accent2"/>
                </a:solidFill>
              </a:rPr>
              <a:t>#3</a:t>
            </a:r>
            <a:r>
              <a:rPr lang="en-US" dirty="0"/>
              <a:t>. Train yourself in God’s word by </a:t>
            </a:r>
            <a:r>
              <a:rPr lang="en-US" u="sng" dirty="0">
                <a:solidFill>
                  <a:schemeClr val="accent2"/>
                </a:solidFill>
              </a:rPr>
              <a:t>meditating</a:t>
            </a:r>
            <a:r>
              <a:rPr lang="en-US" dirty="0">
                <a:solidFill>
                  <a:schemeClr val="tx1"/>
                </a:solidFill>
              </a:rPr>
              <a:t> on </a:t>
            </a:r>
            <a:r>
              <a:rPr lang="en-US" dirty="0"/>
              <a:t>it</a:t>
            </a:r>
          </a:p>
        </p:txBody>
      </p:sp>
      <p:sp>
        <p:nvSpPr>
          <p:cNvPr id="4" name="TextBox 3">
            <a:extLst>
              <a:ext uri="{FF2B5EF4-FFF2-40B4-BE49-F238E27FC236}">
                <a16:creationId xmlns:a16="http://schemas.microsoft.com/office/drawing/2014/main" id="{66954F07-B22C-B637-7F8F-DD79296E832A}"/>
              </a:ext>
            </a:extLst>
          </p:cNvPr>
          <p:cNvSpPr txBox="1"/>
          <p:nvPr/>
        </p:nvSpPr>
        <p:spPr>
          <a:xfrm>
            <a:off x="0" y="3162673"/>
            <a:ext cx="12192000" cy="2308324"/>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John 11:25</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algn="ctr"/>
            <a:r>
              <a:rPr lang="en-US" sz="2400" dirty="0">
                <a:solidFill>
                  <a:schemeClr val="accent2"/>
                </a:solidFill>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am the resurrection and the life.</a:t>
            </a:r>
          </a:p>
          <a:p>
            <a:pPr algn="ctr"/>
            <a:r>
              <a:rPr lang="en-US" sz="2400" dirty="0">
                <a:latin typeface="Times New Roman" panose="02020603050405020304" pitchFamily="18" charset="0"/>
                <a:cs typeface="Times New Roman" panose="02020603050405020304" pitchFamily="18" charset="0"/>
              </a:rPr>
              <a:t>I </a:t>
            </a:r>
            <a:r>
              <a:rPr lang="en-US" sz="2400" dirty="0">
                <a:solidFill>
                  <a:schemeClr val="accent2"/>
                </a:solidFill>
                <a:latin typeface="Times New Roman" panose="02020603050405020304" pitchFamily="18" charset="0"/>
                <a:cs typeface="Times New Roman" panose="02020603050405020304" pitchFamily="18" charset="0"/>
              </a:rPr>
              <a:t>AM</a:t>
            </a:r>
            <a:r>
              <a:rPr lang="en-US" sz="2400" dirty="0">
                <a:latin typeface="Times New Roman" panose="02020603050405020304" pitchFamily="18" charset="0"/>
                <a:cs typeface="Times New Roman" panose="02020603050405020304" pitchFamily="18" charset="0"/>
              </a:rPr>
              <a:t> the resurrection and the life.</a:t>
            </a:r>
          </a:p>
          <a:p>
            <a:pPr algn="ctr"/>
            <a:r>
              <a:rPr lang="en-US" sz="2400" dirty="0">
                <a:latin typeface="Times New Roman" panose="02020603050405020304" pitchFamily="18" charset="0"/>
                <a:cs typeface="Times New Roman" panose="02020603050405020304" pitchFamily="18" charset="0"/>
              </a:rPr>
              <a:t>I am </a:t>
            </a:r>
            <a:r>
              <a:rPr lang="en-US" sz="2400" dirty="0">
                <a:solidFill>
                  <a:schemeClr val="accent2"/>
                </a:solidFill>
                <a:latin typeface="Times New Roman" panose="02020603050405020304" pitchFamily="18" charset="0"/>
                <a:cs typeface="Times New Roman" panose="02020603050405020304" pitchFamily="18" charset="0"/>
              </a:rPr>
              <a:t>THE RESURRECTION </a:t>
            </a:r>
            <a:r>
              <a:rPr lang="en-US" sz="2400" dirty="0">
                <a:latin typeface="Times New Roman" panose="02020603050405020304" pitchFamily="18" charset="0"/>
                <a:cs typeface="Times New Roman" panose="02020603050405020304" pitchFamily="18" charset="0"/>
              </a:rPr>
              <a:t>and the life.</a:t>
            </a:r>
          </a:p>
          <a:p>
            <a:pPr algn="ctr"/>
            <a:r>
              <a:rPr lang="en-US" sz="2400" dirty="0">
                <a:latin typeface="Times New Roman" panose="02020603050405020304" pitchFamily="18" charset="0"/>
                <a:cs typeface="Times New Roman" panose="02020603050405020304" pitchFamily="18" charset="0"/>
              </a:rPr>
              <a:t>I am the resurrection </a:t>
            </a:r>
            <a:r>
              <a:rPr lang="en-US" sz="2400" dirty="0">
                <a:solidFill>
                  <a:schemeClr val="accent2"/>
                </a:solidFill>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the life.</a:t>
            </a:r>
          </a:p>
          <a:p>
            <a:pPr algn="ctr"/>
            <a:r>
              <a:rPr lang="en-US" sz="2400" dirty="0">
                <a:latin typeface="Times New Roman" panose="02020603050405020304" pitchFamily="18" charset="0"/>
                <a:cs typeface="Times New Roman" panose="02020603050405020304" pitchFamily="18" charset="0"/>
              </a:rPr>
              <a:t>I am the resurrection and </a:t>
            </a:r>
            <a:r>
              <a:rPr lang="en-US" sz="2400" dirty="0">
                <a:solidFill>
                  <a:schemeClr val="accent2"/>
                </a:solidFill>
                <a:latin typeface="Times New Roman" panose="02020603050405020304" pitchFamily="18" charset="0"/>
                <a:cs typeface="Times New Roman" panose="02020603050405020304" pitchFamily="18" charset="0"/>
              </a:rPr>
              <a:t>THE LIFE</a:t>
            </a:r>
            <a:r>
              <a:rPr lang="en-US" sz="2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6665732-5527-3E0D-05DA-95A94B4EC66A}"/>
              </a:ext>
            </a:extLst>
          </p:cNvPr>
          <p:cNvSpPr txBox="1"/>
          <p:nvPr/>
        </p:nvSpPr>
        <p:spPr>
          <a:xfrm>
            <a:off x="0" y="1309063"/>
            <a:ext cx="12192000" cy="830997"/>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Psalm 49:3</a:t>
            </a:r>
            <a:r>
              <a:rPr lang="en-US" sz="2400" b="1"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(ESV)</a:t>
            </a:r>
          </a:p>
          <a:p>
            <a:pPr marL="36900" indent="0" algn="ctr">
              <a:buNone/>
            </a:pPr>
            <a:r>
              <a:rPr lang="en-US" sz="2400" dirty="0">
                <a:latin typeface="Times New Roman" panose="02020603050405020304" pitchFamily="18" charset="0"/>
                <a:cs typeface="Times New Roman" panose="02020603050405020304" pitchFamily="18" charset="0"/>
              </a:rPr>
              <a:t>My mouth shall speak wisdom; </a:t>
            </a:r>
            <a:r>
              <a:rPr lang="en-US" sz="2400" dirty="0">
                <a:solidFill>
                  <a:schemeClr val="accent2"/>
                </a:solidFill>
                <a:latin typeface="Times New Roman" panose="02020603050405020304" pitchFamily="18" charset="0"/>
                <a:cs typeface="Times New Roman" panose="02020603050405020304" pitchFamily="18" charset="0"/>
              </a:rPr>
              <a:t>the meditation </a:t>
            </a:r>
            <a:r>
              <a:rPr lang="en-US" sz="2400" dirty="0">
                <a:latin typeface="Times New Roman" panose="02020603050405020304" pitchFamily="18" charset="0"/>
                <a:cs typeface="Times New Roman" panose="02020603050405020304" pitchFamily="18" charset="0"/>
              </a:rPr>
              <a:t>of my heart shall be </a:t>
            </a:r>
            <a:r>
              <a:rPr lang="en-US" sz="2400" dirty="0">
                <a:solidFill>
                  <a:schemeClr val="accent2"/>
                </a:solidFill>
                <a:latin typeface="Times New Roman" panose="02020603050405020304" pitchFamily="18" charset="0"/>
                <a:cs typeface="Times New Roman" panose="02020603050405020304" pitchFamily="18" charset="0"/>
              </a:rPr>
              <a:t>understanding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19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charRg st="17" end="9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257</TotalTime>
  <Words>874</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Calisto MT</vt:lpstr>
      <vt:lpstr>Times New Roman</vt:lpstr>
      <vt:lpstr>Wingdings 2</vt:lpstr>
      <vt:lpstr>Slate</vt:lpstr>
      <vt:lpstr>Growing by God’s Word into Godliness</vt:lpstr>
      <vt:lpstr>“Train” (yourself)</vt:lpstr>
      <vt:lpstr>John 17:17-18 (ESV) “Sanctify them in the truth; your word is truth. As you sent me into the world, so I have sent them into the world.”</vt:lpstr>
      <vt:lpstr>#1. Train yourself in God’s word by reading it</vt:lpstr>
      <vt:lpstr>#1. Train yourself in God’s word by reading it</vt:lpstr>
      <vt:lpstr>#1. Train yourself in God’s word by reading it</vt:lpstr>
      <vt:lpstr>#1. Train yourself in God’s word by reading it</vt:lpstr>
      <vt:lpstr>#2. Train yourself in God’s word by listening to it</vt:lpstr>
      <vt:lpstr>#3. Train yourself in God’s word by meditating on it</vt:lpstr>
      <vt:lpstr>#4. Train yourself in God’s word by studying it</vt:lpstr>
      <vt:lpstr>#4. Train yourself in God’s word by studying it</vt:lpstr>
      <vt:lpstr>#5. Train yourself in God’s word by memorizing it</vt:lpstr>
      <vt:lpstr>#6. Train yourself in God’s word by sharing it</vt:lpstr>
      <vt:lpstr>Communion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by God’s Word into Godliness</dc:title>
  <dc:creator>Decker, Rich Lee</dc:creator>
  <cp:lastModifiedBy>Decker, Rich Lee</cp:lastModifiedBy>
  <cp:revision>8</cp:revision>
  <dcterms:created xsi:type="dcterms:W3CDTF">2023-01-01T10:26:45Z</dcterms:created>
  <dcterms:modified xsi:type="dcterms:W3CDTF">2023-01-01T14:44:37Z</dcterms:modified>
</cp:coreProperties>
</file>