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56" r:id="rId2"/>
    <p:sldId id="283" r:id="rId3"/>
    <p:sldId id="284" r:id="rId4"/>
    <p:sldId id="285" r:id="rId5"/>
    <p:sldId id="286" r:id="rId6"/>
    <p:sldId id="287" r:id="rId7"/>
    <p:sldId id="288" r:id="rId8"/>
    <p:sldId id="289" r:id="rId9"/>
    <p:sldId id="290" r:id="rId10"/>
    <p:sldId id="292" r:id="rId11"/>
    <p:sldId id="293" r:id="rId12"/>
    <p:sldId id="294" r:id="rId13"/>
    <p:sldId id="295" r:id="rId14"/>
    <p:sldId id="29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58" autoAdjust="0"/>
    <p:restoredTop sz="94660"/>
  </p:normalViewPr>
  <p:slideViewPr>
    <p:cSldViewPr snapToGrid="0">
      <p:cViewPr varScale="1">
        <p:scale>
          <a:sx n="100" d="100"/>
          <a:sy n="100" d="100"/>
        </p:scale>
        <p:origin x="540" y="5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B15B-D307-BF4C-D394-8113065349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94B8CC-8EBB-C99E-FF99-9A4CEB6076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EF8192-7385-1A23-473D-6FF945B3A721}"/>
              </a:ext>
            </a:extLst>
          </p:cNvPr>
          <p:cNvSpPr>
            <a:spLocks noGrp="1"/>
          </p:cNvSpPr>
          <p:nvPr>
            <p:ph type="dt" sz="half" idx="10"/>
          </p:nvPr>
        </p:nvSpPr>
        <p:spPr/>
        <p:txBody>
          <a:bodyPr/>
          <a:lstStyle/>
          <a:p>
            <a:fld id="{12241623-A064-4BED-B073-BA4D61433402}" type="datetime1">
              <a:rPr lang="en-US" smtClean="0"/>
              <a:t>2/19/2023</a:t>
            </a:fld>
            <a:endParaRPr lang="en-US" dirty="0"/>
          </a:p>
        </p:txBody>
      </p:sp>
      <p:sp>
        <p:nvSpPr>
          <p:cNvPr id="5" name="Footer Placeholder 4">
            <a:extLst>
              <a:ext uri="{FF2B5EF4-FFF2-40B4-BE49-F238E27FC236}">
                <a16:creationId xmlns:a16="http://schemas.microsoft.com/office/drawing/2014/main" id="{F17102F9-FA4B-914D-2260-2C35E4B615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670784-E221-C67B-6949-F5543E9B23DA}"/>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5865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EC08-ECB7-8D10-7976-3E802E575A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C988D-DAA2-B679-9C98-2F0BA42698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E2625-5235-943A-12FA-C1956E1E65E9}"/>
              </a:ext>
            </a:extLst>
          </p:cNvPr>
          <p:cNvSpPr>
            <a:spLocks noGrp="1"/>
          </p:cNvSpPr>
          <p:nvPr>
            <p:ph type="dt" sz="half" idx="10"/>
          </p:nvPr>
        </p:nvSpPr>
        <p:spPr/>
        <p:txBody>
          <a:bodyPr/>
          <a:lstStyle/>
          <a:p>
            <a:fld id="{6F86ED0C-1DA7-41F0-94CF-6218B1FEDFF1}" type="datetime1">
              <a:rPr lang="en-US" smtClean="0"/>
              <a:t>2/19/2023</a:t>
            </a:fld>
            <a:endParaRPr lang="en-US" dirty="0"/>
          </a:p>
        </p:txBody>
      </p:sp>
      <p:sp>
        <p:nvSpPr>
          <p:cNvPr id="5" name="Footer Placeholder 4">
            <a:extLst>
              <a:ext uri="{FF2B5EF4-FFF2-40B4-BE49-F238E27FC236}">
                <a16:creationId xmlns:a16="http://schemas.microsoft.com/office/drawing/2014/main" id="{8E261D34-E702-5E76-1678-608AA84254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74C5B5-6C21-C397-5291-F4BA9518575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8009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307BD3-A7B2-7B4B-29B6-9E55D74C8D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5CD0F7-41E3-50F3-9F06-4A0FD371A4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571AB6-1EBA-0F5C-F08A-0DBD54FDD4D0}"/>
              </a:ext>
            </a:extLst>
          </p:cNvPr>
          <p:cNvSpPr>
            <a:spLocks noGrp="1"/>
          </p:cNvSpPr>
          <p:nvPr>
            <p:ph type="dt" sz="half" idx="10"/>
          </p:nvPr>
        </p:nvSpPr>
        <p:spPr/>
        <p:txBody>
          <a:bodyPr/>
          <a:lstStyle/>
          <a:p>
            <a:fld id="{EECF02AB-6034-4B88-BC5A-7C17CB0EF809}" type="datetime1">
              <a:rPr lang="en-US" smtClean="0"/>
              <a:t>2/19/2023</a:t>
            </a:fld>
            <a:endParaRPr lang="en-US" dirty="0"/>
          </a:p>
        </p:txBody>
      </p:sp>
      <p:sp>
        <p:nvSpPr>
          <p:cNvPr id="5" name="Footer Placeholder 4">
            <a:extLst>
              <a:ext uri="{FF2B5EF4-FFF2-40B4-BE49-F238E27FC236}">
                <a16:creationId xmlns:a16="http://schemas.microsoft.com/office/drawing/2014/main" id="{A3CE9ED2-42CE-A581-C988-0360B2B3EE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C96A96-F343-2269-3B5E-AE9D7CA5F30E}"/>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993537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9D46-A82A-DBCE-0752-1ED04C1B3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A0EFD0-9531-65DC-E748-B072386078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4B9F1-EDFD-F3B5-AACC-409373CE55FD}"/>
              </a:ext>
            </a:extLst>
          </p:cNvPr>
          <p:cNvSpPr>
            <a:spLocks noGrp="1"/>
          </p:cNvSpPr>
          <p:nvPr>
            <p:ph type="dt" sz="half" idx="10"/>
          </p:nvPr>
        </p:nvSpPr>
        <p:spPr/>
        <p:txBody>
          <a:bodyPr/>
          <a:lstStyle/>
          <a:p>
            <a:fld id="{22F3E5F3-28EE-488F-BD53-B744C06C3DEC}" type="datetime1">
              <a:rPr lang="en-US" smtClean="0"/>
              <a:t>2/19/2023</a:t>
            </a:fld>
            <a:endParaRPr lang="en-US" dirty="0"/>
          </a:p>
        </p:txBody>
      </p:sp>
      <p:sp>
        <p:nvSpPr>
          <p:cNvPr id="5" name="Footer Placeholder 4">
            <a:extLst>
              <a:ext uri="{FF2B5EF4-FFF2-40B4-BE49-F238E27FC236}">
                <a16:creationId xmlns:a16="http://schemas.microsoft.com/office/drawing/2014/main" id="{17563585-C6D3-EDB5-E50A-8923F2A30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2E3C-7BA7-64B8-1E22-A1913459D90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1530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DE49-C3A0-86E0-CA87-86F9E9519B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7ECDEF-D2AC-EB7E-E55D-80D55B073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782360-6B8B-3576-EF20-F18138CDC1BD}"/>
              </a:ext>
            </a:extLst>
          </p:cNvPr>
          <p:cNvSpPr>
            <a:spLocks noGrp="1"/>
          </p:cNvSpPr>
          <p:nvPr>
            <p:ph type="dt" sz="half" idx="10"/>
          </p:nvPr>
        </p:nvSpPr>
        <p:spPr/>
        <p:txBody>
          <a:bodyPr/>
          <a:lstStyle/>
          <a:p>
            <a:fld id="{E72EB70D-CD01-44DA-83B3-8FEB3383D307}" type="datetime1">
              <a:rPr lang="en-US" smtClean="0"/>
              <a:t>2/19/2023</a:t>
            </a:fld>
            <a:endParaRPr lang="en-US" dirty="0"/>
          </a:p>
        </p:txBody>
      </p:sp>
      <p:sp>
        <p:nvSpPr>
          <p:cNvPr id="5" name="Footer Placeholder 4">
            <a:extLst>
              <a:ext uri="{FF2B5EF4-FFF2-40B4-BE49-F238E27FC236}">
                <a16:creationId xmlns:a16="http://schemas.microsoft.com/office/drawing/2014/main" id="{3403C7B1-2102-9EBC-287B-A1E6D8A07F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0CB4E4-63E5-792C-CC8D-AD517343F0A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2540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41FFE-DEE9-1FB0-B43A-555E1C930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44E99-868E-BFE3-6472-C2D82F8024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CA6F46-E475-045D-664C-070B2C0F5D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CCF464-A92B-1FCA-8B48-4509C632209B}"/>
              </a:ext>
            </a:extLst>
          </p:cNvPr>
          <p:cNvSpPr>
            <a:spLocks noGrp="1"/>
          </p:cNvSpPr>
          <p:nvPr>
            <p:ph type="dt" sz="half" idx="10"/>
          </p:nvPr>
        </p:nvSpPr>
        <p:spPr/>
        <p:txBody>
          <a:bodyPr/>
          <a:lstStyle/>
          <a:p>
            <a:fld id="{D0158CFD-9357-46BE-A189-D637A67C8730}" type="datetime1">
              <a:rPr lang="en-US" smtClean="0"/>
              <a:t>2/19/2023</a:t>
            </a:fld>
            <a:endParaRPr lang="en-US" dirty="0"/>
          </a:p>
        </p:txBody>
      </p:sp>
      <p:sp>
        <p:nvSpPr>
          <p:cNvPr id="6" name="Footer Placeholder 5">
            <a:extLst>
              <a:ext uri="{FF2B5EF4-FFF2-40B4-BE49-F238E27FC236}">
                <a16:creationId xmlns:a16="http://schemas.microsoft.com/office/drawing/2014/main" id="{EC7CDAA2-F7F3-6DFF-F782-58E7C68D66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D8BA351-DE38-0583-84F9-82B482DC107C}"/>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6406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1B977-6A87-09FA-6528-98A30982EA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EE8814-557F-ECFD-88EC-10703EEA7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D361E8-4399-E802-9F63-4924092F51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F2A6C3-8D02-A155-2103-BB6243230D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370178-3D67-55DF-6034-64BBA2579C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409F00-4567-234D-C789-5411AB8D3110}"/>
              </a:ext>
            </a:extLst>
          </p:cNvPr>
          <p:cNvSpPr>
            <a:spLocks noGrp="1"/>
          </p:cNvSpPr>
          <p:nvPr>
            <p:ph type="dt" sz="half" idx="10"/>
          </p:nvPr>
        </p:nvSpPr>
        <p:spPr/>
        <p:txBody>
          <a:bodyPr/>
          <a:lstStyle/>
          <a:p>
            <a:fld id="{7B4742EE-B331-4632-BD10-A82FED6B6FC0}" type="datetime1">
              <a:rPr lang="en-US" smtClean="0"/>
              <a:t>2/19/2023</a:t>
            </a:fld>
            <a:endParaRPr lang="en-US" dirty="0"/>
          </a:p>
        </p:txBody>
      </p:sp>
      <p:sp>
        <p:nvSpPr>
          <p:cNvPr id="8" name="Footer Placeholder 7">
            <a:extLst>
              <a:ext uri="{FF2B5EF4-FFF2-40B4-BE49-F238E27FC236}">
                <a16:creationId xmlns:a16="http://schemas.microsoft.com/office/drawing/2014/main" id="{7E8962EA-7F4A-2E4F-2485-3CF473388C5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45ACEE5-2092-0F8F-42E6-CD795A02364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00652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E0AB7-0456-646C-4A9E-AE82950207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6D9C2D-A014-C815-0FC9-2AFE8564335B}"/>
              </a:ext>
            </a:extLst>
          </p:cNvPr>
          <p:cNvSpPr>
            <a:spLocks noGrp="1"/>
          </p:cNvSpPr>
          <p:nvPr>
            <p:ph type="dt" sz="half" idx="10"/>
          </p:nvPr>
        </p:nvSpPr>
        <p:spPr/>
        <p:txBody>
          <a:bodyPr/>
          <a:lstStyle/>
          <a:p>
            <a:fld id="{451BA835-D13F-49F4-8F11-5D576AC65FAD}" type="datetime1">
              <a:rPr lang="en-US" smtClean="0"/>
              <a:t>2/19/2023</a:t>
            </a:fld>
            <a:endParaRPr lang="en-US" dirty="0"/>
          </a:p>
        </p:txBody>
      </p:sp>
      <p:sp>
        <p:nvSpPr>
          <p:cNvPr id="4" name="Footer Placeholder 3">
            <a:extLst>
              <a:ext uri="{FF2B5EF4-FFF2-40B4-BE49-F238E27FC236}">
                <a16:creationId xmlns:a16="http://schemas.microsoft.com/office/drawing/2014/main" id="{8EE6E2C1-0DEE-B1F8-D90B-ACCAD4F24AF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171FE09-355A-5A81-6A7C-EC208C1B68C7}"/>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2504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B28AF4-FBC2-AF5C-7648-0CFB6B03DB6A}"/>
              </a:ext>
            </a:extLst>
          </p:cNvPr>
          <p:cNvSpPr>
            <a:spLocks noGrp="1"/>
          </p:cNvSpPr>
          <p:nvPr>
            <p:ph type="dt" sz="half" idx="10"/>
          </p:nvPr>
        </p:nvSpPr>
        <p:spPr/>
        <p:txBody>
          <a:bodyPr/>
          <a:lstStyle/>
          <a:p>
            <a:fld id="{ADBD1799-ACB5-4CB2-86A2-5C574F1C8706}" type="datetime1">
              <a:rPr lang="en-US" smtClean="0"/>
              <a:t>2/19/2023</a:t>
            </a:fld>
            <a:endParaRPr lang="en-US" dirty="0"/>
          </a:p>
        </p:txBody>
      </p:sp>
      <p:sp>
        <p:nvSpPr>
          <p:cNvPr id="3" name="Footer Placeholder 2">
            <a:extLst>
              <a:ext uri="{FF2B5EF4-FFF2-40B4-BE49-F238E27FC236}">
                <a16:creationId xmlns:a16="http://schemas.microsoft.com/office/drawing/2014/main" id="{AFEE9760-494D-C2AB-5511-4B44A4FA5D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D9EA789-7B1B-F476-205B-5CDE7743D5A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5259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A167C-08E9-36E8-95C8-C61904B2A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D75027-AE84-F9AB-A14F-A70DE14E0C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0F4E64-1028-874D-11FF-E340BAB4D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CABDE0-6347-5709-76F0-FA906C6E4EF6}"/>
              </a:ext>
            </a:extLst>
          </p:cNvPr>
          <p:cNvSpPr>
            <a:spLocks noGrp="1"/>
          </p:cNvSpPr>
          <p:nvPr>
            <p:ph type="dt" sz="half" idx="10"/>
          </p:nvPr>
        </p:nvSpPr>
        <p:spPr/>
        <p:txBody>
          <a:bodyPr/>
          <a:lstStyle/>
          <a:p>
            <a:fld id="{ED5DD0D6-7A82-473E-879B-C6ECD6CCCFEC}" type="datetime1">
              <a:rPr lang="en-US" smtClean="0"/>
              <a:t>2/19/2023</a:t>
            </a:fld>
            <a:endParaRPr lang="en-US" dirty="0"/>
          </a:p>
        </p:txBody>
      </p:sp>
      <p:sp>
        <p:nvSpPr>
          <p:cNvPr id="6" name="Footer Placeholder 5">
            <a:extLst>
              <a:ext uri="{FF2B5EF4-FFF2-40B4-BE49-F238E27FC236}">
                <a16:creationId xmlns:a16="http://schemas.microsoft.com/office/drawing/2014/main" id="{4FCD3E0C-039E-16E4-0408-7A545928A4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2C52BF-7714-5202-FFFC-0C09A046B7C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4275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01D4D-9318-7E67-FF3A-154B51F1E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F00BE3-ADD1-BF74-BD21-5634A6BFC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4E25AF-FBC2-3984-82AC-855743F8A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2F4706-6E3E-BF49-F819-007EDC70235B}"/>
              </a:ext>
            </a:extLst>
          </p:cNvPr>
          <p:cNvSpPr>
            <a:spLocks noGrp="1"/>
          </p:cNvSpPr>
          <p:nvPr>
            <p:ph type="dt" sz="half" idx="10"/>
          </p:nvPr>
        </p:nvSpPr>
        <p:spPr/>
        <p:txBody>
          <a:bodyPr/>
          <a:lstStyle/>
          <a:p>
            <a:fld id="{D4605E03-BC17-41A7-854C-DFAB672737DC}" type="datetime1">
              <a:rPr lang="en-US" smtClean="0"/>
              <a:t>2/19/2023</a:t>
            </a:fld>
            <a:endParaRPr lang="en-US" dirty="0"/>
          </a:p>
        </p:txBody>
      </p:sp>
      <p:sp>
        <p:nvSpPr>
          <p:cNvPr id="6" name="Footer Placeholder 5">
            <a:extLst>
              <a:ext uri="{FF2B5EF4-FFF2-40B4-BE49-F238E27FC236}">
                <a16:creationId xmlns:a16="http://schemas.microsoft.com/office/drawing/2014/main" id="{9F80C55E-4FD5-BE60-A949-6D275A0625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6B98EA-E6E1-CD3C-98F0-5541EECAB6B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10228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BD174B-F7A8-1159-77B9-B395DD5A68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96FF02-90A4-B14C-A7A3-186887CAEA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152F8-65DA-3F1C-3BFD-3CEC76A8D9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08324-A84C-4A45-93B6-78D079CCE772}" type="datetime1">
              <a:rPr lang="en-US" smtClean="0"/>
              <a:t>2/19/2023</a:t>
            </a:fld>
            <a:endParaRPr lang="en-US" dirty="0"/>
          </a:p>
        </p:txBody>
      </p:sp>
      <p:sp>
        <p:nvSpPr>
          <p:cNvPr id="5" name="Footer Placeholder 4">
            <a:extLst>
              <a:ext uri="{FF2B5EF4-FFF2-40B4-BE49-F238E27FC236}">
                <a16:creationId xmlns:a16="http://schemas.microsoft.com/office/drawing/2014/main" id="{C52F40F4-67A9-F4C1-15A0-D14583415C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54DF2A7-D789-FD89-C7B8-ED17A4661F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1845376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5214937" y="1711601"/>
            <a:ext cx="6977063" cy="1717399"/>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3200" b="1" spc="150" dirty="0">
                <a:solidFill>
                  <a:schemeClr val="tx1">
                    <a:lumMod val="85000"/>
                    <a:lumOff val="15000"/>
                  </a:schemeClr>
                </a:solidFill>
                <a:latin typeface="Bookman Old Style" panose="02050604050505020204" pitchFamily="18" charset="0"/>
                <a:ea typeface="+mj-ea"/>
                <a:cs typeface="+mj-cs"/>
              </a:rPr>
              <a:t>One Gospel, One People, Many Nations </a:t>
            </a:r>
            <a:r>
              <a:rPr lang="en-US" sz="2000" b="1" i="1" spc="150" dirty="0">
                <a:solidFill>
                  <a:schemeClr val="tx1">
                    <a:lumMod val="85000"/>
                    <a:lumOff val="15000"/>
                  </a:schemeClr>
                </a:solidFill>
                <a:latin typeface="Bookman Old Style" panose="02050604050505020204" pitchFamily="18" charset="0"/>
                <a:ea typeface="+mj-ea"/>
                <a:cs typeface="+mj-cs"/>
              </a:rPr>
              <a:t>(p.4)</a:t>
            </a:r>
          </a:p>
          <a:p>
            <a:pPr algn="ctr">
              <a:lnSpc>
                <a:spcPct val="110000"/>
              </a:lnSpc>
              <a:spcBef>
                <a:spcPct val="0"/>
              </a:spcBef>
              <a:spcAft>
                <a:spcPts val="600"/>
              </a:spcAft>
            </a:pPr>
            <a:r>
              <a:rPr lang="en-US" sz="2000" b="1" i="1" spc="150" dirty="0">
                <a:solidFill>
                  <a:schemeClr val="tx1">
                    <a:lumMod val="85000"/>
                    <a:lumOff val="15000"/>
                  </a:schemeClr>
                </a:solidFill>
                <a:latin typeface="+mj-lt"/>
                <a:ea typeface="+mj-ea"/>
                <a:cs typeface="+mj-cs"/>
              </a:rPr>
              <a:t>Acts 11:1-30</a:t>
            </a:r>
          </a:p>
        </p:txBody>
      </p:sp>
      <p:sp>
        <p:nvSpPr>
          <p:cNvPr id="2" name="TextBox 1">
            <a:extLst>
              <a:ext uri="{FF2B5EF4-FFF2-40B4-BE49-F238E27FC236}">
                <a16:creationId xmlns:a16="http://schemas.microsoft.com/office/drawing/2014/main" id="{58DB13D8-1E80-B25A-8498-841487ADA961}"/>
              </a:ext>
            </a:extLst>
          </p:cNvPr>
          <p:cNvSpPr txBox="1"/>
          <p:nvPr/>
        </p:nvSpPr>
        <p:spPr>
          <a:xfrm>
            <a:off x="4714875" y="5691673"/>
            <a:ext cx="7477126" cy="794852"/>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1600" b="1" spc="150" dirty="0">
                <a:solidFill>
                  <a:schemeClr val="tx1">
                    <a:lumMod val="85000"/>
                    <a:lumOff val="15000"/>
                  </a:schemeClr>
                </a:solidFill>
                <a:latin typeface="Bookman Old Style" panose="02050604050505020204" pitchFamily="18" charset="0"/>
                <a:ea typeface="+mj-ea"/>
                <a:cs typeface="+mj-cs"/>
              </a:rPr>
              <a:t>“Be my witnesses in Jerusalem and in all Judea and Samaria, and to the ends of the earth” – Acts 1:8 (ESV)</a:t>
            </a:r>
            <a:endParaRPr lang="en-US" sz="1100" b="1" i="1" spc="150" dirty="0">
              <a:solidFill>
                <a:schemeClr val="tx1">
                  <a:lumMod val="85000"/>
                  <a:lumOff val="15000"/>
                </a:schemeClr>
              </a:solidFill>
              <a:latin typeface="+mj-lt"/>
              <a:ea typeface="+mj-ea"/>
              <a:cs typeface="+mj-cs"/>
            </a:endParaRPr>
          </a:p>
        </p:txBody>
      </p:sp>
      <p:pic>
        <p:nvPicPr>
          <p:cNvPr id="6" name="Picture 5">
            <a:extLst>
              <a:ext uri="{FF2B5EF4-FFF2-40B4-BE49-F238E27FC236}">
                <a16:creationId xmlns:a16="http://schemas.microsoft.com/office/drawing/2014/main" id="{96843FD4-4017-0238-D4E9-A459E3362902}"/>
              </a:ext>
            </a:extLst>
          </p:cNvPr>
          <p:cNvPicPr>
            <a:picLocks noChangeAspect="1"/>
          </p:cNvPicPr>
          <p:nvPr/>
        </p:nvPicPr>
        <p:blipFill>
          <a:blip r:embed="rId2"/>
          <a:stretch>
            <a:fillRect/>
          </a:stretch>
        </p:blipFill>
        <p:spPr>
          <a:xfrm>
            <a:off x="0" y="9525"/>
            <a:ext cx="4820323" cy="6848475"/>
          </a:xfrm>
          <a:prstGeom prst="rect">
            <a:avLst/>
          </a:prstGeom>
        </p:spPr>
      </p:pic>
    </p:spTree>
    <p:extLst>
      <p:ext uri="{BB962C8B-B14F-4D97-AF65-F5344CB8AC3E}">
        <p14:creationId xmlns:p14="http://schemas.microsoft.com/office/powerpoint/2010/main" val="2897463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820322" y="2"/>
            <a:ext cx="7371678" cy="1059296"/>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2400" b="1" spc="150" dirty="0">
                <a:solidFill>
                  <a:schemeClr val="tx1">
                    <a:lumMod val="85000"/>
                    <a:lumOff val="15000"/>
                  </a:schemeClr>
                </a:solidFill>
                <a:latin typeface="Bookman Old Style" panose="02050604050505020204" pitchFamily="18" charset="0"/>
                <a:ea typeface="+mj-ea"/>
                <a:cs typeface="+mj-cs"/>
              </a:rPr>
              <a:t>4. </a:t>
            </a:r>
            <a:r>
              <a:rPr lang="en-US" sz="2400" spc="150" dirty="0">
                <a:latin typeface="Bookman Old Style" panose="02050604050505020204" pitchFamily="18" charset="0"/>
                <a:ea typeface="+mj-ea"/>
                <a:cs typeface="+mj-cs"/>
              </a:rPr>
              <a:t>God is doing the </a:t>
            </a:r>
            <a:r>
              <a:rPr lang="en-US" sz="2400" u="sng" spc="150" dirty="0">
                <a:solidFill>
                  <a:schemeClr val="accent2"/>
                </a:solidFill>
                <a:latin typeface="Bookman Old Style" panose="02050604050505020204" pitchFamily="18" charset="0"/>
                <a:ea typeface="+mj-ea"/>
                <a:cs typeface="+mj-cs"/>
              </a:rPr>
              <a:t>same</a:t>
            </a:r>
            <a:r>
              <a:rPr lang="en-US" sz="2400" spc="150" dirty="0">
                <a:latin typeface="Bookman Old Style" panose="02050604050505020204" pitchFamily="18" charset="0"/>
                <a:ea typeface="+mj-ea"/>
                <a:cs typeface="+mj-cs"/>
              </a:rPr>
              <a:t> work of salvation to </a:t>
            </a:r>
            <a:r>
              <a:rPr lang="en-US" sz="2400" u="sng" spc="150" dirty="0">
                <a:solidFill>
                  <a:schemeClr val="accent2"/>
                </a:solidFill>
                <a:latin typeface="Bookman Old Style" panose="02050604050505020204" pitchFamily="18" charset="0"/>
                <a:ea typeface="+mj-ea"/>
                <a:cs typeface="+mj-cs"/>
              </a:rPr>
              <a:t>Gentiles</a:t>
            </a:r>
            <a:r>
              <a:rPr lang="en-US" sz="2400" spc="150" dirty="0">
                <a:latin typeface="Bookman Old Style" panose="02050604050505020204" pitchFamily="18" charset="0"/>
                <a:ea typeface="+mj-ea"/>
                <a:cs typeface="+mj-cs"/>
              </a:rPr>
              <a:t> in Antioch</a:t>
            </a:r>
            <a:r>
              <a:rPr lang="en-US" sz="2400" spc="150" dirty="0">
                <a:solidFill>
                  <a:schemeClr val="tx1">
                    <a:lumMod val="85000"/>
                    <a:lumOff val="15000"/>
                  </a:schemeClr>
                </a:solidFill>
                <a:latin typeface="Bookman Old Style" panose="02050604050505020204" pitchFamily="18" charset="0"/>
                <a:ea typeface="+mj-ea"/>
                <a:cs typeface="+mj-cs"/>
              </a:rPr>
              <a:t>.</a:t>
            </a:r>
            <a:endParaRPr lang="en-US" i="1" spc="150" dirty="0">
              <a:solidFill>
                <a:schemeClr val="accent2"/>
              </a:solidFill>
              <a:latin typeface="+mj-lt"/>
              <a:ea typeface="+mj-ea"/>
              <a:cs typeface="+mj-cs"/>
            </a:endParaRPr>
          </a:p>
        </p:txBody>
      </p:sp>
      <p:pic>
        <p:nvPicPr>
          <p:cNvPr id="2" name="Picture 1">
            <a:extLst>
              <a:ext uri="{FF2B5EF4-FFF2-40B4-BE49-F238E27FC236}">
                <a16:creationId xmlns:a16="http://schemas.microsoft.com/office/drawing/2014/main" id="{64E6A60A-ED6D-DCB8-D4FB-F22AFEF2D561}"/>
              </a:ext>
            </a:extLst>
          </p:cNvPr>
          <p:cNvPicPr>
            <a:picLocks noChangeAspect="1"/>
          </p:cNvPicPr>
          <p:nvPr/>
        </p:nvPicPr>
        <p:blipFill>
          <a:blip r:embed="rId2"/>
          <a:stretch>
            <a:fillRect/>
          </a:stretch>
        </p:blipFill>
        <p:spPr>
          <a:xfrm>
            <a:off x="0" y="9525"/>
            <a:ext cx="4820323" cy="6848475"/>
          </a:xfrm>
          <a:prstGeom prst="rect">
            <a:avLst/>
          </a:prstGeom>
        </p:spPr>
      </p:pic>
      <p:sp>
        <p:nvSpPr>
          <p:cNvPr id="3" name="TextBox 2">
            <a:extLst>
              <a:ext uri="{FF2B5EF4-FFF2-40B4-BE49-F238E27FC236}">
                <a16:creationId xmlns:a16="http://schemas.microsoft.com/office/drawing/2014/main" id="{B159719A-F9ED-BEB1-ED2C-303A923B2E98}"/>
              </a:ext>
            </a:extLst>
          </p:cNvPr>
          <p:cNvSpPr txBox="1"/>
          <p:nvPr/>
        </p:nvSpPr>
        <p:spPr>
          <a:xfrm>
            <a:off x="4820322" y="1239501"/>
            <a:ext cx="7371677" cy="584775"/>
          </a:xfrm>
          <a:prstGeom prst="rect">
            <a:avLst/>
          </a:prstGeom>
          <a:noFill/>
        </p:spPr>
        <p:txBody>
          <a:bodyPr wrap="square" rtlCol="0">
            <a:spAutoFit/>
          </a:bodyPr>
          <a:lstStyle/>
          <a:p>
            <a:pPr algn="ctr" rtl="0"/>
            <a:r>
              <a:rPr lang="en-US" sz="1600" b="1" u="sng" dirty="0"/>
              <a:t>Application #6</a:t>
            </a:r>
            <a:endParaRPr lang="en-US" sz="1600" b="1" i="1" dirty="0"/>
          </a:p>
          <a:p>
            <a:pPr algn="ctr" rtl="0"/>
            <a:r>
              <a:rPr lang="en-US" sz="1600" dirty="0"/>
              <a:t>Christians are to be </a:t>
            </a:r>
            <a:r>
              <a:rPr lang="en-US" sz="1600" u="sng" dirty="0">
                <a:solidFill>
                  <a:schemeClr val="accent2"/>
                </a:solidFill>
              </a:rPr>
              <a:t>in</a:t>
            </a:r>
            <a:r>
              <a:rPr lang="en-US" sz="1600" dirty="0"/>
              <a:t> the </a:t>
            </a:r>
            <a:r>
              <a:rPr lang="en-US" sz="1600" u="sng" dirty="0">
                <a:solidFill>
                  <a:schemeClr val="accent2"/>
                </a:solidFill>
              </a:rPr>
              <a:t>world</a:t>
            </a:r>
            <a:r>
              <a:rPr lang="en-US" sz="1600" dirty="0"/>
              <a:t> but not </a:t>
            </a:r>
            <a:r>
              <a:rPr lang="en-US" sz="1600" u="sng" dirty="0">
                <a:solidFill>
                  <a:schemeClr val="accent2"/>
                </a:solidFill>
              </a:rPr>
              <a:t>of</a:t>
            </a:r>
            <a:r>
              <a:rPr lang="en-US" sz="1600" dirty="0"/>
              <a:t> it</a:t>
            </a:r>
            <a:r>
              <a:rPr lang="en-US" sz="1600" u="sng" dirty="0">
                <a:solidFill>
                  <a:schemeClr val="accent2"/>
                </a:solidFill>
              </a:rPr>
              <a:t>.</a:t>
            </a:r>
            <a:endParaRPr lang="en-US" sz="1600" dirty="0"/>
          </a:p>
        </p:txBody>
      </p:sp>
      <p:sp>
        <p:nvSpPr>
          <p:cNvPr id="5" name="TextBox 4">
            <a:extLst>
              <a:ext uri="{FF2B5EF4-FFF2-40B4-BE49-F238E27FC236}">
                <a16:creationId xmlns:a16="http://schemas.microsoft.com/office/drawing/2014/main" id="{594CC636-D0F2-709E-FB1F-95EE4EF006AC}"/>
              </a:ext>
            </a:extLst>
          </p:cNvPr>
          <p:cNvSpPr txBox="1"/>
          <p:nvPr/>
        </p:nvSpPr>
        <p:spPr>
          <a:xfrm>
            <a:off x="4820321" y="2422047"/>
            <a:ext cx="7371677" cy="830997"/>
          </a:xfrm>
          <a:prstGeom prst="rect">
            <a:avLst/>
          </a:prstGeom>
          <a:noFill/>
        </p:spPr>
        <p:txBody>
          <a:bodyPr wrap="square" rtlCol="0">
            <a:spAutoFit/>
          </a:bodyPr>
          <a:lstStyle/>
          <a:p>
            <a:pPr algn="ctr" rtl="0"/>
            <a:r>
              <a:rPr lang="en-US" sz="1600" b="1" u="sng" dirty="0"/>
              <a:t>John 17:15-16 (ESV)</a:t>
            </a:r>
            <a:endParaRPr lang="en-US" sz="1600" b="1" i="1" dirty="0"/>
          </a:p>
          <a:p>
            <a:pPr algn="ctr"/>
            <a:r>
              <a:rPr lang="en-US" sz="1600" dirty="0"/>
              <a:t>“</a:t>
            </a:r>
            <a:r>
              <a:rPr lang="en-US" sz="1600" b="1" dirty="0"/>
              <a:t>I do </a:t>
            </a:r>
            <a:r>
              <a:rPr lang="en-US" sz="1600" b="1" u="sng" dirty="0"/>
              <a:t>not</a:t>
            </a:r>
            <a:r>
              <a:rPr lang="en-US" sz="1600" b="1" dirty="0"/>
              <a:t> ask You to take them out of the </a:t>
            </a:r>
            <a:r>
              <a:rPr lang="en-US" sz="1600" b="1" u="sng" dirty="0"/>
              <a:t>world</a:t>
            </a:r>
            <a:r>
              <a:rPr lang="en-US" sz="1600" dirty="0"/>
              <a:t>, but to keep them from the evil one. “They are </a:t>
            </a:r>
            <a:r>
              <a:rPr lang="en-US" sz="1600" b="1" dirty="0"/>
              <a:t>not </a:t>
            </a:r>
            <a:r>
              <a:rPr lang="en-US" sz="1600" b="1" u="sng" dirty="0"/>
              <a:t>of</a:t>
            </a:r>
            <a:r>
              <a:rPr lang="en-US" sz="1600" b="1" dirty="0"/>
              <a:t> the </a:t>
            </a:r>
            <a:r>
              <a:rPr lang="en-US" sz="1600" b="1" u="sng" dirty="0"/>
              <a:t>world</a:t>
            </a:r>
            <a:r>
              <a:rPr lang="en-US" sz="1600" dirty="0"/>
              <a:t>, even as I am not of the world.”</a:t>
            </a:r>
          </a:p>
        </p:txBody>
      </p:sp>
    </p:spTree>
    <p:extLst>
      <p:ext uri="{BB962C8B-B14F-4D97-AF65-F5344CB8AC3E}">
        <p14:creationId xmlns:p14="http://schemas.microsoft.com/office/powerpoint/2010/main" val="1973628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820322" y="2"/>
            <a:ext cx="7371678" cy="1059296"/>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2400" b="1" spc="150" dirty="0">
                <a:solidFill>
                  <a:schemeClr val="tx1">
                    <a:lumMod val="85000"/>
                    <a:lumOff val="15000"/>
                  </a:schemeClr>
                </a:solidFill>
                <a:latin typeface="Bookman Old Style" panose="02050604050505020204" pitchFamily="18" charset="0"/>
                <a:ea typeface="+mj-ea"/>
                <a:cs typeface="+mj-cs"/>
              </a:rPr>
              <a:t>4. </a:t>
            </a:r>
            <a:r>
              <a:rPr lang="en-US" sz="2400" spc="150" dirty="0">
                <a:latin typeface="Bookman Old Style" panose="02050604050505020204" pitchFamily="18" charset="0"/>
                <a:ea typeface="+mj-ea"/>
                <a:cs typeface="+mj-cs"/>
              </a:rPr>
              <a:t>God is doing the </a:t>
            </a:r>
            <a:r>
              <a:rPr lang="en-US" sz="2400" u="sng" spc="150" dirty="0">
                <a:solidFill>
                  <a:schemeClr val="accent2"/>
                </a:solidFill>
                <a:latin typeface="Bookman Old Style" panose="02050604050505020204" pitchFamily="18" charset="0"/>
                <a:ea typeface="+mj-ea"/>
                <a:cs typeface="+mj-cs"/>
              </a:rPr>
              <a:t>same</a:t>
            </a:r>
            <a:r>
              <a:rPr lang="en-US" sz="2400" spc="150" dirty="0">
                <a:latin typeface="Bookman Old Style" panose="02050604050505020204" pitchFamily="18" charset="0"/>
                <a:ea typeface="+mj-ea"/>
                <a:cs typeface="+mj-cs"/>
              </a:rPr>
              <a:t> work of salvation to </a:t>
            </a:r>
            <a:r>
              <a:rPr lang="en-US" sz="2400" u="sng" spc="150" dirty="0">
                <a:solidFill>
                  <a:schemeClr val="accent2"/>
                </a:solidFill>
                <a:latin typeface="Bookman Old Style" panose="02050604050505020204" pitchFamily="18" charset="0"/>
                <a:ea typeface="+mj-ea"/>
                <a:cs typeface="+mj-cs"/>
              </a:rPr>
              <a:t>Gentiles</a:t>
            </a:r>
            <a:r>
              <a:rPr lang="en-US" sz="2400" spc="150" dirty="0">
                <a:latin typeface="Bookman Old Style" panose="02050604050505020204" pitchFamily="18" charset="0"/>
                <a:ea typeface="+mj-ea"/>
                <a:cs typeface="+mj-cs"/>
              </a:rPr>
              <a:t> in Antioch</a:t>
            </a:r>
            <a:r>
              <a:rPr lang="en-US" sz="2400" spc="150" dirty="0">
                <a:solidFill>
                  <a:schemeClr val="tx1">
                    <a:lumMod val="85000"/>
                    <a:lumOff val="15000"/>
                  </a:schemeClr>
                </a:solidFill>
                <a:latin typeface="Bookman Old Style" panose="02050604050505020204" pitchFamily="18" charset="0"/>
                <a:ea typeface="+mj-ea"/>
                <a:cs typeface="+mj-cs"/>
              </a:rPr>
              <a:t>.</a:t>
            </a:r>
            <a:endParaRPr lang="en-US" i="1" spc="150" dirty="0">
              <a:solidFill>
                <a:schemeClr val="accent2"/>
              </a:solidFill>
              <a:latin typeface="+mj-lt"/>
              <a:ea typeface="+mj-ea"/>
              <a:cs typeface="+mj-cs"/>
            </a:endParaRPr>
          </a:p>
        </p:txBody>
      </p:sp>
      <p:pic>
        <p:nvPicPr>
          <p:cNvPr id="2" name="Picture 1">
            <a:extLst>
              <a:ext uri="{FF2B5EF4-FFF2-40B4-BE49-F238E27FC236}">
                <a16:creationId xmlns:a16="http://schemas.microsoft.com/office/drawing/2014/main" id="{64E6A60A-ED6D-DCB8-D4FB-F22AFEF2D561}"/>
              </a:ext>
            </a:extLst>
          </p:cNvPr>
          <p:cNvPicPr>
            <a:picLocks noChangeAspect="1"/>
          </p:cNvPicPr>
          <p:nvPr/>
        </p:nvPicPr>
        <p:blipFill>
          <a:blip r:embed="rId2"/>
          <a:stretch>
            <a:fillRect/>
          </a:stretch>
        </p:blipFill>
        <p:spPr>
          <a:xfrm>
            <a:off x="0" y="9525"/>
            <a:ext cx="4820323" cy="6848475"/>
          </a:xfrm>
          <a:prstGeom prst="rect">
            <a:avLst/>
          </a:prstGeom>
        </p:spPr>
      </p:pic>
      <p:sp>
        <p:nvSpPr>
          <p:cNvPr id="3" name="TextBox 2">
            <a:extLst>
              <a:ext uri="{FF2B5EF4-FFF2-40B4-BE49-F238E27FC236}">
                <a16:creationId xmlns:a16="http://schemas.microsoft.com/office/drawing/2014/main" id="{B159719A-F9ED-BEB1-ED2C-303A923B2E98}"/>
              </a:ext>
            </a:extLst>
          </p:cNvPr>
          <p:cNvSpPr txBox="1"/>
          <p:nvPr/>
        </p:nvSpPr>
        <p:spPr>
          <a:xfrm>
            <a:off x="4820322" y="1239501"/>
            <a:ext cx="7371677" cy="584775"/>
          </a:xfrm>
          <a:prstGeom prst="rect">
            <a:avLst/>
          </a:prstGeom>
          <a:noFill/>
        </p:spPr>
        <p:txBody>
          <a:bodyPr wrap="square" rtlCol="0">
            <a:spAutoFit/>
          </a:bodyPr>
          <a:lstStyle/>
          <a:p>
            <a:pPr algn="ctr" rtl="0"/>
            <a:r>
              <a:rPr lang="en-US" sz="1600" b="1" u="sng" dirty="0"/>
              <a:t>Application #7</a:t>
            </a:r>
            <a:endParaRPr lang="en-US" sz="1600" b="1" i="1" dirty="0"/>
          </a:p>
          <a:p>
            <a:pPr algn="ctr" rtl="0"/>
            <a:r>
              <a:rPr lang="en-US" sz="1600" dirty="0"/>
              <a:t>We go in </a:t>
            </a:r>
            <a:r>
              <a:rPr lang="en-US" sz="1600" u="sng" dirty="0">
                <a:solidFill>
                  <a:schemeClr val="accent2"/>
                </a:solidFill>
              </a:rPr>
              <a:t>humility</a:t>
            </a:r>
            <a:r>
              <a:rPr lang="en-US" sz="1600" dirty="0"/>
              <a:t> trusting </a:t>
            </a:r>
            <a:r>
              <a:rPr lang="en-US" sz="1600" u="sng" dirty="0">
                <a:solidFill>
                  <a:schemeClr val="accent2"/>
                </a:solidFill>
              </a:rPr>
              <a:t>God</a:t>
            </a:r>
            <a:r>
              <a:rPr lang="en-US" sz="1600" dirty="0"/>
              <a:t> to work.</a:t>
            </a:r>
          </a:p>
        </p:txBody>
      </p:sp>
    </p:spTree>
    <p:extLst>
      <p:ext uri="{BB962C8B-B14F-4D97-AF65-F5344CB8AC3E}">
        <p14:creationId xmlns:p14="http://schemas.microsoft.com/office/powerpoint/2010/main" val="2158384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820322" y="2"/>
            <a:ext cx="7371678" cy="1059296"/>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2400" b="1" spc="150" dirty="0">
                <a:solidFill>
                  <a:schemeClr val="tx1">
                    <a:lumMod val="85000"/>
                    <a:lumOff val="15000"/>
                  </a:schemeClr>
                </a:solidFill>
                <a:latin typeface="Bookman Old Style" panose="02050604050505020204" pitchFamily="18" charset="0"/>
                <a:ea typeface="+mj-ea"/>
                <a:cs typeface="+mj-cs"/>
              </a:rPr>
              <a:t>5. </a:t>
            </a:r>
            <a:r>
              <a:rPr lang="en-US" sz="2400" spc="150" dirty="0">
                <a:latin typeface="Bookman Old Style" panose="02050604050505020204" pitchFamily="18" charset="0"/>
                <a:ea typeface="+mj-ea"/>
                <a:cs typeface="+mj-cs"/>
              </a:rPr>
              <a:t>The </a:t>
            </a:r>
            <a:r>
              <a:rPr lang="en-US" sz="2400" u="sng" spc="150" dirty="0">
                <a:solidFill>
                  <a:schemeClr val="accent2"/>
                </a:solidFill>
                <a:latin typeface="Bookman Old Style" panose="02050604050505020204" pitchFamily="18" charset="0"/>
                <a:ea typeface="+mj-ea"/>
                <a:cs typeface="+mj-cs"/>
              </a:rPr>
              <a:t>Jew</a:t>
            </a:r>
            <a:r>
              <a:rPr lang="en-US" sz="2400" spc="150" dirty="0">
                <a:latin typeface="Bookman Old Style" panose="02050604050505020204" pitchFamily="18" charset="0"/>
                <a:ea typeface="+mj-ea"/>
                <a:cs typeface="+mj-cs"/>
              </a:rPr>
              <a:t> &amp; </a:t>
            </a:r>
            <a:r>
              <a:rPr lang="en-US" sz="2400" u="sng" spc="150" dirty="0">
                <a:solidFill>
                  <a:schemeClr val="accent2"/>
                </a:solidFill>
                <a:latin typeface="Bookman Old Style" panose="02050604050505020204" pitchFamily="18" charset="0"/>
                <a:ea typeface="+mj-ea"/>
                <a:cs typeface="+mj-cs"/>
              </a:rPr>
              <a:t>Gentile</a:t>
            </a:r>
            <a:r>
              <a:rPr lang="en-US" sz="2400" spc="150" dirty="0">
                <a:latin typeface="Bookman Old Style" panose="02050604050505020204" pitchFamily="18" charset="0"/>
                <a:ea typeface="+mj-ea"/>
                <a:cs typeface="+mj-cs"/>
              </a:rPr>
              <a:t> churches experience </a:t>
            </a:r>
            <a:r>
              <a:rPr lang="en-US" sz="2400" u="sng" spc="150" dirty="0">
                <a:solidFill>
                  <a:schemeClr val="accent2"/>
                </a:solidFill>
                <a:latin typeface="Bookman Old Style" panose="02050604050505020204" pitchFamily="18" charset="0"/>
                <a:ea typeface="+mj-ea"/>
                <a:cs typeface="+mj-cs"/>
              </a:rPr>
              <a:t>unity</a:t>
            </a:r>
            <a:r>
              <a:rPr lang="en-US" sz="2400" spc="150" dirty="0">
                <a:latin typeface="Bookman Old Style" panose="02050604050505020204" pitchFamily="18" charset="0"/>
                <a:ea typeface="+mj-ea"/>
                <a:cs typeface="+mj-cs"/>
              </a:rPr>
              <a:t>.</a:t>
            </a:r>
            <a:endParaRPr lang="en-US" i="1" spc="150" dirty="0">
              <a:solidFill>
                <a:schemeClr val="accent2"/>
              </a:solidFill>
              <a:latin typeface="+mj-lt"/>
              <a:ea typeface="+mj-ea"/>
              <a:cs typeface="+mj-cs"/>
            </a:endParaRPr>
          </a:p>
        </p:txBody>
      </p:sp>
      <p:pic>
        <p:nvPicPr>
          <p:cNvPr id="2" name="Picture 1">
            <a:extLst>
              <a:ext uri="{FF2B5EF4-FFF2-40B4-BE49-F238E27FC236}">
                <a16:creationId xmlns:a16="http://schemas.microsoft.com/office/drawing/2014/main" id="{64E6A60A-ED6D-DCB8-D4FB-F22AFEF2D561}"/>
              </a:ext>
            </a:extLst>
          </p:cNvPr>
          <p:cNvPicPr>
            <a:picLocks noChangeAspect="1"/>
          </p:cNvPicPr>
          <p:nvPr/>
        </p:nvPicPr>
        <p:blipFill>
          <a:blip r:embed="rId2"/>
          <a:stretch>
            <a:fillRect/>
          </a:stretch>
        </p:blipFill>
        <p:spPr>
          <a:xfrm>
            <a:off x="0" y="9525"/>
            <a:ext cx="4820323" cy="6848475"/>
          </a:xfrm>
          <a:prstGeom prst="rect">
            <a:avLst/>
          </a:prstGeom>
        </p:spPr>
      </p:pic>
      <p:sp>
        <p:nvSpPr>
          <p:cNvPr id="7" name="TextBox 6">
            <a:extLst>
              <a:ext uri="{FF2B5EF4-FFF2-40B4-BE49-F238E27FC236}">
                <a16:creationId xmlns:a16="http://schemas.microsoft.com/office/drawing/2014/main" id="{54AB502B-6B26-2A17-B889-A4808E273C55}"/>
              </a:ext>
            </a:extLst>
          </p:cNvPr>
          <p:cNvSpPr txBox="1"/>
          <p:nvPr/>
        </p:nvSpPr>
        <p:spPr>
          <a:xfrm>
            <a:off x="4820322" y="1239501"/>
            <a:ext cx="7371677" cy="584775"/>
          </a:xfrm>
          <a:prstGeom prst="rect">
            <a:avLst/>
          </a:prstGeom>
          <a:noFill/>
        </p:spPr>
        <p:txBody>
          <a:bodyPr wrap="square" rtlCol="0">
            <a:spAutoFit/>
          </a:bodyPr>
          <a:lstStyle/>
          <a:p>
            <a:pPr algn="ctr" rtl="0"/>
            <a:r>
              <a:rPr lang="en-US" sz="1600" b="1" u="sng" dirty="0"/>
              <a:t>Application #8</a:t>
            </a:r>
            <a:endParaRPr lang="en-US" sz="1600" b="1" i="1" dirty="0"/>
          </a:p>
          <a:p>
            <a:pPr algn="ctr" rtl="0"/>
            <a:r>
              <a:rPr lang="en-US" sz="1600" dirty="0"/>
              <a:t>We are all </a:t>
            </a:r>
            <a:r>
              <a:rPr lang="en-US" sz="1600" u="sng" dirty="0">
                <a:solidFill>
                  <a:schemeClr val="accent2"/>
                </a:solidFill>
              </a:rPr>
              <a:t>growing</a:t>
            </a:r>
            <a:r>
              <a:rPr lang="en-US" sz="1600" dirty="0"/>
              <a:t> in God’s </a:t>
            </a:r>
            <a:r>
              <a:rPr lang="en-US" sz="1600" u="sng" dirty="0">
                <a:solidFill>
                  <a:schemeClr val="accent2"/>
                </a:solidFill>
              </a:rPr>
              <a:t>truth</a:t>
            </a:r>
            <a:r>
              <a:rPr lang="en-US" sz="1600" dirty="0"/>
              <a:t> and </a:t>
            </a:r>
            <a:r>
              <a:rPr lang="en-US" sz="1600" u="sng" dirty="0">
                <a:solidFill>
                  <a:schemeClr val="accent2"/>
                </a:solidFill>
              </a:rPr>
              <a:t>grace</a:t>
            </a:r>
            <a:r>
              <a:rPr lang="en-US" sz="1600" dirty="0"/>
              <a:t>, and as one </a:t>
            </a:r>
            <a:r>
              <a:rPr lang="en-US" sz="1600" u="sng" dirty="0">
                <a:solidFill>
                  <a:schemeClr val="accent2"/>
                </a:solidFill>
              </a:rPr>
              <a:t>body</a:t>
            </a:r>
            <a:r>
              <a:rPr lang="en-US" sz="1600" dirty="0"/>
              <a:t>.</a:t>
            </a:r>
          </a:p>
        </p:txBody>
      </p:sp>
    </p:spTree>
    <p:extLst>
      <p:ext uri="{BB962C8B-B14F-4D97-AF65-F5344CB8AC3E}">
        <p14:creationId xmlns:p14="http://schemas.microsoft.com/office/powerpoint/2010/main" val="3306210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820322" y="2"/>
            <a:ext cx="7371678" cy="1059296"/>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2400" b="1" spc="150" dirty="0">
                <a:solidFill>
                  <a:schemeClr val="tx1">
                    <a:lumMod val="85000"/>
                    <a:lumOff val="15000"/>
                  </a:schemeClr>
                </a:solidFill>
                <a:latin typeface="Bookman Old Style" panose="02050604050505020204" pitchFamily="18" charset="0"/>
                <a:ea typeface="+mj-ea"/>
                <a:cs typeface="+mj-cs"/>
              </a:rPr>
              <a:t>5. </a:t>
            </a:r>
            <a:r>
              <a:rPr lang="en-US" sz="2400" spc="150" dirty="0">
                <a:latin typeface="Bookman Old Style" panose="02050604050505020204" pitchFamily="18" charset="0"/>
                <a:ea typeface="+mj-ea"/>
                <a:cs typeface="+mj-cs"/>
              </a:rPr>
              <a:t>The </a:t>
            </a:r>
            <a:r>
              <a:rPr lang="en-US" sz="2400" u="sng" spc="150" dirty="0">
                <a:solidFill>
                  <a:schemeClr val="accent2"/>
                </a:solidFill>
                <a:latin typeface="Bookman Old Style" panose="02050604050505020204" pitchFamily="18" charset="0"/>
                <a:ea typeface="+mj-ea"/>
                <a:cs typeface="+mj-cs"/>
              </a:rPr>
              <a:t>Jew</a:t>
            </a:r>
            <a:r>
              <a:rPr lang="en-US" sz="2400" spc="150" dirty="0">
                <a:latin typeface="Bookman Old Style" panose="02050604050505020204" pitchFamily="18" charset="0"/>
                <a:ea typeface="+mj-ea"/>
                <a:cs typeface="+mj-cs"/>
              </a:rPr>
              <a:t> &amp; </a:t>
            </a:r>
            <a:r>
              <a:rPr lang="en-US" sz="2400" u="sng" spc="150" dirty="0">
                <a:solidFill>
                  <a:schemeClr val="accent2"/>
                </a:solidFill>
                <a:latin typeface="Bookman Old Style" panose="02050604050505020204" pitchFamily="18" charset="0"/>
                <a:ea typeface="+mj-ea"/>
                <a:cs typeface="+mj-cs"/>
              </a:rPr>
              <a:t>Gentile</a:t>
            </a:r>
            <a:r>
              <a:rPr lang="en-US" sz="2400" spc="150" dirty="0">
                <a:latin typeface="Bookman Old Style" panose="02050604050505020204" pitchFamily="18" charset="0"/>
                <a:ea typeface="+mj-ea"/>
                <a:cs typeface="+mj-cs"/>
              </a:rPr>
              <a:t> churches experience </a:t>
            </a:r>
            <a:r>
              <a:rPr lang="en-US" sz="2400" u="sng" spc="150" dirty="0">
                <a:solidFill>
                  <a:schemeClr val="accent2"/>
                </a:solidFill>
                <a:latin typeface="Bookman Old Style" panose="02050604050505020204" pitchFamily="18" charset="0"/>
                <a:ea typeface="+mj-ea"/>
                <a:cs typeface="+mj-cs"/>
              </a:rPr>
              <a:t>unity</a:t>
            </a:r>
            <a:r>
              <a:rPr lang="en-US" sz="2400" spc="150" dirty="0">
                <a:latin typeface="Bookman Old Style" panose="02050604050505020204" pitchFamily="18" charset="0"/>
                <a:ea typeface="+mj-ea"/>
                <a:cs typeface="+mj-cs"/>
              </a:rPr>
              <a:t>.</a:t>
            </a:r>
            <a:endParaRPr lang="en-US" i="1" spc="150" dirty="0">
              <a:solidFill>
                <a:schemeClr val="accent2"/>
              </a:solidFill>
              <a:latin typeface="+mj-lt"/>
              <a:ea typeface="+mj-ea"/>
              <a:cs typeface="+mj-cs"/>
            </a:endParaRPr>
          </a:p>
        </p:txBody>
      </p:sp>
      <p:pic>
        <p:nvPicPr>
          <p:cNvPr id="2" name="Picture 1">
            <a:extLst>
              <a:ext uri="{FF2B5EF4-FFF2-40B4-BE49-F238E27FC236}">
                <a16:creationId xmlns:a16="http://schemas.microsoft.com/office/drawing/2014/main" id="{64E6A60A-ED6D-DCB8-D4FB-F22AFEF2D561}"/>
              </a:ext>
            </a:extLst>
          </p:cNvPr>
          <p:cNvPicPr>
            <a:picLocks noChangeAspect="1"/>
          </p:cNvPicPr>
          <p:nvPr/>
        </p:nvPicPr>
        <p:blipFill>
          <a:blip r:embed="rId2"/>
          <a:stretch>
            <a:fillRect/>
          </a:stretch>
        </p:blipFill>
        <p:spPr>
          <a:xfrm>
            <a:off x="0" y="9525"/>
            <a:ext cx="4820323" cy="6848475"/>
          </a:xfrm>
          <a:prstGeom prst="rect">
            <a:avLst/>
          </a:prstGeom>
        </p:spPr>
      </p:pic>
      <p:sp>
        <p:nvSpPr>
          <p:cNvPr id="3" name="TextBox 2">
            <a:extLst>
              <a:ext uri="{FF2B5EF4-FFF2-40B4-BE49-F238E27FC236}">
                <a16:creationId xmlns:a16="http://schemas.microsoft.com/office/drawing/2014/main" id="{1F098762-5A47-BA42-FFB7-FE39CF97DA17}"/>
              </a:ext>
            </a:extLst>
          </p:cNvPr>
          <p:cNvSpPr txBox="1"/>
          <p:nvPr/>
        </p:nvSpPr>
        <p:spPr>
          <a:xfrm>
            <a:off x="4820321" y="1792943"/>
            <a:ext cx="7371677" cy="338554"/>
          </a:xfrm>
          <a:prstGeom prst="rect">
            <a:avLst/>
          </a:prstGeom>
          <a:noFill/>
        </p:spPr>
        <p:txBody>
          <a:bodyPr wrap="square" rtlCol="0">
            <a:spAutoFit/>
          </a:bodyPr>
          <a:lstStyle/>
          <a:p>
            <a:pPr algn="ctr" rtl="0"/>
            <a:r>
              <a:rPr lang="en-US" sz="1600" b="1" u="sng" dirty="0"/>
              <a:t>“Look for” = Search diligently; search up and down, all over, until found</a:t>
            </a:r>
            <a:endParaRPr lang="en-US" sz="1600" dirty="0"/>
          </a:p>
        </p:txBody>
      </p:sp>
      <p:sp>
        <p:nvSpPr>
          <p:cNvPr id="5" name="TextBox 4">
            <a:extLst>
              <a:ext uri="{FF2B5EF4-FFF2-40B4-BE49-F238E27FC236}">
                <a16:creationId xmlns:a16="http://schemas.microsoft.com/office/drawing/2014/main" id="{20F8CD8F-9431-3F29-143A-5682A2187907}"/>
              </a:ext>
            </a:extLst>
          </p:cNvPr>
          <p:cNvSpPr txBox="1"/>
          <p:nvPr/>
        </p:nvSpPr>
        <p:spPr>
          <a:xfrm>
            <a:off x="4820323" y="2678866"/>
            <a:ext cx="7371677" cy="1815882"/>
          </a:xfrm>
          <a:prstGeom prst="rect">
            <a:avLst/>
          </a:prstGeom>
          <a:noFill/>
        </p:spPr>
        <p:txBody>
          <a:bodyPr wrap="square" rtlCol="0">
            <a:spAutoFit/>
          </a:bodyPr>
          <a:lstStyle/>
          <a:p>
            <a:pPr algn="ctr" rtl="0"/>
            <a:r>
              <a:rPr lang="en-US" sz="1600" b="1" u="sng" dirty="0"/>
              <a:t>Luke 2:43-46 (ESV)</a:t>
            </a:r>
            <a:endParaRPr lang="en-US" sz="1600" b="1" i="1" dirty="0"/>
          </a:p>
          <a:p>
            <a:pPr algn="ctr"/>
            <a:r>
              <a:rPr lang="en-US" sz="1600" dirty="0"/>
              <a:t>And when the feast was ended, as they were returning, the boy Jesus stayed behind in Jerusalem. His parents did not know it, but supposing him to be in the group they went a day’s journey, but then they began </a:t>
            </a:r>
            <a:r>
              <a:rPr lang="en-US" sz="1600" b="1" u="sng" dirty="0"/>
              <a:t>to search for him </a:t>
            </a:r>
            <a:r>
              <a:rPr lang="en-US" sz="1600" dirty="0"/>
              <a:t>among their relatives and acquaintances, and when they did not find him, they returned to Jerusalem, </a:t>
            </a:r>
            <a:r>
              <a:rPr lang="en-US" sz="1600" b="1" u="sng" dirty="0"/>
              <a:t>searching for him</a:t>
            </a:r>
            <a:r>
              <a:rPr lang="en-US" sz="1600" dirty="0"/>
              <a:t>. After three days they found him in the temple, sitting among the teachers, listening to them and asking them questions.</a:t>
            </a:r>
          </a:p>
        </p:txBody>
      </p:sp>
    </p:spTree>
    <p:extLst>
      <p:ext uri="{BB962C8B-B14F-4D97-AF65-F5344CB8AC3E}">
        <p14:creationId xmlns:p14="http://schemas.microsoft.com/office/powerpoint/2010/main" val="3008865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820322" y="2"/>
            <a:ext cx="7371678" cy="1059296"/>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2400" b="1" spc="150" dirty="0">
                <a:solidFill>
                  <a:schemeClr val="tx1">
                    <a:lumMod val="85000"/>
                    <a:lumOff val="15000"/>
                  </a:schemeClr>
                </a:solidFill>
                <a:latin typeface="Bookman Old Style" panose="02050604050505020204" pitchFamily="18" charset="0"/>
                <a:ea typeface="+mj-ea"/>
                <a:cs typeface="+mj-cs"/>
              </a:rPr>
              <a:t>5. </a:t>
            </a:r>
            <a:r>
              <a:rPr lang="en-US" sz="2400" spc="150" dirty="0">
                <a:latin typeface="Bookman Old Style" panose="02050604050505020204" pitchFamily="18" charset="0"/>
                <a:ea typeface="+mj-ea"/>
                <a:cs typeface="+mj-cs"/>
              </a:rPr>
              <a:t>The </a:t>
            </a:r>
            <a:r>
              <a:rPr lang="en-US" sz="2400" u="sng" spc="150" dirty="0">
                <a:solidFill>
                  <a:schemeClr val="accent2"/>
                </a:solidFill>
                <a:latin typeface="Bookman Old Style" panose="02050604050505020204" pitchFamily="18" charset="0"/>
                <a:ea typeface="+mj-ea"/>
                <a:cs typeface="+mj-cs"/>
              </a:rPr>
              <a:t>Jew</a:t>
            </a:r>
            <a:r>
              <a:rPr lang="en-US" sz="2400" spc="150" dirty="0">
                <a:latin typeface="Bookman Old Style" panose="02050604050505020204" pitchFamily="18" charset="0"/>
                <a:ea typeface="+mj-ea"/>
                <a:cs typeface="+mj-cs"/>
              </a:rPr>
              <a:t> &amp; </a:t>
            </a:r>
            <a:r>
              <a:rPr lang="en-US" sz="2400" u="sng" spc="150" dirty="0">
                <a:solidFill>
                  <a:schemeClr val="accent2"/>
                </a:solidFill>
                <a:latin typeface="Bookman Old Style" panose="02050604050505020204" pitchFamily="18" charset="0"/>
                <a:ea typeface="+mj-ea"/>
                <a:cs typeface="+mj-cs"/>
              </a:rPr>
              <a:t>Gentile</a:t>
            </a:r>
            <a:r>
              <a:rPr lang="en-US" sz="2400" spc="150" dirty="0">
                <a:latin typeface="Bookman Old Style" panose="02050604050505020204" pitchFamily="18" charset="0"/>
                <a:ea typeface="+mj-ea"/>
                <a:cs typeface="+mj-cs"/>
              </a:rPr>
              <a:t> churches experience </a:t>
            </a:r>
            <a:r>
              <a:rPr lang="en-US" sz="2400" u="sng" spc="150" dirty="0">
                <a:solidFill>
                  <a:schemeClr val="accent2"/>
                </a:solidFill>
                <a:latin typeface="Bookman Old Style" panose="02050604050505020204" pitchFamily="18" charset="0"/>
                <a:ea typeface="+mj-ea"/>
                <a:cs typeface="+mj-cs"/>
              </a:rPr>
              <a:t>unity</a:t>
            </a:r>
            <a:r>
              <a:rPr lang="en-US" sz="2400" spc="150" dirty="0">
                <a:latin typeface="Bookman Old Style" panose="02050604050505020204" pitchFamily="18" charset="0"/>
                <a:ea typeface="+mj-ea"/>
                <a:cs typeface="+mj-cs"/>
              </a:rPr>
              <a:t>.</a:t>
            </a:r>
            <a:endParaRPr lang="en-US" i="1" spc="150" dirty="0">
              <a:solidFill>
                <a:schemeClr val="accent2"/>
              </a:solidFill>
              <a:latin typeface="+mj-lt"/>
              <a:ea typeface="+mj-ea"/>
              <a:cs typeface="+mj-cs"/>
            </a:endParaRPr>
          </a:p>
        </p:txBody>
      </p:sp>
      <p:pic>
        <p:nvPicPr>
          <p:cNvPr id="2" name="Picture 1">
            <a:extLst>
              <a:ext uri="{FF2B5EF4-FFF2-40B4-BE49-F238E27FC236}">
                <a16:creationId xmlns:a16="http://schemas.microsoft.com/office/drawing/2014/main" id="{64E6A60A-ED6D-DCB8-D4FB-F22AFEF2D561}"/>
              </a:ext>
            </a:extLst>
          </p:cNvPr>
          <p:cNvPicPr>
            <a:picLocks noChangeAspect="1"/>
          </p:cNvPicPr>
          <p:nvPr/>
        </p:nvPicPr>
        <p:blipFill>
          <a:blip r:embed="rId2"/>
          <a:stretch>
            <a:fillRect/>
          </a:stretch>
        </p:blipFill>
        <p:spPr>
          <a:xfrm>
            <a:off x="0" y="9525"/>
            <a:ext cx="4820323" cy="6848475"/>
          </a:xfrm>
          <a:prstGeom prst="rect">
            <a:avLst/>
          </a:prstGeom>
        </p:spPr>
      </p:pic>
      <p:sp>
        <p:nvSpPr>
          <p:cNvPr id="5" name="TextBox 4">
            <a:extLst>
              <a:ext uri="{FF2B5EF4-FFF2-40B4-BE49-F238E27FC236}">
                <a16:creationId xmlns:a16="http://schemas.microsoft.com/office/drawing/2014/main" id="{20F8CD8F-9431-3F29-143A-5682A2187907}"/>
              </a:ext>
            </a:extLst>
          </p:cNvPr>
          <p:cNvSpPr txBox="1"/>
          <p:nvPr/>
        </p:nvSpPr>
        <p:spPr>
          <a:xfrm>
            <a:off x="4820323" y="2678866"/>
            <a:ext cx="7371677" cy="1815882"/>
          </a:xfrm>
          <a:prstGeom prst="rect">
            <a:avLst/>
          </a:prstGeom>
          <a:noFill/>
        </p:spPr>
        <p:txBody>
          <a:bodyPr wrap="square" rtlCol="0">
            <a:spAutoFit/>
          </a:bodyPr>
          <a:lstStyle/>
          <a:p>
            <a:pPr algn="ctr" rtl="0"/>
            <a:r>
              <a:rPr lang="en-US" sz="1600" b="1" u="sng" dirty="0"/>
              <a:t>Philippians 2:1-5 (ESV)</a:t>
            </a:r>
            <a:endParaRPr lang="en-US" sz="1600" b="1" i="1" dirty="0"/>
          </a:p>
          <a:p>
            <a:pPr algn="ctr"/>
            <a:r>
              <a:rPr lang="en-US" sz="1600" dirty="0"/>
              <a:t>So if there is any </a:t>
            </a:r>
            <a:r>
              <a:rPr lang="en-US" sz="1600" b="1" u="sng" dirty="0"/>
              <a:t>encouragement in Christ</a:t>
            </a:r>
            <a:r>
              <a:rPr lang="en-US" sz="1600" dirty="0"/>
              <a:t>, any comfort from love, any participation in the Spirit, any affection and sympathy, complete my joy by </a:t>
            </a:r>
            <a:r>
              <a:rPr lang="en-US" sz="1600" b="1" u="sng" dirty="0"/>
              <a:t>being of the same mind</a:t>
            </a:r>
            <a:r>
              <a:rPr lang="en-US" sz="1600" dirty="0"/>
              <a:t>, having the same love, being in full accord and of one mind. Do nothing from selfish ambition or conceit, but </a:t>
            </a:r>
            <a:r>
              <a:rPr lang="en-US" sz="1600" b="1" u="sng" dirty="0"/>
              <a:t>in humility count others more significant than yourselves</a:t>
            </a:r>
            <a:r>
              <a:rPr lang="en-US" sz="1600" dirty="0"/>
              <a:t>. Let each of you look not only to his own interests, but also to the interests of others. Have this mind among yourselves, which is </a:t>
            </a:r>
            <a:r>
              <a:rPr lang="en-US" sz="1600" b="1" u="sng" dirty="0"/>
              <a:t>yours in Christ Jesus</a:t>
            </a:r>
            <a:r>
              <a:rPr lang="en-US" sz="1600" dirty="0"/>
              <a:t>,</a:t>
            </a:r>
          </a:p>
        </p:txBody>
      </p:sp>
    </p:spTree>
    <p:extLst>
      <p:ext uri="{BB962C8B-B14F-4D97-AF65-F5344CB8AC3E}">
        <p14:creationId xmlns:p14="http://schemas.microsoft.com/office/powerpoint/2010/main" val="3654140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820322" y="2"/>
            <a:ext cx="7371678" cy="583094"/>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2400" b="1" spc="150" dirty="0">
                <a:solidFill>
                  <a:schemeClr val="tx1">
                    <a:lumMod val="85000"/>
                    <a:lumOff val="15000"/>
                  </a:schemeClr>
                </a:solidFill>
                <a:latin typeface="Bookman Old Style" panose="02050604050505020204" pitchFamily="18" charset="0"/>
                <a:ea typeface="+mj-ea"/>
                <a:cs typeface="+mj-cs"/>
              </a:rPr>
              <a:t>1. </a:t>
            </a:r>
            <a:r>
              <a:rPr lang="en-US" sz="2400" spc="150" dirty="0">
                <a:solidFill>
                  <a:schemeClr val="tx1">
                    <a:lumMod val="85000"/>
                    <a:lumOff val="15000"/>
                  </a:schemeClr>
                </a:solidFill>
                <a:latin typeface="Bookman Old Style" panose="02050604050505020204" pitchFamily="18" charset="0"/>
                <a:ea typeface="+mj-ea"/>
                <a:cs typeface="+mj-cs"/>
              </a:rPr>
              <a:t>The </a:t>
            </a:r>
            <a:r>
              <a:rPr lang="en-US" sz="2400" u="sng" spc="150" dirty="0">
                <a:solidFill>
                  <a:schemeClr val="accent2"/>
                </a:solidFill>
                <a:latin typeface="Bookman Old Style" panose="02050604050505020204" pitchFamily="18" charset="0"/>
                <a:ea typeface="+mj-ea"/>
                <a:cs typeface="+mj-cs"/>
              </a:rPr>
              <a:t>criticism</a:t>
            </a:r>
            <a:r>
              <a:rPr lang="en-US" sz="2400" spc="150" dirty="0">
                <a:solidFill>
                  <a:schemeClr val="tx1">
                    <a:lumMod val="85000"/>
                    <a:lumOff val="15000"/>
                  </a:schemeClr>
                </a:solidFill>
                <a:latin typeface="Bookman Old Style" panose="02050604050505020204" pitchFamily="18" charset="0"/>
                <a:ea typeface="+mj-ea"/>
                <a:cs typeface="+mj-cs"/>
              </a:rPr>
              <a:t> from Jerusalem.</a:t>
            </a:r>
            <a:endParaRPr lang="en-US" i="1" u="sng" spc="150" dirty="0">
              <a:solidFill>
                <a:schemeClr val="accent2"/>
              </a:solidFill>
              <a:latin typeface="+mj-lt"/>
              <a:ea typeface="+mj-ea"/>
              <a:cs typeface="+mj-cs"/>
            </a:endParaRPr>
          </a:p>
        </p:txBody>
      </p:sp>
      <p:sp>
        <p:nvSpPr>
          <p:cNvPr id="3" name="TextBox 2">
            <a:extLst>
              <a:ext uri="{FF2B5EF4-FFF2-40B4-BE49-F238E27FC236}">
                <a16:creationId xmlns:a16="http://schemas.microsoft.com/office/drawing/2014/main" id="{C7119C4A-CAE6-8838-C4BA-96C60C5E51B8}"/>
              </a:ext>
            </a:extLst>
          </p:cNvPr>
          <p:cNvSpPr txBox="1"/>
          <p:nvPr/>
        </p:nvSpPr>
        <p:spPr>
          <a:xfrm>
            <a:off x="4820322" y="662725"/>
            <a:ext cx="7371677" cy="584775"/>
          </a:xfrm>
          <a:prstGeom prst="rect">
            <a:avLst/>
          </a:prstGeom>
          <a:noFill/>
        </p:spPr>
        <p:txBody>
          <a:bodyPr wrap="square" rtlCol="0">
            <a:spAutoFit/>
          </a:bodyPr>
          <a:lstStyle/>
          <a:p>
            <a:pPr algn="ctr" rtl="0"/>
            <a:r>
              <a:rPr lang="en-US" sz="1600" b="1" u="sng" dirty="0"/>
              <a:t>Application #1</a:t>
            </a:r>
            <a:endParaRPr lang="en-US" sz="1600" b="1" i="1" dirty="0"/>
          </a:p>
          <a:p>
            <a:pPr algn="ctr" rtl="0"/>
            <a:r>
              <a:rPr lang="en-US" sz="1600" dirty="0"/>
              <a:t>Ask the Lord to keep you from having a </a:t>
            </a:r>
            <a:r>
              <a:rPr lang="en-US" sz="1600" u="sng" dirty="0">
                <a:solidFill>
                  <a:schemeClr val="accent2"/>
                </a:solidFill>
              </a:rPr>
              <a:t>spirit</a:t>
            </a:r>
            <a:r>
              <a:rPr lang="en-US" sz="1600" dirty="0"/>
              <a:t> of </a:t>
            </a:r>
            <a:r>
              <a:rPr lang="en-US" sz="1600" u="sng" dirty="0">
                <a:solidFill>
                  <a:schemeClr val="accent2"/>
                </a:solidFill>
              </a:rPr>
              <a:t>criticism</a:t>
            </a:r>
            <a:r>
              <a:rPr lang="en-US" sz="1600" dirty="0"/>
              <a:t>.</a:t>
            </a:r>
          </a:p>
        </p:txBody>
      </p:sp>
      <p:pic>
        <p:nvPicPr>
          <p:cNvPr id="2" name="Picture 1">
            <a:extLst>
              <a:ext uri="{FF2B5EF4-FFF2-40B4-BE49-F238E27FC236}">
                <a16:creationId xmlns:a16="http://schemas.microsoft.com/office/drawing/2014/main" id="{64E6A60A-ED6D-DCB8-D4FB-F22AFEF2D561}"/>
              </a:ext>
            </a:extLst>
          </p:cNvPr>
          <p:cNvPicPr>
            <a:picLocks noChangeAspect="1"/>
          </p:cNvPicPr>
          <p:nvPr/>
        </p:nvPicPr>
        <p:blipFill>
          <a:blip r:embed="rId2"/>
          <a:stretch>
            <a:fillRect/>
          </a:stretch>
        </p:blipFill>
        <p:spPr>
          <a:xfrm>
            <a:off x="0" y="9525"/>
            <a:ext cx="4820323" cy="6848475"/>
          </a:xfrm>
          <a:prstGeom prst="rect">
            <a:avLst/>
          </a:prstGeom>
        </p:spPr>
      </p:pic>
      <p:sp>
        <p:nvSpPr>
          <p:cNvPr id="6" name="TextBox 5">
            <a:extLst>
              <a:ext uri="{FF2B5EF4-FFF2-40B4-BE49-F238E27FC236}">
                <a16:creationId xmlns:a16="http://schemas.microsoft.com/office/drawing/2014/main" id="{6244DBA7-5BB0-D0BE-31A7-0C635C041617}"/>
              </a:ext>
            </a:extLst>
          </p:cNvPr>
          <p:cNvSpPr txBox="1"/>
          <p:nvPr/>
        </p:nvSpPr>
        <p:spPr>
          <a:xfrm>
            <a:off x="4820322" y="1653325"/>
            <a:ext cx="7371677" cy="3046988"/>
          </a:xfrm>
          <a:prstGeom prst="rect">
            <a:avLst/>
          </a:prstGeom>
          <a:noFill/>
        </p:spPr>
        <p:txBody>
          <a:bodyPr wrap="square" rtlCol="0">
            <a:spAutoFit/>
          </a:bodyPr>
          <a:lstStyle/>
          <a:p>
            <a:pPr algn="ctr" rtl="0"/>
            <a:r>
              <a:rPr lang="en-US" sz="1600" b="1" u="sng" dirty="0"/>
              <a:t>Galatians 5:22-23 (ESV)</a:t>
            </a:r>
            <a:endParaRPr lang="en-US" sz="1600" b="1" i="1" dirty="0"/>
          </a:p>
          <a:p>
            <a:pPr algn="ctr"/>
            <a:r>
              <a:rPr lang="en-US" sz="1600" dirty="0"/>
              <a:t>But the fruit of the Spirit is</a:t>
            </a:r>
          </a:p>
          <a:p>
            <a:pPr algn="ctr"/>
            <a:r>
              <a:rPr lang="en-US" sz="1600" dirty="0"/>
              <a:t>love, </a:t>
            </a:r>
          </a:p>
          <a:p>
            <a:pPr algn="ctr"/>
            <a:r>
              <a:rPr lang="en-US" sz="1600" dirty="0"/>
              <a:t>joy, </a:t>
            </a:r>
          </a:p>
          <a:p>
            <a:pPr algn="ctr"/>
            <a:r>
              <a:rPr lang="en-US" sz="1600" dirty="0"/>
              <a:t>peace, </a:t>
            </a:r>
          </a:p>
          <a:p>
            <a:pPr algn="ctr"/>
            <a:r>
              <a:rPr lang="en-US" sz="1600" dirty="0"/>
              <a:t>patience, </a:t>
            </a:r>
          </a:p>
          <a:p>
            <a:pPr algn="ctr"/>
            <a:r>
              <a:rPr lang="en-US" sz="1600" dirty="0"/>
              <a:t>kindness, </a:t>
            </a:r>
          </a:p>
          <a:p>
            <a:pPr algn="ctr"/>
            <a:r>
              <a:rPr lang="en-US" sz="1600" dirty="0"/>
              <a:t>goodness, </a:t>
            </a:r>
          </a:p>
          <a:p>
            <a:pPr algn="ctr"/>
            <a:r>
              <a:rPr lang="en-US" sz="1600" dirty="0"/>
              <a:t>faithfulness, </a:t>
            </a:r>
          </a:p>
          <a:p>
            <a:pPr algn="ctr"/>
            <a:r>
              <a:rPr lang="en-US" sz="1600" dirty="0"/>
              <a:t>gentleness, </a:t>
            </a:r>
          </a:p>
          <a:p>
            <a:pPr algn="ctr"/>
            <a:r>
              <a:rPr lang="en-US" sz="1600" dirty="0"/>
              <a:t>self-control; </a:t>
            </a:r>
          </a:p>
          <a:p>
            <a:pPr algn="ctr"/>
            <a:r>
              <a:rPr lang="en-US" sz="1400" i="1" dirty="0"/>
              <a:t>(</a:t>
            </a:r>
            <a:r>
              <a:rPr lang="en-US" sz="1400" i="1" strike="sngStrike" dirty="0"/>
              <a:t>criticism)</a:t>
            </a:r>
          </a:p>
        </p:txBody>
      </p:sp>
    </p:spTree>
    <p:extLst>
      <p:ext uri="{BB962C8B-B14F-4D97-AF65-F5344CB8AC3E}">
        <p14:creationId xmlns:p14="http://schemas.microsoft.com/office/powerpoint/2010/main" val="272693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820322" y="2"/>
            <a:ext cx="7371678" cy="583094"/>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2400" b="1" spc="150" dirty="0">
                <a:solidFill>
                  <a:schemeClr val="tx1">
                    <a:lumMod val="85000"/>
                    <a:lumOff val="15000"/>
                  </a:schemeClr>
                </a:solidFill>
                <a:latin typeface="Bookman Old Style" panose="02050604050505020204" pitchFamily="18" charset="0"/>
                <a:ea typeface="+mj-ea"/>
                <a:cs typeface="+mj-cs"/>
              </a:rPr>
              <a:t>1. </a:t>
            </a:r>
            <a:r>
              <a:rPr lang="en-US" sz="2400" spc="150" dirty="0">
                <a:solidFill>
                  <a:schemeClr val="tx1">
                    <a:lumMod val="85000"/>
                    <a:lumOff val="15000"/>
                  </a:schemeClr>
                </a:solidFill>
                <a:latin typeface="Bookman Old Style" panose="02050604050505020204" pitchFamily="18" charset="0"/>
                <a:ea typeface="+mj-ea"/>
                <a:cs typeface="+mj-cs"/>
              </a:rPr>
              <a:t>The </a:t>
            </a:r>
            <a:r>
              <a:rPr lang="en-US" sz="2400" u="sng" spc="150" dirty="0">
                <a:solidFill>
                  <a:schemeClr val="accent2"/>
                </a:solidFill>
                <a:latin typeface="Bookman Old Style" panose="02050604050505020204" pitchFamily="18" charset="0"/>
                <a:ea typeface="+mj-ea"/>
                <a:cs typeface="+mj-cs"/>
              </a:rPr>
              <a:t>criticism</a:t>
            </a:r>
            <a:r>
              <a:rPr lang="en-US" sz="2400" spc="150" dirty="0">
                <a:solidFill>
                  <a:schemeClr val="tx1">
                    <a:lumMod val="85000"/>
                    <a:lumOff val="15000"/>
                  </a:schemeClr>
                </a:solidFill>
                <a:latin typeface="Bookman Old Style" panose="02050604050505020204" pitchFamily="18" charset="0"/>
                <a:ea typeface="+mj-ea"/>
                <a:cs typeface="+mj-cs"/>
              </a:rPr>
              <a:t> from Jerusalem.</a:t>
            </a:r>
            <a:endParaRPr lang="en-US" i="1" u="sng" spc="150" dirty="0">
              <a:solidFill>
                <a:schemeClr val="accent2"/>
              </a:solidFill>
              <a:latin typeface="+mj-lt"/>
              <a:ea typeface="+mj-ea"/>
              <a:cs typeface="+mj-cs"/>
            </a:endParaRPr>
          </a:p>
        </p:txBody>
      </p:sp>
      <p:sp>
        <p:nvSpPr>
          <p:cNvPr id="3" name="TextBox 2">
            <a:extLst>
              <a:ext uri="{FF2B5EF4-FFF2-40B4-BE49-F238E27FC236}">
                <a16:creationId xmlns:a16="http://schemas.microsoft.com/office/drawing/2014/main" id="{C7119C4A-CAE6-8838-C4BA-96C60C5E51B8}"/>
              </a:ext>
            </a:extLst>
          </p:cNvPr>
          <p:cNvSpPr txBox="1"/>
          <p:nvPr/>
        </p:nvSpPr>
        <p:spPr>
          <a:xfrm>
            <a:off x="4820322" y="662725"/>
            <a:ext cx="7371677" cy="584775"/>
          </a:xfrm>
          <a:prstGeom prst="rect">
            <a:avLst/>
          </a:prstGeom>
          <a:noFill/>
        </p:spPr>
        <p:txBody>
          <a:bodyPr wrap="square" rtlCol="0">
            <a:spAutoFit/>
          </a:bodyPr>
          <a:lstStyle/>
          <a:p>
            <a:pPr algn="ctr" rtl="0"/>
            <a:r>
              <a:rPr lang="en-US" sz="1600" b="1" u="sng" dirty="0"/>
              <a:t>Application #1</a:t>
            </a:r>
            <a:endParaRPr lang="en-US" sz="1600" b="1" i="1" dirty="0"/>
          </a:p>
          <a:p>
            <a:pPr algn="ctr" rtl="0"/>
            <a:r>
              <a:rPr lang="en-US" sz="1600" dirty="0"/>
              <a:t>Ask the Lord to keep you from having a </a:t>
            </a:r>
            <a:r>
              <a:rPr lang="en-US" sz="1600" u="sng" dirty="0">
                <a:solidFill>
                  <a:schemeClr val="accent2"/>
                </a:solidFill>
              </a:rPr>
              <a:t>spirit</a:t>
            </a:r>
            <a:r>
              <a:rPr lang="en-US" sz="1600" dirty="0"/>
              <a:t> of </a:t>
            </a:r>
            <a:r>
              <a:rPr lang="en-US" sz="1600" u="sng" dirty="0">
                <a:solidFill>
                  <a:schemeClr val="accent2"/>
                </a:solidFill>
              </a:rPr>
              <a:t>criticism</a:t>
            </a:r>
            <a:r>
              <a:rPr lang="en-US" sz="1600" dirty="0"/>
              <a:t>.</a:t>
            </a:r>
          </a:p>
        </p:txBody>
      </p:sp>
      <p:pic>
        <p:nvPicPr>
          <p:cNvPr id="2" name="Picture 1">
            <a:extLst>
              <a:ext uri="{FF2B5EF4-FFF2-40B4-BE49-F238E27FC236}">
                <a16:creationId xmlns:a16="http://schemas.microsoft.com/office/drawing/2014/main" id="{64E6A60A-ED6D-DCB8-D4FB-F22AFEF2D561}"/>
              </a:ext>
            </a:extLst>
          </p:cNvPr>
          <p:cNvPicPr>
            <a:picLocks noChangeAspect="1"/>
          </p:cNvPicPr>
          <p:nvPr/>
        </p:nvPicPr>
        <p:blipFill>
          <a:blip r:embed="rId2"/>
          <a:stretch>
            <a:fillRect/>
          </a:stretch>
        </p:blipFill>
        <p:spPr>
          <a:xfrm>
            <a:off x="0" y="9525"/>
            <a:ext cx="4820323" cy="6848475"/>
          </a:xfrm>
          <a:prstGeom prst="rect">
            <a:avLst/>
          </a:prstGeom>
        </p:spPr>
      </p:pic>
      <p:sp>
        <p:nvSpPr>
          <p:cNvPr id="6" name="TextBox 5">
            <a:extLst>
              <a:ext uri="{FF2B5EF4-FFF2-40B4-BE49-F238E27FC236}">
                <a16:creationId xmlns:a16="http://schemas.microsoft.com/office/drawing/2014/main" id="{6244DBA7-5BB0-D0BE-31A7-0C635C041617}"/>
              </a:ext>
            </a:extLst>
          </p:cNvPr>
          <p:cNvSpPr txBox="1"/>
          <p:nvPr/>
        </p:nvSpPr>
        <p:spPr>
          <a:xfrm>
            <a:off x="4820322" y="1653325"/>
            <a:ext cx="7371677" cy="830997"/>
          </a:xfrm>
          <a:prstGeom prst="rect">
            <a:avLst/>
          </a:prstGeom>
          <a:noFill/>
        </p:spPr>
        <p:txBody>
          <a:bodyPr wrap="square" rtlCol="0">
            <a:spAutoFit/>
          </a:bodyPr>
          <a:lstStyle/>
          <a:p>
            <a:pPr algn="ctr" rtl="0"/>
            <a:r>
              <a:rPr lang="en-US" sz="1600" b="1" u="sng" dirty="0"/>
              <a:t>Matthew 7:5 (ESV)</a:t>
            </a:r>
            <a:endParaRPr lang="en-US" sz="1600" b="1" i="1" dirty="0"/>
          </a:p>
          <a:p>
            <a:pPr algn="ctr"/>
            <a:r>
              <a:rPr lang="en-US" sz="1600" dirty="0"/>
              <a:t>You hypocrite, first take the log out of your own eye, and then you will see clearly to take the speck out of your brother’s eye.</a:t>
            </a:r>
          </a:p>
        </p:txBody>
      </p:sp>
      <p:sp>
        <p:nvSpPr>
          <p:cNvPr id="5" name="TextBox 4">
            <a:extLst>
              <a:ext uri="{FF2B5EF4-FFF2-40B4-BE49-F238E27FC236}">
                <a16:creationId xmlns:a16="http://schemas.microsoft.com/office/drawing/2014/main" id="{761198B9-340A-57E7-5D01-475475C61478}"/>
              </a:ext>
            </a:extLst>
          </p:cNvPr>
          <p:cNvSpPr txBox="1"/>
          <p:nvPr/>
        </p:nvSpPr>
        <p:spPr>
          <a:xfrm>
            <a:off x="4820323" y="2889550"/>
            <a:ext cx="7371677" cy="1323439"/>
          </a:xfrm>
          <a:prstGeom prst="rect">
            <a:avLst/>
          </a:prstGeom>
          <a:noFill/>
        </p:spPr>
        <p:txBody>
          <a:bodyPr wrap="square" rtlCol="0">
            <a:spAutoFit/>
          </a:bodyPr>
          <a:lstStyle/>
          <a:p>
            <a:pPr algn="ctr" rtl="0"/>
            <a:r>
              <a:rPr lang="en-US" sz="1600" b="1" u="sng" dirty="0"/>
              <a:t>Matthew 18:15-17a (ESV)</a:t>
            </a:r>
            <a:endParaRPr lang="en-US" sz="1600" b="1" i="1" dirty="0"/>
          </a:p>
          <a:p>
            <a:pPr algn="ctr"/>
            <a:r>
              <a:rPr lang="en-US" sz="1600" dirty="0"/>
              <a:t> If your brother sins against you, go and tell him his fault, </a:t>
            </a:r>
            <a:r>
              <a:rPr lang="en-US" sz="1600" b="1" u="sng" dirty="0"/>
              <a:t>between you and him alone</a:t>
            </a:r>
            <a:r>
              <a:rPr lang="en-US" sz="1600" dirty="0"/>
              <a:t>. If he listens to you, you have gained your brother. But </a:t>
            </a:r>
            <a:r>
              <a:rPr lang="en-US" sz="1600" b="1" u="sng" dirty="0"/>
              <a:t>if he does not listen, take one or two others along with you</a:t>
            </a:r>
            <a:r>
              <a:rPr lang="en-US" sz="1600" dirty="0"/>
              <a:t>, that every charge may be established by the evidence of two or three witnesses. If he refuses to listen to them, tell it to the church.</a:t>
            </a:r>
          </a:p>
        </p:txBody>
      </p:sp>
      <p:sp>
        <p:nvSpPr>
          <p:cNvPr id="7" name="TextBox 6">
            <a:extLst>
              <a:ext uri="{FF2B5EF4-FFF2-40B4-BE49-F238E27FC236}">
                <a16:creationId xmlns:a16="http://schemas.microsoft.com/office/drawing/2014/main" id="{85037F7B-DE05-6A99-45C9-3156F89C3C19}"/>
              </a:ext>
            </a:extLst>
          </p:cNvPr>
          <p:cNvSpPr txBox="1"/>
          <p:nvPr/>
        </p:nvSpPr>
        <p:spPr>
          <a:xfrm>
            <a:off x="4767598" y="4619263"/>
            <a:ext cx="7371677" cy="830997"/>
          </a:xfrm>
          <a:prstGeom prst="rect">
            <a:avLst/>
          </a:prstGeom>
          <a:noFill/>
        </p:spPr>
        <p:txBody>
          <a:bodyPr wrap="square" rtlCol="0">
            <a:spAutoFit/>
          </a:bodyPr>
          <a:lstStyle/>
          <a:p>
            <a:pPr algn="ctr" rtl="0"/>
            <a:r>
              <a:rPr lang="en-US" sz="1600" b="1" u="sng" dirty="0"/>
              <a:t>Galatians 6:1 (ESV)</a:t>
            </a:r>
            <a:endParaRPr lang="en-US" sz="1600" b="1" i="1" dirty="0"/>
          </a:p>
          <a:p>
            <a:pPr algn="ctr" rtl="0"/>
            <a:r>
              <a:rPr lang="en-US" sz="1600" dirty="0"/>
              <a:t>Brothers, if anyone is caught in any transgression, you who are spiritual </a:t>
            </a:r>
            <a:r>
              <a:rPr lang="en-US" sz="1600" b="1" u="sng" dirty="0"/>
              <a:t>should restore him in a spirit of gentlenes</a:t>
            </a:r>
            <a:r>
              <a:rPr lang="en-US" sz="1600" dirty="0"/>
              <a:t>s. Keep watch on yourself, lest you too be tempted.</a:t>
            </a:r>
          </a:p>
        </p:txBody>
      </p:sp>
    </p:spTree>
    <p:extLst>
      <p:ext uri="{BB962C8B-B14F-4D97-AF65-F5344CB8AC3E}">
        <p14:creationId xmlns:p14="http://schemas.microsoft.com/office/powerpoint/2010/main" val="3930929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820322" y="2"/>
            <a:ext cx="7371678" cy="583094"/>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2400" b="1" spc="150" dirty="0">
                <a:solidFill>
                  <a:schemeClr val="tx1">
                    <a:lumMod val="85000"/>
                    <a:lumOff val="15000"/>
                  </a:schemeClr>
                </a:solidFill>
                <a:latin typeface="Bookman Old Style" panose="02050604050505020204" pitchFamily="18" charset="0"/>
                <a:ea typeface="+mj-ea"/>
                <a:cs typeface="+mj-cs"/>
              </a:rPr>
              <a:t>2. </a:t>
            </a:r>
            <a:r>
              <a:rPr lang="en-US" sz="2400" u="sng" spc="150" dirty="0">
                <a:solidFill>
                  <a:schemeClr val="accent2"/>
                </a:solidFill>
                <a:latin typeface="Bookman Old Style" panose="02050604050505020204" pitchFamily="18" charset="0"/>
                <a:ea typeface="+mj-ea"/>
                <a:cs typeface="+mj-cs"/>
              </a:rPr>
              <a:t>Peter’s</a:t>
            </a:r>
            <a:r>
              <a:rPr lang="en-US" sz="2400" spc="150" dirty="0">
                <a:solidFill>
                  <a:schemeClr val="tx1">
                    <a:lumMod val="85000"/>
                    <a:lumOff val="15000"/>
                  </a:schemeClr>
                </a:solidFill>
                <a:latin typeface="Bookman Old Style" panose="02050604050505020204" pitchFamily="18" charset="0"/>
                <a:ea typeface="+mj-ea"/>
                <a:cs typeface="+mj-cs"/>
              </a:rPr>
              <a:t> response to the </a:t>
            </a:r>
            <a:r>
              <a:rPr lang="en-US" sz="2400" u="sng" spc="150" dirty="0">
                <a:solidFill>
                  <a:schemeClr val="accent2"/>
                </a:solidFill>
                <a:latin typeface="Bookman Old Style" panose="02050604050505020204" pitchFamily="18" charset="0"/>
                <a:ea typeface="+mj-ea"/>
                <a:cs typeface="+mj-cs"/>
              </a:rPr>
              <a:t>critics</a:t>
            </a:r>
            <a:r>
              <a:rPr lang="en-US" sz="2400" spc="150" dirty="0">
                <a:solidFill>
                  <a:schemeClr val="tx1">
                    <a:lumMod val="85000"/>
                    <a:lumOff val="15000"/>
                  </a:schemeClr>
                </a:solidFill>
                <a:latin typeface="Bookman Old Style" panose="02050604050505020204" pitchFamily="18" charset="0"/>
                <a:ea typeface="+mj-ea"/>
                <a:cs typeface="+mj-cs"/>
              </a:rPr>
              <a:t>.</a:t>
            </a:r>
            <a:endParaRPr lang="en-US" i="1" u="sng" spc="150" dirty="0">
              <a:solidFill>
                <a:schemeClr val="accent2"/>
              </a:solidFill>
              <a:latin typeface="+mj-lt"/>
              <a:ea typeface="+mj-ea"/>
              <a:cs typeface="+mj-cs"/>
            </a:endParaRPr>
          </a:p>
        </p:txBody>
      </p:sp>
      <p:sp>
        <p:nvSpPr>
          <p:cNvPr id="3" name="TextBox 2">
            <a:extLst>
              <a:ext uri="{FF2B5EF4-FFF2-40B4-BE49-F238E27FC236}">
                <a16:creationId xmlns:a16="http://schemas.microsoft.com/office/drawing/2014/main" id="{C7119C4A-CAE6-8838-C4BA-96C60C5E51B8}"/>
              </a:ext>
            </a:extLst>
          </p:cNvPr>
          <p:cNvSpPr txBox="1"/>
          <p:nvPr/>
        </p:nvSpPr>
        <p:spPr>
          <a:xfrm>
            <a:off x="4820322" y="662725"/>
            <a:ext cx="7371677" cy="584775"/>
          </a:xfrm>
          <a:prstGeom prst="rect">
            <a:avLst/>
          </a:prstGeom>
          <a:noFill/>
        </p:spPr>
        <p:txBody>
          <a:bodyPr wrap="square" rtlCol="0">
            <a:spAutoFit/>
          </a:bodyPr>
          <a:lstStyle/>
          <a:p>
            <a:pPr algn="ctr" rtl="0"/>
            <a:r>
              <a:rPr lang="en-US" sz="1600" b="1" u="sng" dirty="0"/>
              <a:t>Application #2</a:t>
            </a:r>
            <a:endParaRPr lang="en-US" sz="1600" b="1" i="1" dirty="0"/>
          </a:p>
          <a:p>
            <a:pPr algn="ctr" rtl="0"/>
            <a:r>
              <a:rPr lang="en-US" sz="1600" dirty="0"/>
              <a:t>Respond to criticism by God’s </a:t>
            </a:r>
            <a:r>
              <a:rPr lang="en-US" sz="1600" u="sng" dirty="0">
                <a:solidFill>
                  <a:schemeClr val="accent2"/>
                </a:solidFill>
              </a:rPr>
              <a:t>Spirit</a:t>
            </a:r>
            <a:r>
              <a:rPr lang="en-US" sz="1600" dirty="0"/>
              <a:t> and through His </a:t>
            </a:r>
            <a:r>
              <a:rPr lang="en-US" sz="1600" u="sng" dirty="0">
                <a:solidFill>
                  <a:schemeClr val="accent2"/>
                </a:solidFill>
              </a:rPr>
              <a:t>Word</a:t>
            </a:r>
            <a:r>
              <a:rPr lang="en-US" sz="1600" dirty="0"/>
              <a:t>.</a:t>
            </a:r>
          </a:p>
        </p:txBody>
      </p:sp>
      <p:pic>
        <p:nvPicPr>
          <p:cNvPr id="2" name="Picture 1">
            <a:extLst>
              <a:ext uri="{FF2B5EF4-FFF2-40B4-BE49-F238E27FC236}">
                <a16:creationId xmlns:a16="http://schemas.microsoft.com/office/drawing/2014/main" id="{64E6A60A-ED6D-DCB8-D4FB-F22AFEF2D561}"/>
              </a:ext>
            </a:extLst>
          </p:cNvPr>
          <p:cNvPicPr>
            <a:picLocks noChangeAspect="1"/>
          </p:cNvPicPr>
          <p:nvPr/>
        </p:nvPicPr>
        <p:blipFill>
          <a:blip r:embed="rId2"/>
          <a:stretch>
            <a:fillRect/>
          </a:stretch>
        </p:blipFill>
        <p:spPr>
          <a:xfrm>
            <a:off x="0" y="9525"/>
            <a:ext cx="4820323" cy="6848475"/>
          </a:xfrm>
          <a:prstGeom prst="rect">
            <a:avLst/>
          </a:prstGeom>
        </p:spPr>
      </p:pic>
    </p:spTree>
    <p:extLst>
      <p:ext uri="{BB962C8B-B14F-4D97-AF65-F5344CB8AC3E}">
        <p14:creationId xmlns:p14="http://schemas.microsoft.com/office/powerpoint/2010/main" val="751419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820320" y="2"/>
            <a:ext cx="7371679" cy="583094"/>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2400" b="1" spc="150" dirty="0">
                <a:solidFill>
                  <a:schemeClr val="tx1">
                    <a:lumMod val="85000"/>
                    <a:lumOff val="15000"/>
                  </a:schemeClr>
                </a:solidFill>
                <a:latin typeface="Bookman Old Style" panose="02050604050505020204" pitchFamily="18" charset="0"/>
                <a:ea typeface="+mj-ea"/>
                <a:cs typeface="+mj-cs"/>
              </a:rPr>
              <a:t>2. </a:t>
            </a:r>
            <a:r>
              <a:rPr lang="en-US" sz="2400" u="sng" spc="150" dirty="0">
                <a:solidFill>
                  <a:schemeClr val="accent2"/>
                </a:solidFill>
                <a:latin typeface="Bookman Old Style" panose="02050604050505020204" pitchFamily="18" charset="0"/>
                <a:ea typeface="+mj-ea"/>
                <a:cs typeface="+mj-cs"/>
              </a:rPr>
              <a:t>Peter’s</a:t>
            </a:r>
            <a:r>
              <a:rPr lang="en-US" sz="2400" spc="150" dirty="0">
                <a:solidFill>
                  <a:schemeClr val="tx1">
                    <a:lumMod val="85000"/>
                    <a:lumOff val="15000"/>
                  </a:schemeClr>
                </a:solidFill>
                <a:latin typeface="Bookman Old Style" panose="02050604050505020204" pitchFamily="18" charset="0"/>
                <a:ea typeface="+mj-ea"/>
                <a:cs typeface="+mj-cs"/>
              </a:rPr>
              <a:t> response to the </a:t>
            </a:r>
            <a:r>
              <a:rPr lang="en-US" sz="2400" u="sng" spc="150" dirty="0">
                <a:solidFill>
                  <a:schemeClr val="accent2"/>
                </a:solidFill>
                <a:latin typeface="Bookman Old Style" panose="02050604050505020204" pitchFamily="18" charset="0"/>
                <a:ea typeface="+mj-ea"/>
                <a:cs typeface="+mj-cs"/>
              </a:rPr>
              <a:t>critics</a:t>
            </a:r>
            <a:r>
              <a:rPr lang="en-US" sz="2400" spc="150" dirty="0">
                <a:solidFill>
                  <a:schemeClr val="tx1">
                    <a:lumMod val="85000"/>
                    <a:lumOff val="15000"/>
                  </a:schemeClr>
                </a:solidFill>
                <a:latin typeface="Bookman Old Style" panose="02050604050505020204" pitchFamily="18" charset="0"/>
                <a:ea typeface="+mj-ea"/>
                <a:cs typeface="+mj-cs"/>
              </a:rPr>
              <a:t>.</a:t>
            </a:r>
            <a:endParaRPr lang="en-US" i="1" u="sng" spc="150" dirty="0">
              <a:solidFill>
                <a:schemeClr val="accent2"/>
              </a:solidFill>
              <a:latin typeface="+mj-lt"/>
              <a:ea typeface="+mj-ea"/>
              <a:cs typeface="+mj-cs"/>
            </a:endParaRPr>
          </a:p>
        </p:txBody>
      </p:sp>
      <p:sp>
        <p:nvSpPr>
          <p:cNvPr id="3" name="TextBox 2">
            <a:extLst>
              <a:ext uri="{FF2B5EF4-FFF2-40B4-BE49-F238E27FC236}">
                <a16:creationId xmlns:a16="http://schemas.microsoft.com/office/drawing/2014/main" id="{C7119C4A-CAE6-8838-C4BA-96C60C5E51B8}"/>
              </a:ext>
            </a:extLst>
          </p:cNvPr>
          <p:cNvSpPr txBox="1"/>
          <p:nvPr/>
        </p:nvSpPr>
        <p:spPr>
          <a:xfrm>
            <a:off x="4820322" y="662725"/>
            <a:ext cx="7371677" cy="584775"/>
          </a:xfrm>
          <a:prstGeom prst="rect">
            <a:avLst/>
          </a:prstGeom>
          <a:noFill/>
        </p:spPr>
        <p:txBody>
          <a:bodyPr wrap="square" rtlCol="0">
            <a:spAutoFit/>
          </a:bodyPr>
          <a:lstStyle/>
          <a:p>
            <a:pPr algn="ctr" rtl="0"/>
            <a:r>
              <a:rPr lang="en-US" sz="1600" b="1" u="sng" dirty="0"/>
              <a:t>Application #3</a:t>
            </a:r>
            <a:endParaRPr lang="en-US" sz="1600" b="1" i="1" dirty="0"/>
          </a:p>
          <a:p>
            <a:pPr algn="ctr" rtl="0"/>
            <a:r>
              <a:rPr lang="en-US" sz="1600" dirty="0"/>
              <a:t>Jesus is </a:t>
            </a:r>
            <a:r>
              <a:rPr lang="en-US" sz="1600" u="sng" dirty="0">
                <a:solidFill>
                  <a:schemeClr val="accent2"/>
                </a:solidFill>
              </a:rPr>
              <a:t>head</a:t>
            </a:r>
            <a:r>
              <a:rPr lang="en-US" sz="1600" dirty="0"/>
              <a:t> of the </a:t>
            </a:r>
            <a:r>
              <a:rPr lang="en-US" sz="1600" u="sng" dirty="0">
                <a:solidFill>
                  <a:schemeClr val="accent2"/>
                </a:solidFill>
              </a:rPr>
              <a:t>church</a:t>
            </a:r>
            <a:r>
              <a:rPr lang="en-US" sz="1600" dirty="0"/>
              <a:t> and what he has spoken has the final </a:t>
            </a:r>
            <a:r>
              <a:rPr lang="en-US" sz="1600" u="sng" dirty="0">
                <a:solidFill>
                  <a:schemeClr val="accent2"/>
                </a:solidFill>
              </a:rPr>
              <a:t>authority</a:t>
            </a:r>
            <a:r>
              <a:rPr lang="en-US" sz="1600" dirty="0"/>
              <a:t> in all things</a:t>
            </a:r>
          </a:p>
        </p:txBody>
      </p:sp>
      <p:pic>
        <p:nvPicPr>
          <p:cNvPr id="2" name="Picture 1">
            <a:extLst>
              <a:ext uri="{FF2B5EF4-FFF2-40B4-BE49-F238E27FC236}">
                <a16:creationId xmlns:a16="http://schemas.microsoft.com/office/drawing/2014/main" id="{64E6A60A-ED6D-DCB8-D4FB-F22AFEF2D561}"/>
              </a:ext>
            </a:extLst>
          </p:cNvPr>
          <p:cNvPicPr>
            <a:picLocks noChangeAspect="1"/>
          </p:cNvPicPr>
          <p:nvPr/>
        </p:nvPicPr>
        <p:blipFill>
          <a:blip r:embed="rId2"/>
          <a:stretch>
            <a:fillRect/>
          </a:stretch>
        </p:blipFill>
        <p:spPr>
          <a:xfrm>
            <a:off x="0" y="9525"/>
            <a:ext cx="4820323" cy="6848475"/>
          </a:xfrm>
          <a:prstGeom prst="rect">
            <a:avLst/>
          </a:prstGeom>
        </p:spPr>
      </p:pic>
      <p:sp>
        <p:nvSpPr>
          <p:cNvPr id="6" name="TextBox 5">
            <a:extLst>
              <a:ext uri="{FF2B5EF4-FFF2-40B4-BE49-F238E27FC236}">
                <a16:creationId xmlns:a16="http://schemas.microsoft.com/office/drawing/2014/main" id="{92103A07-E598-3F23-2391-617F3CDCD3A3}"/>
              </a:ext>
            </a:extLst>
          </p:cNvPr>
          <p:cNvSpPr txBox="1"/>
          <p:nvPr/>
        </p:nvSpPr>
        <p:spPr>
          <a:xfrm>
            <a:off x="4820321" y="2511183"/>
            <a:ext cx="7371677" cy="1569660"/>
          </a:xfrm>
          <a:prstGeom prst="rect">
            <a:avLst/>
          </a:prstGeom>
          <a:noFill/>
        </p:spPr>
        <p:txBody>
          <a:bodyPr wrap="square" rtlCol="0">
            <a:spAutoFit/>
          </a:bodyPr>
          <a:lstStyle/>
          <a:p>
            <a:pPr algn="ctr" rtl="0"/>
            <a:r>
              <a:rPr lang="en-US" sz="1600" b="1" u="sng" dirty="0"/>
              <a:t>Ephesians 1:20-23 (ESV)</a:t>
            </a:r>
            <a:endParaRPr lang="en-US" sz="1600" b="1" i="1" dirty="0"/>
          </a:p>
          <a:p>
            <a:pPr algn="ctr"/>
            <a:r>
              <a:rPr lang="en-US" sz="1600" dirty="0"/>
              <a:t>which He brought about in </a:t>
            </a:r>
            <a:r>
              <a:rPr lang="en-US" sz="1600" b="1" u="sng" dirty="0"/>
              <a:t>Christ</a:t>
            </a:r>
            <a:r>
              <a:rPr lang="en-US" sz="1600" dirty="0"/>
              <a:t>, when He raised Him from the dead and seated Him at His right hand in the heavenly places, far above all rule </a:t>
            </a:r>
            <a:r>
              <a:rPr lang="en-US" sz="1600" b="1" u="sng" dirty="0"/>
              <a:t>and authority </a:t>
            </a:r>
            <a:r>
              <a:rPr lang="en-US" sz="1600" dirty="0"/>
              <a:t>and power and dominion, and every name that is named, not only in this age but also in the one to come. And He put all things in subjection under His feet, and </a:t>
            </a:r>
            <a:r>
              <a:rPr lang="en-US" sz="1600" b="1" u="sng" dirty="0"/>
              <a:t>gave Him as head over all things to the church, which is His body</a:t>
            </a:r>
            <a:r>
              <a:rPr lang="en-US" sz="1600" dirty="0"/>
              <a:t>, the fullness of Him who fills all in all.</a:t>
            </a:r>
          </a:p>
        </p:txBody>
      </p:sp>
    </p:spTree>
    <p:extLst>
      <p:ext uri="{BB962C8B-B14F-4D97-AF65-F5344CB8AC3E}">
        <p14:creationId xmlns:p14="http://schemas.microsoft.com/office/powerpoint/2010/main" val="554215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820320" y="2"/>
            <a:ext cx="7371679" cy="583094"/>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2400" b="1" spc="150" dirty="0">
                <a:solidFill>
                  <a:schemeClr val="tx1">
                    <a:lumMod val="85000"/>
                    <a:lumOff val="15000"/>
                  </a:schemeClr>
                </a:solidFill>
                <a:latin typeface="Bookman Old Style" panose="02050604050505020204" pitchFamily="18" charset="0"/>
                <a:ea typeface="+mj-ea"/>
                <a:cs typeface="+mj-cs"/>
              </a:rPr>
              <a:t>2. </a:t>
            </a:r>
            <a:r>
              <a:rPr lang="en-US" sz="2400" u="sng" spc="150" dirty="0">
                <a:solidFill>
                  <a:schemeClr val="accent2"/>
                </a:solidFill>
                <a:latin typeface="Bookman Old Style" panose="02050604050505020204" pitchFamily="18" charset="0"/>
                <a:ea typeface="+mj-ea"/>
                <a:cs typeface="+mj-cs"/>
              </a:rPr>
              <a:t>Peter’s</a:t>
            </a:r>
            <a:r>
              <a:rPr lang="en-US" sz="2400" spc="150" dirty="0">
                <a:solidFill>
                  <a:schemeClr val="tx1">
                    <a:lumMod val="85000"/>
                    <a:lumOff val="15000"/>
                  </a:schemeClr>
                </a:solidFill>
                <a:latin typeface="Bookman Old Style" panose="02050604050505020204" pitchFamily="18" charset="0"/>
                <a:ea typeface="+mj-ea"/>
                <a:cs typeface="+mj-cs"/>
              </a:rPr>
              <a:t> response to the </a:t>
            </a:r>
            <a:r>
              <a:rPr lang="en-US" sz="2400" u="sng" spc="150" dirty="0">
                <a:solidFill>
                  <a:schemeClr val="accent2"/>
                </a:solidFill>
                <a:latin typeface="Bookman Old Style" panose="02050604050505020204" pitchFamily="18" charset="0"/>
                <a:ea typeface="+mj-ea"/>
                <a:cs typeface="+mj-cs"/>
              </a:rPr>
              <a:t>critics</a:t>
            </a:r>
            <a:r>
              <a:rPr lang="en-US" sz="2400" spc="150" dirty="0">
                <a:solidFill>
                  <a:schemeClr val="tx1">
                    <a:lumMod val="85000"/>
                    <a:lumOff val="15000"/>
                  </a:schemeClr>
                </a:solidFill>
                <a:latin typeface="Bookman Old Style" panose="02050604050505020204" pitchFamily="18" charset="0"/>
                <a:ea typeface="+mj-ea"/>
                <a:cs typeface="+mj-cs"/>
              </a:rPr>
              <a:t>.</a:t>
            </a:r>
            <a:endParaRPr lang="en-US" i="1" u="sng" spc="150" dirty="0">
              <a:solidFill>
                <a:schemeClr val="accent2"/>
              </a:solidFill>
              <a:latin typeface="+mj-lt"/>
              <a:ea typeface="+mj-ea"/>
              <a:cs typeface="+mj-cs"/>
            </a:endParaRPr>
          </a:p>
        </p:txBody>
      </p:sp>
      <p:sp>
        <p:nvSpPr>
          <p:cNvPr id="3" name="TextBox 2">
            <a:extLst>
              <a:ext uri="{FF2B5EF4-FFF2-40B4-BE49-F238E27FC236}">
                <a16:creationId xmlns:a16="http://schemas.microsoft.com/office/drawing/2014/main" id="{C7119C4A-CAE6-8838-C4BA-96C60C5E51B8}"/>
              </a:ext>
            </a:extLst>
          </p:cNvPr>
          <p:cNvSpPr txBox="1"/>
          <p:nvPr/>
        </p:nvSpPr>
        <p:spPr>
          <a:xfrm>
            <a:off x="4767598" y="1463843"/>
            <a:ext cx="7371677" cy="400110"/>
          </a:xfrm>
          <a:prstGeom prst="rect">
            <a:avLst/>
          </a:prstGeom>
          <a:noFill/>
        </p:spPr>
        <p:txBody>
          <a:bodyPr wrap="square" rtlCol="0">
            <a:spAutoFit/>
          </a:bodyPr>
          <a:lstStyle/>
          <a:p>
            <a:pPr algn="ctr" rtl="0"/>
            <a:r>
              <a:rPr lang="en-US" sz="2000" dirty="0"/>
              <a:t>“</a:t>
            </a:r>
            <a:r>
              <a:rPr lang="en-US" sz="2000" b="1" dirty="0"/>
              <a:t>Same</a:t>
            </a:r>
            <a:r>
              <a:rPr lang="en-US" sz="2000" dirty="0"/>
              <a:t>” </a:t>
            </a:r>
            <a:r>
              <a:rPr lang="en-US" sz="1600" i="1" dirty="0"/>
              <a:t>gift</a:t>
            </a:r>
            <a:r>
              <a:rPr lang="en-US" sz="2000" dirty="0"/>
              <a:t> = ‘</a:t>
            </a:r>
            <a:r>
              <a:rPr lang="en-US" sz="2000" b="1" i="1" dirty="0"/>
              <a:t>isos</a:t>
            </a:r>
            <a:r>
              <a:rPr lang="en-US" sz="2000" i="1" dirty="0"/>
              <a:t>’</a:t>
            </a:r>
            <a:r>
              <a:rPr lang="en-US" sz="2000" dirty="0"/>
              <a:t> = English prefix “</a:t>
            </a:r>
            <a:r>
              <a:rPr lang="en-US" sz="2000" b="1" dirty="0"/>
              <a:t>iso-</a:t>
            </a:r>
            <a:r>
              <a:rPr lang="en-US" sz="2000" dirty="0"/>
              <a:t>” (isosceles triangle)</a:t>
            </a:r>
          </a:p>
        </p:txBody>
      </p:sp>
      <p:pic>
        <p:nvPicPr>
          <p:cNvPr id="2" name="Picture 1">
            <a:extLst>
              <a:ext uri="{FF2B5EF4-FFF2-40B4-BE49-F238E27FC236}">
                <a16:creationId xmlns:a16="http://schemas.microsoft.com/office/drawing/2014/main" id="{64E6A60A-ED6D-DCB8-D4FB-F22AFEF2D561}"/>
              </a:ext>
            </a:extLst>
          </p:cNvPr>
          <p:cNvPicPr>
            <a:picLocks noChangeAspect="1"/>
          </p:cNvPicPr>
          <p:nvPr/>
        </p:nvPicPr>
        <p:blipFill>
          <a:blip r:embed="rId2"/>
          <a:stretch>
            <a:fillRect/>
          </a:stretch>
        </p:blipFill>
        <p:spPr>
          <a:xfrm>
            <a:off x="0" y="9525"/>
            <a:ext cx="4820323" cy="6848475"/>
          </a:xfrm>
          <a:prstGeom prst="rect">
            <a:avLst/>
          </a:prstGeom>
        </p:spPr>
      </p:pic>
      <p:sp>
        <p:nvSpPr>
          <p:cNvPr id="6" name="TextBox 5">
            <a:extLst>
              <a:ext uri="{FF2B5EF4-FFF2-40B4-BE49-F238E27FC236}">
                <a16:creationId xmlns:a16="http://schemas.microsoft.com/office/drawing/2014/main" id="{92103A07-E598-3F23-2391-617F3CDCD3A3}"/>
              </a:ext>
            </a:extLst>
          </p:cNvPr>
          <p:cNvSpPr txBox="1"/>
          <p:nvPr/>
        </p:nvSpPr>
        <p:spPr>
          <a:xfrm>
            <a:off x="4820321" y="2511183"/>
            <a:ext cx="7371677" cy="830997"/>
          </a:xfrm>
          <a:prstGeom prst="rect">
            <a:avLst/>
          </a:prstGeom>
          <a:noFill/>
        </p:spPr>
        <p:txBody>
          <a:bodyPr wrap="square" rtlCol="0">
            <a:spAutoFit/>
          </a:bodyPr>
          <a:lstStyle/>
          <a:p>
            <a:pPr algn="ctr" rtl="0"/>
            <a:r>
              <a:rPr lang="en-US" sz="1600" b="1" u="sng" dirty="0"/>
              <a:t>Job 40:1-2 (ESV)</a:t>
            </a:r>
            <a:endParaRPr lang="en-US" sz="1600" b="1" i="1" dirty="0"/>
          </a:p>
          <a:p>
            <a:pPr algn="ctr" rtl="0"/>
            <a:r>
              <a:rPr lang="en-US" sz="1600" dirty="0"/>
              <a:t>Then the Lord said to Job, “Will the faultfinder contend with the Almighty? Let him who reproves God answer it.”</a:t>
            </a:r>
          </a:p>
        </p:txBody>
      </p:sp>
    </p:spTree>
    <p:extLst>
      <p:ext uri="{BB962C8B-B14F-4D97-AF65-F5344CB8AC3E}">
        <p14:creationId xmlns:p14="http://schemas.microsoft.com/office/powerpoint/2010/main" val="2752096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820322" y="2"/>
            <a:ext cx="7371678" cy="583094"/>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2400" b="1" spc="150" dirty="0">
                <a:solidFill>
                  <a:schemeClr val="tx1">
                    <a:lumMod val="85000"/>
                    <a:lumOff val="15000"/>
                  </a:schemeClr>
                </a:solidFill>
                <a:latin typeface="Bookman Old Style" panose="02050604050505020204" pitchFamily="18" charset="0"/>
                <a:ea typeface="+mj-ea"/>
                <a:cs typeface="+mj-cs"/>
              </a:rPr>
              <a:t>3. </a:t>
            </a:r>
            <a:r>
              <a:rPr lang="en-US" sz="2400" spc="150" dirty="0">
                <a:latin typeface="Bookman Old Style" panose="02050604050505020204" pitchFamily="18" charset="0"/>
                <a:ea typeface="+mj-ea"/>
                <a:cs typeface="+mj-cs"/>
              </a:rPr>
              <a:t>The </a:t>
            </a:r>
            <a:r>
              <a:rPr lang="en-US" sz="2400" u="sng" spc="150" dirty="0">
                <a:solidFill>
                  <a:schemeClr val="accent2"/>
                </a:solidFill>
                <a:latin typeface="Bookman Old Style" panose="02050604050505020204" pitchFamily="18" charset="0"/>
                <a:ea typeface="+mj-ea"/>
                <a:cs typeface="+mj-cs"/>
              </a:rPr>
              <a:t>critic’s</a:t>
            </a:r>
            <a:r>
              <a:rPr lang="en-US" sz="2400" spc="150" dirty="0">
                <a:latin typeface="Bookman Old Style" panose="02050604050505020204" pitchFamily="18" charset="0"/>
                <a:ea typeface="+mj-ea"/>
                <a:cs typeface="+mj-cs"/>
              </a:rPr>
              <a:t> response back to </a:t>
            </a:r>
            <a:r>
              <a:rPr lang="en-US" sz="2400" u="sng" spc="150" dirty="0">
                <a:solidFill>
                  <a:schemeClr val="accent2"/>
                </a:solidFill>
                <a:latin typeface="Bookman Old Style" panose="02050604050505020204" pitchFamily="18" charset="0"/>
                <a:ea typeface="+mj-ea"/>
                <a:cs typeface="+mj-cs"/>
              </a:rPr>
              <a:t>Peter</a:t>
            </a:r>
            <a:r>
              <a:rPr lang="en-US" sz="2400" spc="150" dirty="0">
                <a:solidFill>
                  <a:schemeClr val="tx1">
                    <a:lumMod val="85000"/>
                    <a:lumOff val="15000"/>
                  </a:schemeClr>
                </a:solidFill>
                <a:latin typeface="Bookman Old Style" panose="02050604050505020204" pitchFamily="18" charset="0"/>
                <a:ea typeface="+mj-ea"/>
                <a:cs typeface="+mj-cs"/>
              </a:rPr>
              <a:t>.</a:t>
            </a:r>
            <a:endParaRPr lang="en-US" i="1" spc="150" dirty="0">
              <a:solidFill>
                <a:schemeClr val="accent2"/>
              </a:solidFill>
              <a:latin typeface="+mj-lt"/>
              <a:ea typeface="+mj-ea"/>
              <a:cs typeface="+mj-cs"/>
            </a:endParaRPr>
          </a:p>
        </p:txBody>
      </p:sp>
      <p:pic>
        <p:nvPicPr>
          <p:cNvPr id="2" name="Picture 1">
            <a:extLst>
              <a:ext uri="{FF2B5EF4-FFF2-40B4-BE49-F238E27FC236}">
                <a16:creationId xmlns:a16="http://schemas.microsoft.com/office/drawing/2014/main" id="{64E6A60A-ED6D-DCB8-D4FB-F22AFEF2D561}"/>
              </a:ext>
            </a:extLst>
          </p:cNvPr>
          <p:cNvPicPr>
            <a:picLocks noChangeAspect="1"/>
          </p:cNvPicPr>
          <p:nvPr/>
        </p:nvPicPr>
        <p:blipFill>
          <a:blip r:embed="rId2"/>
          <a:stretch>
            <a:fillRect/>
          </a:stretch>
        </p:blipFill>
        <p:spPr>
          <a:xfrm>
            <a:off x="0" y="9525"/>
            <a:ext cx="4820323" cy="6848475"/>
          </a:xfrm>
          <a:prstGeom prst="rect">
            <a:avLst/>
          </a:prstGeom>
        </p:spPr>
      </p:pic>
      <p:sp>
        <p:nvSpPr>
          <p:cNvPr id="6" name="TextBox 5">
            <a:extLst>
              <a:ext uri="{FF2B5EF4-FFF2-40B4-BE49-F238E27FC236}">
                <a16:creationId xmlns:a16="http://schemas.microsoft.com/office/drawing/2014/main" id="{92103A07-E598-3F23-2391-617F3CDCD3A3}"/>
              </a:ext>
            </a:extLst>
          </p:cNvPr>
          <p:cNvSpPr txBox="1"/>
          <p:nvPr/>
        </p:nvSpPr>
        <p:spPr>
          <a:xfrm>
            <a:off x="4820323" y="1568647"/>
            <a:ext cx="7371677" cy="584775"/>
          </a:xfrm>
          <a:prstGeom prst="rect">
            <a:avLst/>
          </a:prstGeom>
          <a:noFill/>
        </p:spPr>
        <p:txBody>
          <a:bodyPr wrap="square" rtlCol="0">
            <a:spAutoFit/>
          </a:bodyPr>
          <a:lstStyle/>
          <a:p>
            <a:pPr algn="ctr" rtl="0"/>
            <a:r>
              <a:rPr lang="en-US" sz="1600" b="1" u="sng" dirty="0"/>
              <a:t>1 Corinthians 10:31 (ESV)</a:t>
            </a:r>
            <a:endParaRPr lang="en-US" sz="1600" b="1" i="1" dirty="0"/>
          </a:p>
          <a:p>
            <a:pPr algn="ctr"/>
            <a:r>
              <a:rPr lang="en-US" sz="1600" dirty="0"/>
              <a:t>Whether, then, you eat or drink or whatever you do, </a:t>
            </a:r>
            <a:r>
              <a:rPr lang="en-US" sz="1600" b="1" u="sng" dirty="0"/>
              <a:t>do all to the glory of God.</a:t>
            </a:r>
          </a:p>
        </p:txBody>
      </p:sp>
      <p:sp>
        <p:nvSpPr>
          <p:cNvPr id="5" name="TextBox 4">
            <a:extLst>
              <a:ext uri="{FF2B5EF4-FFF2-40B4-BE49-F238E27FC236}">
                <a16:creationId xmlns:a16="http://schemas.microsoft.com/office/drawing/2014/main" id="{81A367C1-4F75-887C-68B8-3E04A6750E94}"/>
              </a:ext>
            </a:extLst>
          </p:cNvPr>
          <p:cNvSpPr txBox="1"/>
          <p:nvPr/>
        </p:nvSpPr>
        <p:spPr>
          <a:xfrm>
            <a:off x="4820322" y="662725"/>
            <a:ext cx="7371677" cy="584775"/>
          </a:xfrm>
          <a:prstGeom prst="rect">
            <a:avLst/>
          </a:prstGeom>
          <a:noFill/>
        </p:spPr>
        <p:txBody>
          <a:bodyPr wrap="square" rtlCol="0">
            <a:spAutoFit/>
          </a:bodyPr>
          <a:lstStyle/>
          <a:p>
            <a:pPr algn="ctr" rtl="0"/>
            <a:r>
              <a:rPr lang="en-US" sz="1600" b="1" u="sng" dirty="0"/>
              <a:t>Application #4</a:t>
            </a:r>
            <a:endParaRPr lang="en-US" sz="1600" b="1" i="1" dirty="0"/>
          </a:p>
          <a:p>
            <a:pPr algn="ctr" rtl="0"/>
            <a:r>
              <a:rPr lang="en-US" sz="1600" u="sng" dirty="0">
                <a:solidFill>
                  <a:schemeClr val="accent2"/>
                </a:solidFill>
              </a:rPr>
              <a:t>Glorify</a:t>
            </a:r>
            <a:r>
              <a:rPr lang="en-US" sz="1600" dirty="0"/>
              <a:t> God no matter the circumstances</a:t>
            </a:r>
          </a:p>
        </p:txBody>
      </p:sp>
    </p:spTree>
    <p:extLst>
      <p:ext uri="{BB962C8B-B14F-4D97-AF65-F5344CB8AC3E}">
        <p14:creationId xmlns:p14="http://schemas.microsoft.com/office/powerpoint/2010/main" val="284057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820322" y="2"/>
            <a:ext cx="7371678" cy="583094"/>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2400" b="1" spc="150" dirty="0">
                <a:solidFill>
                  <a:schemeClr val="tx1">
                    <a:lumMod val="85000"/>
                    <a:lumOff val="15000"/>
                  </a:schemeClr>
                </a:solidFill>
                <a:latin typeface="Bookman Old Style" panose="02050604050505020204" pitchFamily="18" charset="0"/>
                <a:ea typeface="+mj-ea"/>
                <a:cs typeface="+mj-cs"/>
              </a:rPr>
              <a:t>3. </a:t>
            </a:r>
            <a:r>
              <a:rPr lang="en-US" sz="2400" spc="150" dirty="0">
                <a:latin typeface="Bookman Old Style" panose="02050604050505020204" pitchFamily="18" charset="0"/>
                <a:ea typeface="+mj-ea"/>
                <a:cs typeface="+mj-cs"/>
              </a:rPr>
              <a:t>The </a:t>
            </a:r>
            <a:r>
              <a:rPr lang="en-US" sz="2400" u="sng" spc="150" dirty="0">
                <a:solidFill>
                  <a:schemeClr val="accent2"/>
                </a:solidFill>
                <a:latin typeface="Bookman Old Style" panose="02050604050505020204" pitchFamily="18" charset="0"/>
                <a:ea typeface="+mj-ea"/>
                <a:cs typeface="+mj-cs"/>
              </a:rPr>
              <a:t>critic’s</a:t>
            </a:r>
            <a:r>
              <a:rPr lang="en-US" sz="2400" spc="150" dirty="0">
                <a:latin typeface="Bookman Old Style" panose="02050604050505020204" pitchFamily="18" charset="0"/>
                <a:ea typeface="+mj-ea"/>
                <a:cs typeface="+mj-cs"/>
              </a:rPr>
              <a:t> response back to </a:t>
            </a:r>
            <a:r>
              <a:rPr lang="en-US" sz="2400" u="sng" spc="150" dirty="0">
                <a:solidFill>
                  <a:schemeClr val="accent2"/>
                </a:solidFill>
                <a:latin typeface="Bookman Old Style" panose="02050604050505020204" pitchFamily="18" charset="0"/>
                <a:ea typeface="+mj-ea"/>
                <a:cs typeface="+mj-cs"/>
              </a:rPr>
              <a:t>Peter</a:t>
            </a:r>
            <a:r>
              <a:rPr lang="en-US" sz="2400" spc="150" dirty="0">
                <a:solidFill>
                  <a:schemeClr val="tx1">
                    <a:lumMod val="85000"/>
                    <a:lumOff val="15000"/>
                  </a:schemeClr>
                </a:solidFill>
                <a:latin typeface="Bookman Old Style" panose="02050604050505020204" pitchFamily="18" charset="0"/>
                <a:ea typeface="+mj-ea"/>
                <a:cs typeface="+mj-cs"/>
              </a:rPr>
              <a:t>.</a:t>
            </a:r>
            <a:endParaRPr lang="en-US" i="1" spc="150" dirty="0">
              <a:solidFill>
                <a:schemeClr val="accent2"/>
              </a:solidFill>
              <a:latin typeface="+mj-lt"/>
              <a:ea typeface="+mj-ea"/>
              <a:cs typeface="+mj-cs"/>
            </a:endParaRPr>
          </a:p>
        </p:txBody>
      </p:sp>
      <p:pic>
        <p:nvPicPr>
          <p:cNvPr id="2" name="Picture 1">
            <a:extLst>
              <a:ext uri="{FF2B5EF4-FFF2-40B4-BE49-F238E27FC236}">
                <a16:creationId xmlns:a16="http://schemas.microsoft.com/office/drawing/2014/main" id="{64E6A60A-ED6D-DCB8-D4FB-F22AFEF2D561}"/>
              </a:ext>
            </a:extLst>
          </p:cNvPr>
          <p:cNvPicPr>
            <a:picLocks noChangeAspect="1"/>
          </p:cNvPicPr>
          <p:nvPr/>
        </p:nvPicPr>
        <p:blipFill>
          <a:blip r:embed="rId2"/>
          <a:stretch>
            <a:fillRect/>
          </a:stretch>
        </p:blipFill>
        <p:spPr>
          <a:xfrm>
            <a:off x="0" y="9525"/>
            <a:ext cx="4820323" cy="6848475"/>
          </a:xfrm>
          <a:prstGeom prst="rect">
            <a:avLst/>
          </a:prstGeom>
        </p:spPr>
      </p:pic>
      <p:sp>
        <p:nvSpPr>
          <p:cNvPr id="5" name="TextBox 4">
            <a:extLst>
              <a:ext uri="{FF2B5EF4-FFF2-40B4-BE49-F238E27FC236}">
                <a16:creationId xmlns:a16="http://schemas.microsoft.com/office/drawing/2014/main" id="{81A367C1-4F75-887C-68B8-3E04A6750E94}"/>
              </a:ext>
            </a:extLst>
          </p:cNvPr>
          <p:cNvSpPr txBox="1"/>
          <p:nvPr/>
        </p:nvSpPr>
        <p:spPr>
          <a:xfrm>
            <a:off x="4820322" y="662725"/>
            <a:ext cx="7371677" cy="584775"/>
          </a:xfrm>
          <a:prstGeom prst="rect">
            <a:avLst/>
          </a:prstGeom>
          <a:noFill/>
        </p:spPr>
        <p:txBody>
          <a:bodyPr wrap="square" rtlCol="0">
            <a:spAutoFit/>
          </a:bodyPr>
          <a:lstStyle/>
          <a:p>
            <a:pPr algn="ctr" rtl="0"/>
            <a:r>
              <a:rPr lang="en-US" sz="1600" b="1" u="sng" dirty="0"/>
              <a:t>Application #5</a:t>
            </a:r>
            <a:endParaRPr lang="en-US" sz="1600" b="1" i="1" dirty="0"/>
          </a:p>
          <a:p>
            <a:pPr algn="ctr" rtl="0"/>
            <a:r>
              <a:rPr lang="en-US" sz="1600" dirty="0"/>
              <a:t>True </a:t>
            </a:r>
            <a:r>
              <a:rPr lang="en-US" sz="1600" u="sng" dirty="0">
                <a:solidFill>
                  <a:schemeClr val="accent2"/>
                </a:solidFill>
              </a:rPr>
              <a:t>belief</a:t>
            </a:r>
            <a:r>
              <a:rPr lang="en-US" sz="1600" dirty="0"/>
              <a:t> comes with </a:t>
            </a:r>
            <a:r>
              <a:rPr lang="en-US" sz="1600" u="sng" dirty="0">
                <a:solidFill>
                  <a:schemeClr val="accent2"/>
                </a:solidFill>
              </a:rPr>
              <a:t>repentance</a:t>
            </a:r>
            <a:r>
              <a:rPr lang="en-US" sz="1600" dirty="0"/>
              <a:t>.</a:t>
            </a:r>
          </a:p>
        </p:txBody>
      </p:sp>
    </p:spTree>
    <p:extLst>
      <p:ext uri="{BB962C8B-B14F-4D97-AF65-F5344CB8AC3E}">
        <p14:creationId xmlns:p14="http://schemas.microsoft.com/office/powerpoint/2010/main" val="1157365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820322" y="2"/>
            <a:ext cx="7371678" cy="1059296"/>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2400" b="1" spc="150" dirty="0">
                <a:solidFill>
                  <a:schemeClr val="tx1">
                    <a:lumMod val="85000"/>
                    <a:lumOff val="15000"/>
                  </a:schemeClr>
                </a:solidFill>
                <a:latin typeface="Bookman Old Style" panose="02050604050505020204" pitchFamily="18" charset="0"/>
                <a:ea typeface="+mj-ea"/>
                <a:cs typeface="+mj-cs"/>
              </a:rPr>
              <a:t>4. </a:t>
            </a:r>
            <a:r>
              <a:rPr lang="en-US" sz="2400" spc="150" dirty="0">
                <a:latin typeface="Bookman Old Style" panose="02050604050505020204" pitchFamily="18" charset="0"/>
                <a:ea typeface="+mj-ea"/>
                <a:cs typeface="+mj-cs"/>
              </a:rPr>
              <a:t>God is doing the </a:t>
            </a:r>
            <a:r>
              <a:rPr lang="en-US" sz="2400" u="sng" spc="150" dirty="0">
                <a:solidFill>
                  <a:schemeClr val="accent2"/>
                </a:solidFill>
                <a:latin typeface="Bookman Old Style" panose="02050604050505020204" pitchFamily="18" charset="0"/>
                <a:ea typeface="+mj-ea"/>
                <a:cs typeface="+mj-cs"/>
              </a:rPr>
              <a:t>same</a:t>
            </a:r>
            <a:r>
              <a:rPr lang="en-US" sz="2400" spc="150" dirty="0">
                <a:latin typeface="Bookman Old Style" panose="02050604050505020204" pitchFamily="18" charset="0"/>
                <a:ea typeface="+mj-ea"/>
                <a:cs typeface="+mj-cs"/>
              </a:rPr>
              <a:t> work of salvation to </a:t>
            </a:r>
            <a:r>
              <a:rPr lang="en-US" sz="2400" u="sng" spc="150" dirty="0">
                <a:solidFill>
                  <a:schemeClr val="accent2"/>
                </a:solidFill>
                <a:latin typeface="Bookman Old Style" panose="02050604050505020204" pitchFamily="18" charset="0"/>
                <a:ea typeface="+mj-ea"/>
                <a:cs typeface="+mj-cs"/>
              </a:rPr>
              <a:t>Gentiles</a:t>
            </a:r>
            <a:r>
              <a:rPr lang="en-US" sz="2400" spc="150" dirty="0">
                <a:latin typeface="Bookman Old Style" panose="02050604050505020204" pitchFamily="18" charset="0"/>
                <a:ea typeface="+mj-ea"/>
                <a:cs typeface="+mj-cs"/>
              </a:rPr>
              <a:t> in Antioch</a:t>
            </a:r>
            <a:r>
              <a:rPr lang="en-US" sz="2400" spc="150" dirty="0">
                <a:solidFill>
                  <a:schemeClr val="tx1">
                    <a:lumMod val="85000"/>
                    <a:lumOff val="15000"/>
                  </a:schemeClr>
                </a:solidFill>
                <a:latin typeface="Bookman Old Style" panose="02050604050505020204" pitchFamily="18" charset="0"/>
                <a:ea typeface="+mj-ea"/>
                <a:cs typeface="+mj-cs"/>
              </a:rPr>
              <a:t>.</a:t>
            </a:r>
            <a:endParaRPr lang="en-US" i="1" spc="150" dirty="0">
              <a:solidFill>
                <a:schemeClr val="accent2"/>
              </a:solidFill>
              <a:latin typeface="+mj-lt"/>
              <a:ea typeface="+mj-ea"/>
              <a:cs typeface="+mj-cs"/>
            </a:endParaRPr>
          </a:p>
        </p:txBody>
      </p:sp>
      <p:pic>
        <p:nvPicPr>
          <p:cNvPr id="2" name="Picture 1">
            <a:extLst>
              <a:ext uri="{FF2B5EF4-FFF2-40B4-BE49-F238E27FC236}">
                <a16:creationId xmlns:a16="http://schemas.microsoft.com/office/drawing/2014/main" id="{64E6A60A-ED6D-DCB8-D4FB-F22AFEF2D561}"/>
              </a:ext>
            </a:extLst>
          </p:cNvPr>
          <p:cNvPicPr>
            <a:picLocks noChangeAspect="1"/>
          </p:cNvPicPr>
          <p:nvPr/>
        </p:nvPicPr>
        <p:blipFill>
          <a:blip r:embed="rId2"/>
          <a:stretch>
            <a:fillRect/>
          </a:stretch>
        </p:blipFill>
        <p:spPr>
          <a:xfrm>
            <a:off x="0" y="9525"/>
            <a:ext cx="4820323" cy="6848475"/>
          </a:xfrm>
          <a:prstGeom prst="rect">
            <a:avLst/>
          </a:prstGeom>
        </p:spPr>
      </p:pic>
      <p:sp>
        <p:nvSpPr>
          <p:cNvPr id="6" name="TextBox 5">
            <a:extLst>
              <a:ext uri="{FF2B5EF4-FFF2-40B4-BE49-F238E27FC236}">
                <a16:creationId xmlns:a16="http://schemas.microsoft.com/office/drawing/2014/main" id="{92103A07-E598-3F23-2391-617F3CDCD3A3}"/>
              </a:ext>
            </a:extLst>
          </p:cNvPr>
          <p:cNvSpPr txBox="1"/>
          <p:nvPr/>
        </p:nvSpPr>
        <p:spPr>
          <a:xfrm>
            <a:off x="4820322" y="1859340"/>
            <a:ext cx="7371677" cy="1569660"/>
          </a:xfrm>
          <a:prstGeom prst="rect">
            <a:avLst/>
          </a:prstGeom>
          <a:noFill/>
        </p:spPr>
        <p:txBody>
          <a:bodyPr wrap="square" rtlCol="0">
            <a:spAutoFit/>
          </a:bodyPr>
          <a:lstStyle/>
          <a:p>
            <a:pPr algn="ctr" rtl="0"/>
            <a:r>
              <a:rPr lang="en-US" sz="1600" b="1" u="sng" dirty="0"/>
              <a:t>Acts 2:8-11 (ESV)</a:t>
            </a:r>
            <a:endParaRPr lang="en-US" sz="1600" b="1" i="1" dirty="0"/>
          </a:p>
          <a:p>
            <a:pPr algn="ctr"/>
            <a:r>
              <a:rPr lang="en-US" sz="1600" dirty="0"/>
              <a:t>“And how is it that we each hear them in our own language to which we were born? “Parthians and Medes and Elamites, and residents of Mesopotamia, Judea and Cappadocia, Pontus and Asia, Phrygia and Pamphylia, Egypt and </a:t>
            </a:r>
            <a:r>
              <a:rPr lang="en-US" sz="1600" b="1" u="sng" dirty="0"/>
              <a:t>the districts of Libya around Cyrene</a:t>
            </a:r>
            <a:r>
              <a:rPr lang="en-US" sz="1600" dirty="0"/>
              <a:t>, and visitors from Rome, both Jews and proselytes, Cretans and Arabs—we hear them in our own tongues speaking of the mighty deeds of God.”</a:t>
            </a:r>
          </a:p>
        </p:txBody>
      </p:sp>
    </p:spTree>
    <p:extLst>
      <p:ext uri="{BB962C8B-B14F-4D97-AF65-F5344CB8AC3E}">
        <p14:creationId xmlns:p14="http://schemas.microsoft.com/office/powerpoint/2010/main" val="348693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7426</TotalTime>
  <Words>1021</Words>
  <Application>Microsoft Office PowerPoint</Application>
  <PresentationFormat>Widescreen</PresentationFormat>
  <Paragraphs>68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Bookman Old Style</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Decker, Rich Lee</cp:lastModifiedBy>
  <cp:revision>154</cp:revision>
  <dcterms:created xsi:type="dcterms:W3CDTF">2022-07-07T17:16:49Z</dcterms:created>
  <dcterms:modified xsi:type="dcterms:W3CDTF">2023-02-19T18:53:20Z</dcterms:modified>
</cp:coreProperties>
</file>