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56" r:id="rId2"/>
    <p:sldId id="284" r:id="rId3"/>
    <p:sldId id="285" r:id="rId4"/>
    <p:sldId id="286" r:id="rId5"/>
    <p:sldId id="288" r:id="rId6"/>
    <p:sldId id="287" r:id="rId7"/>
    <p:sldId id="289" r:id="rId8"/>
    <p:sldId id="290" r:id="rId9"/>
    <p:sldId id="291" r:id="rId10"/>
    <p:sldId id="292" r:id="rId11"/>
    <p:sldId id="293" r:id="rId12"/>
    <p:sldId id="294" r:id="rId13"/>
    <p:sldId id="295" r:id="rId14"/>
    <p:sldId id="296" r:id="rId15"/>
    <p:sldId id="297" r:id="rId16"/>
    <p:sldId id="298" r:id="rId17"/>
    <p:sldId id="299" r:id="rId18"/>
    <p:sldId id="30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2" autoAdjust="0"/>
    <p:restoredTop sz="94660"/>
  </p:normalViewPr>
  <p:slideViewPr>
    <p:cSldViewPr snapToGrid="0">
      <p:cViewPr varScale="1">
        <p:scale>
          <a:sx n="100" d="100"/>
          <a:sy n="100" d="100"/>
        </p:scale>
        <p:origin x="648" y="5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11T22:28:55.402"/>
    </inkml:context>
    <inkml:brush xml:id="br0">
      <inkml:brushProperty name="width" value="0.05" units="cm"/>
      <inkml:brushProperty name="height" value="0.05" units="cm"/>
      <inkml:brushProperty name="color" value="#FFFF00"/>
    </inkml:brush>
  </inkml:definitions>
  <inkml:trace contextRef="#ctx0" brushRef="#br0">1635 311 24575,'-11'-1'0,"0"-2"0,0 1 0,0-1 0,0-1 0,1 0 0,-1-1 0,1 0 0,0 0 0,0-1 0,-10-9 0,-27-12 0,-33-13 0,-146-82 0,210 112 0,-1 1 0,0 1 0,-1 0 0,0 2 0,0 0 0,0 1 0,-1 0 0,0 2 0,-20-2 0,-25 2 0,-87 5 0,62 1 0,61-1 0,1 1 0,0 1 0,0 1 0,0 2 0,1 0 0,-47 21 0,28-7 0,2 2 0,1 1 0,-39 31 0,73-49 0,0 1 0,1 0 0,0 0 0,0 1 0,0-1 0,1 2 0,1-1 0,-1 1 0,1 0 0,1 0 0,0 0 0,0 0 0,1 1 0,-4 15 0,1 11 0,1 0 0,-1 65 0,1-13 0,-1-8 0,5-45 0,-1-1 0,-3 0 0,0 0 0,-2 0 0,-15 40 0,11-41 0,1 1 0,1-1 0,2 2 0,2-1 0,-2 40 0,7 178 0,3-135 0,-2-90 0,-2 3 0,7 48 0,-4-69 0,0 0 0,0 1 0,1-1 0,0 0 0,1 0 0,0-1 0,0 1 0,1-1 0,6 9 0,6 4 0,1-1 0,0-1 0,2-1 0,35 26 0,95 52 0,-125-84 0,0-2 0,0 0 0,1-2 0,0 0 0,52 6 0,18 6 0,-26-5 0,0-2 0,138 5 0,149-25 0,-291 2 0,0-4 0,0-2 0,122-39 0,180-97 0,-356 142 0,0-1 0,-1 0 0,0-1 0,0-1 0,0 1 0,-1-2 0,-1 1 0,1-1 0,8-11 0,-12 12 0,-1 0 0,0-1 0,0 0 0,0 0 0,-1 0 0,-1 0 0,1 0 0,-2-1 0,1 0 0,-1 1 0,-1-1 0,1-13 0,-1-127 0,-3 90 0,10-98 0,8 16 0,-7 0 0,-12-218 0,3 351 0,-1 1 0,1-1 0,-1 1 0,-1 0 0,1-1 0,-2 1 0,1 0 0,-1 0 0,0 0 0,-1 1 0,0-1 0,0 1 0,0-1 0,-1 1 0,0 1 0,-1-1 0,1 1 0,-1 0 0,0 0 0,-1 1 0,0-1 0,1 1 0,-16-7 0,-138-86 0,46 28 0,-152-70 0,188 96 0,65 35 0,0 1 0,-1 0 0,0 1 0,0 0 0,-1 1 0,0 1 0,-23-5 0,-20 4-77,-1 2 1,-82 5-1,78 1-1058,16-1-5691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11T22:31:56.517"/>
    </inkml:context>
    <inkml:brush xml:id="br0">
      <inkml:brushProperty name="width" value="0.05" units="cm"/>
      <inkml:brushProperty name="height" value="0.05" units="cm"/>
      <inkml:brushProperty name="color" value="#FFFF00"/>
    </inkml:brush>
  </inkml:definitions>
  <inkml:trace contextRef="#ctx0" brushRef="#br0">790 122 24575,'-174'-1'0,"-191"4"0,345-3 0,1 1 0,0 1 0,0 0 0,-21 7 0,35-8 0,1 1 0,-1 0 0,1-1 0,0 1 0,0 1 0,-1-1 0,1 1 0,1-1 0,-1 1 0,0 0 0,1 1 0,0-1 0,-1 0 0,1 1 0,1 0 0,-1 0 0,0 0 0,1 0 0,0 0 0,0 0 0,-3 10 0,2 6 0,0 0 0,1 1 0,1-1 0,0 1 0,2-1 0,5 34 0,-3-26 0,-1 1 0,-2 44 0,-5-19 0,-17 282 0,23-272 0,1-32 0,-2-1 0,-1 1 0,-1-1 0,-11 49 0,12-74 0,-4 8 0,2 1 0,0-1 0,1 1 0,-1 16 0,3-27 0,0 0 0,0 0 0,0 0 0,1-1 0,0 1 0,0 0 0,0 0 0,0-1 0,0 1 0,1-1 0,-1 1 0,1-1 0,0 0 0,0 1 0,1-1 0,-1 0 0,0 0 0,1-1 0,0 1 0,0-1 0,4 4 0,22 11 0,0-1 0,51 19 0,-45-20 0,52 29 0,-60-27 0,2-1 0,0-1 0,0-2 0,2 0 0,-1-3 0,2 0 0,42 7 0,32-6 0,210-5 0,-257-7 0,-45 1 0,18 1 0,0-2 0,0-2 0,0 0 0,52-14 0,-76 15 0,-1 0 0,0-1 0,-1 1 0,1-2 0,0 1 0,-1-1 0,0 0 0,1 0 0,-2 0 0,1-1 0,0 0 0,-1 0 0,0-1 0,0 1 0,-1-1 0,0 0 0,0 0 0,0-1 0,0 1 0,-1-1 0,0 0 0,-1 0 0,0 0 0,0 0 0,0 0 0,1-12 0,-1-19 0,-4-62 0,0 58 0,4-51 0,8-24 0,21-171 0,-24 248 0,-2 1 0,-2-1 0,-1 0 0,-3-1 0,-6-52 0,5 86 0,0-1 0,0 1 0,-1 0 0,0 0 0,0 0 0,-1 0 0,0 0 0,0 1 0,0 0 0,-1-1 0,0 2 0,0-1 0,-1 1 0,1-1 0,-1 2 0,0-1 0,-9-5 0,-13-6 0,0 1 0,-57-21 0,42 19 0,9 4 0,0 1 0,-2 1 0,1 2 0,-1 2 0,0 1 0,-70-2 0,95 8 0,0 0 0,0 0 0,0-1 0,0-1 0,1 0 0,-1 0 0,1-1 0,-1-1 0,1 1 0,0-2 0,0 1 0,1-1 0,-1-1 0,1 0 0,0 0 0,1-1 0,0 0 0,-8-8 0,-1-5-341,-1 1 0,-1 2-1,-21-17 1,2 8-6485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3-11T22:32:00.151"/>
    </inkml:context>
    <inkml:brush xml:id="br0">
      <inkml:brushProperty name="width" value="0.05" units="cm"/>
      <inkml:brushProperty name="height" value="0.05" units="cm"/>
      <inkml:brushProperty name="color" value="#FFFF00"/>
    </inkml:brush>
  </inkml:definitions>
  <inkml:trace contextRef="#ctx0" brushRef="#br0">1 1 24575,'0'0'-8191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3/12/2023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3/12/2023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3/12/2023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3/12/2023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3/12/2023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3/12/2023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3/12/2023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3/12/2023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3/12/2023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3/12/2023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3/12/2023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3/12/2023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5622878" y="1332876"/>
            <a:ext cx="6569122" cy="2096124"/>
          </a:xfrm>
          <a:prstGeom prst="rect">
            <a:avLst/>
          </a:prstGeom>
        </p:spPr>
        <p:txBody>
          <a:bodyPr vert="horz" lIns="109728" tIns="109728" rIns="109728" bIns="91440" rtlCol="0" anchor="b">
            <a:normAutofit lnSpcReduction="10000"/>
          </a:bodyPr>
          <a:lstStyle/>
          <a:p>
            <a:pPr algn="ctr">
              <a:lnSpc>
                <a:spcPct val="110000"/>
              </a:lnSpc>
              <a:spcBef>
                <a:spcPct val="0"/>
              </a:spcBef>
              <a:spcAft>
                <a:spcPts val="600"/>
              </a:spcAft>
            </a:pPr>
            <a:r>
              <a:rPr lang="en-US" sz="3200" b="1" spc="150" dirty="0">
                <a:solidFill>
                  <a:schemeClr val="tx1">
                    <a:lumMod val="85000"/>
                    <a:lumOff val="15000"/>
                  </a:schemeClr>
                </a:solidFill>
                <a:latin typeface="Bookman Old Style" panose="02050604050505020204" pitchFamily="18" charset="0"/>
                <a:ea typeface="+mj-ea"/>
                <a:cs typeface="+mj-cs"/>
              </a:rPr>
              <a:t>The Spirit Sends, </a:t>
            </a:r>
          </a:p>
          <a:p>
            <a:pPr algn="ctr">
              <a:lnSpc>
                <a:spcPct val="110000"/>
              </a:lnSpc>
              <a:spcBef>
                <a:spcPct val="0"/>
              </a:spcBef>
              <a:spcAft>
                <a:spcPts val="600"/>
              </a:spcAft>
            </a:pPr>
            <a:r>
              <a:rPr lang="en-US" sz="3200" b="1" spc="150" dirty="0">
                <a:solidFill>
                  <a:schemeClr val="tx1">
                    <a:lumMod val="85000"/>
                    <a:lumOff val="15000"/>
                  </a:schemeClr>
                </a:solidFill>
                <a:latin typeface="Bookman Old Style" panose="02050604050505020204" pitchFamily="18" charset="0"/>
                <a:ea typeface="+mj-ea"/>
                <a:cs typeface="+mj-cs"/>
              </a:rPr>
              <a:t>Satan Opposes</a:t>
            </a:r>
          </a:p>
          <a:p>
            <a:pPr algn="ctr">
              <a:lnSpc>
                <a:spcPct val="110000"/>
              </a:lnSpc>
              <a:spcBef>
                <a:spcPct val="0"/>
              </a:spcBef>
              <a:spcAft>
                <a:spcPts val="600"/>
              </a:spcAft>
            </a:pPr>
            <a:r>
              <a:rPr lang="en-US" b="1" i="1" spc="150" dirty="0">
                <a:solidFill>
                  <a:schemeClr val="tx1">
                    <a:lumMod val="85000"/>
                    <a:lumOff val="15000"/>
                  </a:schemeClr>
                </a:solidFill>
                <a:latin typeface="Bookman Old Style" panose="02050604050505020204" pitchFamily="18" charset="0"/>
                <a:ea typeface="+mj-ea"/>
                <a:cs typeface="+mj-cs"/>
              </a:rPr>
              <a:t>part 1</a:t>
            </a:r>
            <a:endParaRPr lang="en-US" sz="1200" b="1" i="1" spc="150" dirty="0">
              <a:solidFill>
                <a:schemeClr val="tx1">
                  <a:lumMod val="85000"/>
                  <a:lumOff val="15000"/>
                </a:schemeClr>
              </a:solidFill>
              <a:latin typeface="Bookman Old Style" panose="02050604050505020204" pitchFamily="18" charset="0"/>
              <a:ea typeface="+mj-ea"/>
              <a:cs typeface="+mj-cs"/>
            </a:endParaRPr>
          </a:p>
          <a:p>
            <a:pPr algn="ctr">
              <a:lnSpc>
                <a:spcPct val="110000"/>
              </a:lnSpc>
              <a:spcBef>
                <a:spcPct val="0"/>
              </a:spcBef>
              <a:spcAft>
                <a:spcPts val="600"/>
              </a:spcAft>
            </a:pPr>
            <a:r>
              <a:rPr lang="en-US" sz="2000" b="1" i="1" spc="150" dirty="0">
                <a:solidFill>
                  <a:schemeClr val="tx1">
                    <a:lumMod val="85000"/>
                    <a:lumOff val="15000"/>
                  </a:schemeClr>
                </a:solidFill>
                <a:latin typeface="+mj-lt"/>
                <a:ea typeface="+mj-ea"/>
                <a:cs typeface="+mj-cs"/>
              </a:rPr>
              <a:t>Acts 13:1-14</a:t>
            </a:r>
          </a:p>
        </p:txBody>
      </p:sp>
      <p:sp>
        <p:nvSpPr>
          <p:cNvPr id="2" name="TextBox 1">
            <a:extLst>
              <a:ext uri="{FF2B5EF4-FFF2-40B4-BE49-F238E27FC236}">
                <a16:creationId xmlns:a16="http://schemas.microsoft.com/office/drawing/2014/main" id="{58DB13D8-1E80-B25A-8498-841487ADA961}"/>
              </a:ext>
            </a:extLst>
          </p:cNvPr>
          <p:cNvSpPr txBox="1"/>
          <p:nvPr/>
        </p:nvSpPr>
        <p:spPr>
          <a:xfrm>
            <a:off x="5622877" y="5322627"/>
            <a:ext cx="6569123" cy="1163898"/>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1600" b="1" spc="150" dirty="0">
                <a:solidFill>
                  <a:schemeClr val="tx1">
                    <a:lumMod val="85000"/>
                    <a:lumOff val="15000"/>
                  </a:schemeClr>
                </a:solidFill>
                <a:latin typeface="Bookman Old Style" panose="02050604050505020204" pitchFamily="18" charset="0"/>
                <a:ea typeface="+mj-ea"/>
                <a:cs typeface="+mj-cs"/>
              </a:rPr>
              <a:t>“Be my witnesses in Jerusalem and in all Judea and Samaria, and to the ends of the earth” </a:t>
            </a:r>
          </a:p>
          <a:p>
            <a:pPr algn="r">
              <a:lnSpc>
                <a:spcPct val="110000"/>
              </a:lnSpc>
              <a:spcBef>
                <a:spcPct val="0"/>
              </a:spcBef>
              <a:spcAft>
                <a:spcPts val="600"/>
              </a:spcAft>
            </a:pPr>
            <a:r>
              <a:rPr lang="en-US" sz="1200" b="1" i="1" spc="150" dirty="0">
                <a:solidFill>
                  <a:schemeClr val="tx1">
                    <a:lumMod val="85000"/>
                    <a:lumOff val="15000"/>
                  </a:schemeClr>
                </a:solidFill>
                <a:latin typeface="Bookman Old Style" panose="02050604050505020204" pitchFamily="18" charset="0"/>
                <a:ea typeface="+mj-ea"/>
                <a:cs typeface="+mj-cs"/>
              </a:rPr>
              <a:t>– Acts 1:8 (ESV)</a:t>
            </a:r>
            <a:endParaRPr lang="en-US" sz="1000" b="1" i="1" spc="150" dirty="0">
              <a:solidFill>
                <a:schemeClr val="tx1">
                  <a:lumMod val="85000"/>
                  <a:lumOff val="15000"/>
                </a:schemeClr>
              </a:solidFill>
              <a:latin typeface="+mj-lt"/>
              <a:ea typeface="+mj-ea"/>
              <a:cs typeface="+mj-cs"/>
            </a:endParaRPr>
          </a:p>
        </p:txBody>
      </p:sp>
      <p:pic>
        <p:nvPicPr>
          <p:cNvPr id="5" name="Picture 4" descr="Map&#10;&#10;Description automatically generated">
            <a:extLst>
              <a:ext uri="{FF2B5EF4-FFF2-40B4-BE49-F238E27FC236}">
                <a16:creationId xmlns:a16="http://schemas.microsoft.com/office/drawing/2014/main" id="{B01B2A0C-CD26-CC76-CA5B-8500A9F100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622878" cy="6858000"/>
          </a:xfrm>
          <a:prstGeom prst="rect">
            <a:avLst/>
          </a:prstGeom>
        </p:spPr>
      </p:pic>
    </p:spTree>
    <p:extLst>
      <p:ext uri="{BB962C8B-B14F-4D97-AF65-F5344CB8AC3E}">
        <p14:creationId xmlns:p14="http://schemas.microsoft.com/office/powerpoint/2010/main" val="2897463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3. Devote yourself to </a:t>
            </a:r>
            <a:r>
              <a:rPr lang="en-US" sz="2800" b="1" u="sng" spc="150" dirty="0">
                <a:latin typeface="Bookman Old Style" panose="02050604050505020204" pitchFamily="18" charset="0"/>
                <a:ea typeface="+mj-ea"/>
                <a:cs typeface="+mj-cs"/>
              </a:rPr>
              <a:t>God</a:t>
            </a:r>
            <a:r>
              <a:rPr lang="en-US" sz="2800" b="1" spc="150" dirty="0">
                <a:solidFill>
                  <a:schemeClr val="tx1">
                    <a:lumMod val="85000"/>
                    <a:lumOff val="15000"/>
                  </a:schemeClr>
                </a:solidFill>
                <a:latin typeface="Bookman Old Style" panose="02050604050505020204" pitchFamily="18" charset="0"/>
                <a:ea typeface="+mj-ea"/>
                <a:cs typeface="+mj-cs"/>
              </a:rPr>
              <a:t> and not </a:t>
            </a:r>
            <a:r>
              <a:rPr lang="en-US" sz="2800" b="1" u="sng" spc="150" dirty="0">
                <a:latin typeface="Bookman Old Style" panose="02050604050505020204" pitchFamily="18" charset="0"/>
                <a:ea typeface="+mj-ea"/>
                <a:cs typeface="+mj-cs"/>
              </a:rPr>
              <a:t>self</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1" y="2197894"/>
            <a:ext cx="12191999" cy="677108"/>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Definition</a:t>
            </a: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Fasting is a “believer’s voluntary </a:t>
            </a:r>
            <a:r>
              <a:rPr lang="en-US" u="sng" dirty="0">
                <a:solidFill>
                  <a:schemeClr val="accent2"/>
                </a:solidFill>
                <a:latin typeface="Times New Roman" panose="02020603050405020304" pitchFamily="18" charset="0"/>
                <a:cs typeface="Times New Roman" panose="02020603050405020304" pitchFamily="18" charset="0"/>
              </a:rPr>
              <a:t>abstinence</a:t>
            </a:r>
            <a:r>
              <a:rPr lang="en-US" dirty="0">
                <a:latin typeface="Times New Roman" panose="02020603050405020304" pitchFamily="18" charset="0"/>
                <a:cs typeface="Times New Roman" panose="02020603050405020304" pitchFamily="18" charset="0"/>
              </a:rPr>
              <a:t> from </a:t>
            </a:r>
            <a:r>
              <a:rPr lang="en-US" u="sng" dirty="0">
                <a:solidFill>
                  <a:schemeClr val="accent2"/>
                </a:solidFill>
                <a:latin typeface="Times New Roman" panose="02020603050405020304" pitchFamily="18" charset="0"/>
                <a:cs typeface="Times New Roman" panose="02020603050405020304" pitchFamily="18" charset="0"/>
              </a:rPr>
              <a:t>food</a:t>
            </a:r>
            <a:r>
              <a:rPr lang="en-US" dirty="0">
                <a:latin typeface="Times New Roman" panose="02020603050405020304" pitchFamily="18" charset="0"/>
                <a:cs typeface="Times New Roman" panose="02020603050405020304" pitchFamily="18" charset="0"/>
              </a:rPr>
              <a:t> for </a:t>
            </a:r>
            <a:r>
              <a:rPr lang="en-US" u="sng" dirty="0">
                <a:solidFill>
                  <a:schemeClr val="accent2"/>
                </a:solidFill>
                <a:latin typeface="Times New Roman" panose="02020603050405020304" pitchFamily="18" charset="0"/>
                <a:cs typeface="Times New Roman" panose="02020603050405020304" pitchFamily="18" charset="0"/>
              </a:rPr>
              <a:t>spiritual</a:t>
            </a:r>
            <a:r>
              <a:rPr lang="en-US" dirty="0">
                <a:latin typeface="Times New Roman" panose="02020603050405020304" pitchFamily="18" charset="0"/>
                <a:cs typeface="Times New Roman" panose="02020603050405020304" pitchFamily="18" charset="0"/>
              </a:rPr>
              <a:t> purposes.” </a:t>
            </a:r>
            <a:r>
              <a:rPr lang="en-US" sz="1200" i="1" dirty="0">
                <a:latin typeface="Times New Roman" panose="02020603050405020304" pitchFamily="18" charset="0"/>
                <a:cs typeface="Times New Roman" panose="02020603050405020304" pitchFamily="18" charset="0"/>
              </a:rPr>
              <a:t>– Don Whitney, Spiritual Disciplines for Christian Life</a:t>
            </a:r>
            <a:endParaRPr lang="en-US" i="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49940F9-BD86-CF23-8590-DBAA5319342C}"/>
              </a:ext>
            </a:extLst>
          </p:cNvPr>
          <p:cNvSpPr txBox="1"/>
          <p:nvPr/>
        </p:nvSpPr>
        <p:spPr>
          <a:xfrm>
            <a:off x="0" y="3653597"/>
            <a:ext cx="12191999" cy="677108"/>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Matthew 4:2-3a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And </a:t>
            </a:r>
            <a:r>
              <a:rPr lang="en-US" b="1" dirty="0">
                <a:latin typeface="Times New Roman" panose="02020603050405020304" pitchFamily="18" charset="0"/>
                <a:cs typeface="Times New Roman" panose="02020603050405020304" pitchFamily="18" charset="0"/>
              </a:rPr>
              <a:t>after fasting </a:t>
            </a:r>
            <a:r>
              <a:rPr lang="en-US" dirty="0">
                <a:latin typeface="Times New Roman" panose="02020603050405020304" pitchFamily="18" charset="0"/>
                <a:cs typeface="Times New Roman" panose="02020603050405020304" pitchFamily="18" charset="0"/>
              </a:rPr>
              <a:t>forty days and forty nights, </a:t>
            </a:r>
            <a:r>
              <a:rPr lang="en-US" b="1" dirty="0">
                <a:latin typeface="Times New Roman" panose="02020603050405020304" pitchFamily="18" charset="0"/>
                <a:cs typeface="Times New Roman" panose="02020603050405020304" pitchFamily="18" charset="0"/>
              </a:rPr>
              <a:t>he was hungry</a:t>
            </a:r>
            <a:r>
              <a:rPr lang="en-US" dirty="0">
                <a:latin typeface="Times New Roman" panose="02020603050405020304" pitchFamily="18" charset="0"/>
                <a:cs typeface="Times New Roman" panose="02020603050405020304" pitchFamily="18" charset="0"/>
              </a:rPr>
              <a:t>. And the tempter came…</a:t>
            </a:r>
          </a:p>
        </p:txBody>
      </p:sp>
      <p:sp>
        <p:nvSpPr>
          <p:cNvPr id="5" name="TextBox 4">
            <a:extLst>
              <a:ext uri="{FF2B5EF4-FFF2-40B4-BE49-F238E27FC236}">
                <a16:creationId xmlns:a16="http://schemas.microsoft.com/office/drawing/2014/main" id="{F70DDAC8-76D7-ACB2-6988-AA9782A7ADBF}"/>
              </a:ext>
            </a:extLst>
          </p:cNvPr>
          <p:cNvSpPr txBox="1"/>
          <p:nvPr/>
        </p:nvSpPr>
        <p:spPr>
          <a:xfrm>
            <a:off x="0" y="657947"/>
            <a:ext cx="12192000" cy="461665"/>
          </a:xfrm>
          <a:prstGeom prst="rect">
            <a:avLst/>
          </a:prstGeom>
          <a:noFill/>
        </p:spPr>
        <p:txBody>
          <a:bodyPr wrap="square" rtlCol="0">
            <a:spAutoFit/>
          </a:bodyPr>
          <a:lstStyle/>
          <a:p>
            <a:pPr algn="ctr"/>
            <a:r>
              <a:rPr lang="en-US" sz="2400" b="1" dirty="0"/>
              <a:t>a) </a:t>
            </a:r>
            <a:r>
              <a:rPr lang="en-US" sz="2400" dirty="0"/>
              <a:t>Through </a:t>
            </a:r>
            <a:r>
              <a:rPr lang="en-US" sz="2400" u="sng" dirty="0"/>
              <a:t>worship</a:t>
            </a:r>
          </a:p>
        </p:txBody>
      </p:sp>
      <p:sp>
        <p:nvSpPr>
          <p:cNvPr id="6" name="TextBox 5">
            <a:extLst>
              <a:ext uri="{FF2B5EF4-FFF2-40B4-BE49-F238E27FC236}">
                <a16:creationId xmlns:a16="http://schemas.microsoft.com/office/drawing/2014/main" id="{519AEAD3-76A4-8375-EC5C-E14FCBBD8975}"/>
              </a:ext>
            </a:extLst>
          </p:cNvPr>
          <p:cNvSpPr txBox="1"/>
          <p:nvPr/>
        </p:nvSpPr>
        <p:spPr>
          <a:xfrm>
            <a:off x="-1" y="1165045"/>
            <a:ext cx="12192000" cy="461665"/>
          </a:xfrm>
          <a:prstGeom prst="rect">
            <a:avLst/>
          </a:prstGeom>
          <a:noFill/>
        </p:spPr>
        <p:txBody>
          <a:bodyPr wrap="square" rtlCol="0">
            <a:spAutoFit/>
          </a:bodyPr>
          <a:lstStyle/>
          <a:p>
            <a:pPr algn="ctr"/>
            <a:r>
              <a:rPr lang="en-US" sz="2400" b="1" dirty="0"/>
              <a:t>b) </a:t>
            </a:r>
            <a:r>
              <a:rPr lang="en-US" sz="2400" dirty="0"/>
              <a:t>Through </a:t>
            </a:r>
            <a:r>
              <a:rPr lang="en-US" sz="2400" u="sng" dirty="0">
                <a:solidFill>
                  <a:schemeClr val="accent2"/>
                </a:solidFill>
              </a:rPr>
              <a:t>fasting</a:t>
            </a:r>
          </a:p>
        </p:txBody>
      </p:sp>
    </p:spTree>
    <p:extLst>
      <p:ext uri="{BB962C8B-B14F-4D97-AF65-F5344CB8AC3E}">
        <p14:creationId xmlns:p14="http://schemas.microsoft.com/office/powerpoint/2010/main" val="184189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0-#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3. Devote yourself to </a:t>
            </a:r>
            <a:r>
              <a:rPr lang="en-US" sz="2800" b="1" u="sng" spc="150" dirty="0">
                <a:latin typeface="Bookman Old Style" panose="02050604050505020204" pitchFamily="18" charset="0"/>
                <a:ea typeface="+mj-ea"/>
                <a:cs typeface="+mj-cs"/>
              </a:rPr>
              <a:t>God</a:t>
            </a:r>
            <a:r>
              <a:rPr lang="en-US" sz="2800" b="1" spc="150" dirty="0">
                <a:solidFill>
                  <a:schemeClr val="tx1">
                    <a:lumMod val="85000"/>
                    <a:lumOff val="15000"/>
                  </a:schemeClr>
                </a:solidFill>
                <a:latin typeface="Bookman Old Style" panose="02050604050505020204" pitchFamily="18" charset="0"/>
                <a:ea typeface="+mj-ea"/>
                <a:cs typeface="+mj-cs"/>
              </a:rPr>
              <a:t> and not </a:t>
            </a:r>
            <a:r>
              <a:rPr lang="en-US" sz="2800" b="1" u="sng" spc="150" dirty="0">
                <a:latin typeface="Bookman Old Style" panose="02050604050505020204" pitchFamily="18" charset="0"/>
                <a:ea typeface="+mj-ea"/>
                <a:cs typeface="+mj-cs"/>
              </a:rPr>
              <a:t>self</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1" y="2197894"/>
            <a:ext cx="12191999" cy="677108"/>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Definition</a:t>
            </a: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Fasting is a “believer’s voluntary </a:t>
            </a:r>
            <a:r>
              <a:rPr lang="en-US" u="sng" dirty="0">
                <a:latin typeface="Times New Roman" panose="02020603050405020304" pitchFamily="18" charset="0"/>
                <a:cs typeface="Times New Roman" panose="02020603050405020304" pitchFamily="18" charset="0"/>
              </a:rPr>
              <a:t>abstinence</a:t>
            </a:r>
            <a:r>
              <a:rPr lang="en-US" dirty="0">
                <a:latin typeface="Times New Roman" panose="02020603050405020304" pitchFamily="18" charset="0"/>
                <a:cs typeface="Times New Roman" panose="02020603050405020304" pitchFamily="18" charset="0"/>
              </a:rPr>
              <a:t> from </a:t>
            </a:r>
            <a:r>
              <a:rPr lang="en-US" u="sng" dirty="0">
                <a:latin typeface="Times New Roman" panose="02020603050405020304" pitchFamily="18" charset="0"/>
                <a:cs typeface="Times New Roman" panose="02020603050405020304" pitchFamily="18" charset="0"/>
              </a:rPr>
              <a:t>food</a:t>
            </a:r>
            <a:r>
              <a:rPr lang="en-US" dirty="0">
                <a:latin typeface="Times New Roman" panose="02020603050405020304" pitchFamily="18" charset="0"/>
                <a:cs typeface="Times New Roman" panose="02020603050405020304" pitchFamily="18" charset="0"/>
              </a:rPr>
              <a:t> for </a:t>
            </a:r>
            <a:r>
              <a:rPr lang="en-US" u="sng" dirty="0">
                <a:latin typeface="Times New Roman" panose="02020603050405020304" pitchFamily="18" charset="0"/>
                <a:cs typeface="Times New Roman" panose="02020603050405020304" pitchFamily="18" charset="0"/>
              </a:rPr>
              <a:t>spiritual</a:t>
            </a:r>
            <a:r>
              <a:rPr lang="en-US" dirty="0">
                <a:latin typeface="Times New Roman" panose="02020603050405020304" pitchFamily="18" charset="0"/>
                <a:cs typeface="Times New Roman" panose="02020603050405020304" pitchFamily="18" charset="0"/>
              </a:rPr>
              <a:t> purposes.” </a:t>
            </a:r>
            <a:r>
              <a:rPr lang="en-US" sz="1200" i="1" dirty="0">
                <a:latin typeface="Times New Roman" panose="02020603050405020304" pitchFamily="18" charset="0"/>
                <a:cs typeface="Times New Roman" panose="02020603050405020304" pitchFamily="18" charset="0"/>
              </a:rPr>
              <a:t>– Don Whitney, Spiritual Disciplines for Christian Life</a:t>
            </a:r>
            <a:endParaRPr lang="en-US" i="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49940F9-BD86-CF23-8590-DBAA5319342C}"/>
              </a:ext>
            </a:extLst>
          </p:cNvPr>
          <p:cNvSpPr txBox="1"/>
          <p:nvPr/>
        </p:nvSpPr>
        <p:spPr>
          <a:xfrm>
            <a:off x="0" y="3653597"/>
            <a:ext cx="12191999" cy="1231106"/>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Matthew 6:16-18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“And </a:t>
            </a:r>
            <a:r>
              <a:rPr lang="en-US" b="1" dirty="0">
                <a:highlight>
                  <a:srgbClr val="FFFF00"/>
                </a:highlight>
                <a:latin typeface="Times New Roman" panose="02020603050405020304" pitchFamily="18" charset="0"/>
                <a:cs typeface="Times New Roman" panose="02020603050405020304" pitchFamily="18" charset="0"/>
              </a:rPr>
              <a:t>when you fast, do not look gloomy </a:t>
            </a:r>
            <a:r>
              <a:rPr lang="en-US" dirty="0">
                <a:latin typeface="Times New Roman" panose="02020603050405020304" pitchFamily="18" charset="0"/>
                <a:cs typeface="Times New Roman" panose="02020603050405020304" pitchFamily="18" charset="0"/>
              </a:rPr>
              <a:t>like the hypocrites, for they disfigure their faces </a:t>
            </a:r>
            <a:r>
              <a:rPr lang="en-US" b="1" dirty="0">
                <a:highlight>
                  <a:srgbClr val="FFFF00"/>
                </a:highlight>
                <a:latin typeface="Times New Roman" panose="02020603050405020304" pitchFamily="18" charset="0"/>
                <a:cs typeface="Times New Roman" panose="02020603050405020304" pitchFamily="18" charset="0"/>
              </a:rPr>
              <a:t>that their fasting may be seen by others</a:t>
            </a:r>
            <a:r>
              <a:rPr lang="en-US" dirty="0">
                <a:latin typeface="Times New Roman" panose="02020603050405020304" pitchFamily="18" charset="0"/>
                <a:cs typeface="Times New Roman" panose="02020603050405020304" pitchFamily="18" charset="0"/>
              </a:rPr>
              <a:t>. Truly, I say to you, they have received their reward. But </a:t>
            </a:r>
            <a:r>
              <a:rPr lang="en-US" b="1" dirty="0">
                <a:highlight>
                  <a:srgbClr val="FFFF00"/>
                </a:highlight>
                <a:latin typeface="Times New Roman" panose="02020603050405020304" pitchFamily="18" charset="0"/>
                <a:cs typeface="Times New Roman" panose="02020603050405020304" pitchFamily="18" charset="0"/>
              </a:rPr>
              <a:t>when you fast</a:t>
            </a:r>
            <a:r>
              <a:rPr lang="en-US" dirty="0">
                <a:latin typeface="Times New Roman" panose="02020603050405020304" pitchFamily="18" charset="0"/>
                <a:cs typeface="Times New Roman" panose="02020603050405020304" pitchFamily="18" charset="0"/>
              </a:rPr>
              <a:t>, anoint your head and wash your face, </a:t>
            </a:r>
            <a:r>
              <a:rPr lang="en-US" b="1" dirty="0">
                <a:highlight>
                  <a:srgbClr val="FFFF00"/>
                </a:highlight>
                <a:latin typeface="Times New Roman" panose="02020603050405020304" pitchFamily="18" charset="0"/>
                <a:cs typeface="Times New Roman" panose="02020603050405020304" pitchFamily="18" charset="0"/>
              </a:rPr>
              <a:t>that your fasting</a:t>
            </a:r>
            <a:r>
              <a:rPr lang="en-US" dirty="0">
                <a:highlight>
                  <a:srgbClr val="FFFF00"/>
                </a:highlight>
                <a:latin typeface="Times New Roman" panose="02020603050405020304" pitchFamily="18" charset="0"/>
                <a:cs typeface="Times New Roman" panose="02020603050405020304" pitchFamily="18" charset="0"/>
              </a:rPr>
              <a:t> </a:t>
            </a:r>
            <a:r>
              <a:rPr lang="en-US" b="1" dirty="0">
                <a:highlight>
                  <a:srgbClr val="FFFF00"/>
                </a:highlight>
                <a:latin typeface="Times New Roman" panose="02020603050405020304" pitchFamily="18" charset="0"/>
                <a:cs typeface="Times New Roman" panose="02020603050405020304" pitchFamily="18" charset="0"/>
              </a:rPr>
              <a:t>may not be seen by others </a:t>
            </a:r>
            <a:r>
              <a:rPr lang="en-US" dirty="0">
                <a:latin typeface="Times New Roman" panose="02020603050405020304" pitchFamily="18" charset="0"/>
                <a:cs typeface="Times New Roman" panose="02020603050405020304" pitchFamily="18" charset="0"/>
              </a:rPr>
              <a:t>but by your Father who is in secret. And your Father who sees in secret will reward you.</a:t>
            </a:r>
          </a:p>
        </p:txBody>
      </p:sp>
      <p:sp>
        <p:nvSpPr>
          <p:cNvPr id="5" name="TextBox 4">
            <a:extLst>
              <a:ext uri="{FF2B5EF4-FFF2-40B4-BE49-F238E27FC236}">
                <a16:creationId xmlns:a16="http://schemas.microsoft.com/office/drawing/2014/main" id="{F70DDAC8-76D7-ACB2-6988-AA9782A7ADBF}"/>
              </a:ext>
            </a:extLst>
          </p:cNvPr>
          <p:cNvSpPr txBox="1"/>
          <p:nvPr/>
        </p:nvSpPr>
        <p:spPr>
          <a:xfrm>
            <a:off x="0" y="657947"/>
            <a:ext cx="12192000" cy="461665"/>
          </a:xfrm>
          <a:prstGeom prst="rect">
            <a:avLst/>
          </a:prstGeom>
          <a:noFill/>
        </p:spPr>
        <p:txBody>
          <a:bodyPr wrap="square" rtlCol="0">
            <a:spAutoFit/>
          </a:bodyPr>
          <a:lstStyle/>
          <a:p>
            <a:pPr algn="ctr"/>
            <a:r>
              <a:rPr lang="en-US" sz="2400" b="1" dirty="0"/>
              <a:t>a) </a:t>
            </a:r>
            <a:r>
              <a:rPr lang="en-US" sz="2400" dirty="0"/>
              <a:t>Through </a:t>
            </a:r>
            <a:r>
              <a:rPr lang="en-US" sz="2400" u="sng" dirty="0"/>
              <a:t>worship</a:t>
            </a:r>
          </a:p>
        </p:txBody>
      </p:sp>
      <p:sp>
        <p:nvSpPr>
          <p:cNvPr id="6" name="TextBox 5">
            <a:extLst>
              <a:ext uri="{FF2B5EF4-FFF2-40B4-BE49-F238E27FC236}">
                <a16:creationId xmlns:a16="http://schemas.microsoft.com/office/drawing/2014/main" id="{519AEAD3-76A4-8375-EC5C-E14FCBBD8975}"/>
              </a:ext>
            </a:extLst>
          </p:cNvPr>
          <p:cNvSpPr txBox="1"/>
          <p:nvPr/>
        </p:nvSpPr>
        <p:spPr>
          <a:xfrm>
            <a:off x="-1" y="1165045"/>
            <a:ext cx="12192000" cy="461665"/>
          </a:xfrm>
          <a:prstGeom prst="rect">
            <a:avLst/>
          </a:prstGeom>
          <a:noFill/>
        </p:spPr>
        <p:txBody>
          <a:bodyPr wrap="square" rtlCol="0">
            <a:spAutoFit/>
          </a:bodyPr>
          <a:lstStyle/>
          <a:p>
            <a:pPr algn="ctr"/>
            <a:r>
              <a:rPr lang="en-US" sz="2400" b="1" dirty="0"/>
              <a:t>b) </a:t>
            </a:r>
            <a:r>
              <a:rPr lang="en-US" sz="2400" dirty="0"/>
              <a:t>Through </a:t>
            </a:r>
            <a:r>
              <a:rPr lang="en-US" sz="2400" u="sng" dirty="0"/>
              <a:t>fasting</a:t>
            </a:r>
          </a:p>
        </p:txBody>
      </p:sp>
    </p:spTree>
    <p:extLst>
      <p:ext uri="{BB962C8B-B14F-4D97-AF65-F5344CB8AC3E}">
        <p14:creationId xmlns:p14="http://schemas.microsoft.com/office/powerpoint/2010/main" val="27489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3. Devote yourself to </a:t>
            </a:r>
            <a:r>
              <a:rPr lang="en-US" sz="2800" b="1" u="sng" spc="150" dirty="0">
                <a:latin typeface="Bookman Old Style" panose="02050604050505020204" pitchFamily="18" charset="0"/>
                <a:ea typeface="+mj-ea"/>
                <a:cs typeface="+mj-cs"/>
              </a:rPr>
              <a:t>God</a:t>
            </a:r>
            <a:r>
              <a:rPr lang="en-US" sz="2800" b="1" spc="150" dirty="0">
                <a:solidFill>
                  <a:schemeClr val="tx1">
                    <a:lumMod val="85000"/>
                    <a:lumOff val="15000"/>
                  </a:schemeClr>
                </a:solidFill>
                <a:latin typeface="Bookman Old Style" panose="02050604050505020204" pitchFamily="18" charset="0"/>
                <a:ea typeface="+mj-ea"/>
                <a:cs typeface="+mj-cs"/>
              </a:rPr>
              <a:t> and not </a:t>
            </a:r>
            <a:r>
              <a:rPr lang="en-US" sz="2800" b="1" u="sng" spc="150" dirty="0">
                <a:latin typeface="Bookman Old Style" panose="02050604050505020204" pitchFamily="18" charset="0"/>
                <a:ea typeface="+mj-ea"/>
                <a:cs typeface="+mj-cs"/>
              </a:rPr>
              <a:t>self</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1" y="2197894"/>
            <a:ext cx="12191999" cy="677108"/>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Definition</a:t>
            </a: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Fasting is a “believer’s voluntary </a:t>
            </a:r>
            <a:r>
              <a:rPr lang="en-US" u="sng" dirty="0">
                <a:latin typeface="Times New Roman" panose="02020603050405020304" pitchFamily="18" charset="0"/>
                <a:cs typeface="Times New Roman" panose="02020603050405020304" pitchFamily="18" charset="0"/>
              </a:rPr>
              <a:t>abstinence</a:t>
            </a:r>
            <a:r>
              <a:rPr lang="en-US" dirty="0">
                <a:latin typeface="Times New Roman" panose="02020603050405020304" pitchFamily="18" charset="0"/>
                <a:cs typeface="Times New Roman" panose="02020603050405020304" pitchFamily="18" charset="0"/>
              </a:rPr>
              <a:t> from </a:t>
            </a:r>
            <a:r>
              <a:rPr lang="en-US" u="sng" dirty="0">
                <a:latin typeface="Times New Roman" panose="02020603050405020304" pitchFamily="18" charset="0"/>
                <a:cs typeface="Times New Roman" panose="02020603050405020304" pitchFamily="18" charset="0"/>
              </a:rPr>
              <a:t>food</a:t>
            </a:r>
            <a:r>
              <a:rPr lang="en-US" dirty="0">
                <a:latin typeface="Times New Roman" panose="02020603050405020304" pitchFamily="18" charset="0"/>
                <a:cs typeface="Times New Roman" panose="02020603050405020304" pitchFamily="18" charset="0"/>
              </a:rPr>
              <a:t> for </a:t>
            </a:r>
            <a:r>
              <a:rPr lang="en-US" u="sng" dirty="0">
                <a:latin typeface="Times New Roman" panose="02020603050405020304" pitchFamily="18" charset="0"/>
                <a:cs typeface="Times New Roman" panose="02020603050405020304" pitchFamily="18" charset="0"/>
              </a:rPr>
              <a:t>spiritual</a:t>
            </a:r>
            <a:r>
              <a:rPr lang="en-US" dirty="0">
                <a:latin typeface="Times New Roman" panose="02020603050405020304" pitchFamily="18" charset="0"/>
                <a:cs typeface="Times New Roman" panose="02020603050405020304" pitchFamily="18" charset="0"/>
              </a:rPr>
              <a:t> purposes.” </a:t>
            </a:r>
            <a:r>
              <a:rPr lang="en-US" sz="1200" i="1" dirty="0">
                <a:latin typeface="Times New Roman" panose="02020603050405020304" pitchFamily="18" charset="0"/>
                <a:cs typeface="Times New Roman" panose="02020603050405020304" pitchFamily="18" charset="0"/>
              </a:rPr>
              <a:t>– Don Whitney, Spiritual Disciplines for Christian Life</a:t>
            </a:r>
            <a:endParaRPr lang="en-US" i="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749940F9-BD86-CF23-8590-DBAA5319342C}"/>
              </a:ext>
            </a:extLst>
          </p:cNvPr>
          <p:cNvSpPr txBox="1"/>
          <p:nvPr/>
        </p:nvSpPr>
        <p:spPr>
          <a:xfrm>
            <a:off x="0" y="3653597"/>
            <a:ext cx="12191999" cy="1231106"/>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Matthew 6:16-18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“And when you fast, do not look gloomy like the hypocrites, for they disfigure their faces that their fasting may be seen by others. Truly, I say to you, they have received their reward. But when you fast, anoint your head and wash your face, that your fasting may not be seen by others </a:t>
            </a:r>
            <a:r>
              <a:rPr lang="en-US" b="1" dirty="0">
                <a:highlight>
                  <a:srgbClr val="FFFF00"/>
                </a:highlight>
                <a:latin typeface="Times New Roman" panose="02020603050405020304" pitchFamily="18" charset="0"/>
                <a:cs typeface="Times New Roman" panose="02020603050405020304" pitchFamily="18" charset="0"/>
              </a:rPr>
              <a:t>but by your Father who is in secret. And your Father who sees in secret will reward you</a:t>
            </a:r>
            <a:r>
              <a:rPr lang="en-US" dirty="0">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F70DDAC8-76D7-ACB2-6988-AA9782A7ADBF}"/>
              </a:ext>
            </a:extLst>
          </p:cNvPr>
          <p:cNvSpPr txBox="1"/>
          <p:nvPr/>
        </p:nvSpPr>
        <p:spPr>
          <a:xfrm>
            <a:off x="0" y="657947"/>
            <a:ext cx="12192000" cy="461665"/>
          </a:xfrm>
          <a:prstGeom prst="rect">
            <a:avLst/>
          </a:prstGeom>
          <a:noFill/>
        </p:spPr>
        <p:txBody>
          <a:bodyPr wrap="square" rtlCol="0">
            <a:spAutoFit/>
          </a:bodyPr>
          <a:lstStyle/>
          <a:p>
            <a:pPr algn="ctr"/>
            <a:r>
              <a:rPr lang="en-US" sz="2400" b="1" dirty="0"/>
              <a:t>a) </a:t>
            </a:r>
            <a:r>
              <a:rPr lang="en-US" sz="2400" dirty="0"/>
              <a:t>Through </a:t>
            </a:r>
            <a:r>
              <a:rPr lang="en-US" sz="2400" u="sng" dirty="0"/>
              <a:t>worship</a:t>
            </a:r>
          </a:p>
        </p:txBody>
      </p:sp>
      <p:sp>
        <p:nvSpPr>
          <p:cNvPr id="6" name="TextBox 5">
            <a:extLst>
              <a:ext uri="{FF2B5EF4-FFF2-40B4-BE49-F238E27FC236}">
                <a16:creationId xmlns:a16="http://schemas.microsoft.com/office/drawing/2014/main" id="{519AEAD3-76A4-8375-EC5C-E14FCBBD8975}"/>
              </a:ext>
            </a:extLst>
          </p:cNvPr>
          <p:cNvSpPr txBox="1"/>
          <p:nvPr/>
        </p:nvSpPr>
        <p:spPr>
          <a:xfrm>
            <a:off x="-1" y="1165045"/>
            <a:ext cx="12192000" cy="461665"/>
          </a:xfrm>
          <a:prstGeom prst="rect">
            <a:avLst/>
          </a:prstGeom>
          <a:noFill/>
        </p:spPr>
        <p:txBody>
          <a:bodyPr wrap="square" rtlCol="0">
            <a:spAutoFit/>
          </a:bodyPr>
          <a:lstStyle/>
          <a:p>
            <a:pPr algn="ctr"/>
            <a:r>
              <a:rPr lang="en-US" sz="2400" b="1" dirty="0"/>
              <a:t>b) </a:t>
            </a:r>
            <a:r>
              <a:rPr lang="en-US" sz="2400" dirty="0"/>
              <a:t>Through </a:t>
            </a:r>
            <a:r>
              <a:rPr lang="en-US" sz="2400" u="sng" dirty="0"/>
              <a:t>fasting</a:t>
            </a:r>
          </a:p>
        </p:txBody>
      </p:sp>
    </p:spTree>
    <p:extLst>
      <p:ext uri="{BB962C8B-B14F-4D97-AF65-F5344CB8AC3E}">
        <p14:creationId xmlns:p14="http://schemas.microsoft.com/office/powerpoint/2010/main" val="3002168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3. Devote yourself to </a:t>
            </a:r>
            <a:r>
              <a:rPr lang="en-US" sz="2800" b="1" u="sng" spc="150" dirty="0">
                <a:latin typeface="Bookman Old Style" panose="02050604050505020204" pitchFamily="18" charset="0"/>
                <a:ea typeface="+mj-ea"/>
                <a:cs typeface="+mj-cs"/>
              </a:rPr>
              <a:t>God</a:t>
            </a:r>
            <a:r>
              <a:rPr lang="en-US" sz="2800" b="1" spc="150" dirty="0">
                <a:solidFill>
                  <a:schemeClr val="tx1">
                    <a:lumMod val="85000"/>
                    <a:lumOff val="15000"/>
                  </a:schemeClr>
                </a:solidFill>
                <a:latin typeface="Bookman Old Style" panose="02050604050505020204" pitchFamily="18" charset="0"/>
                <a:ea typeface="+mj-ea"/>
                <a:cs typeface="+mj-cs"/>
              </a:rPr>
              <a:t> and not </a:t>
            </a:r>
            <a:r>
              <a:rPr lang="en-US" sz="2800" b="1" u="sng" spc="150" dirty="0">
                <a:latin typeface="Bookman Old Style" panose="02050604050505020204" pitchFamily="18" charset="0"/>
                <a:ea typeface="+mj-ea"/>
                <a:cs typeface="+mj-cs"/>
              </a:rPr>
              <a:t>self</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1" y="3090446"/>
            <a:ext cx="12191999" cy="677108"/>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Purpose</a:t>
            </a: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To turn your attention to worshipful </a:t>
            </a:r>
            <a:r>
              <a:rPr lang="en-US" u="sng" dirty="0">
                <a:solidFill>
                  <a:schemeClr val="accent2"/>
                </a:solidFill>
                <a:latin typeface="Times New Roman" panose="02020603050405020304" pitchFamily="18" charset="0"/>
                <a:cs typeface="Times New Roman" panose="02020603050405020304" pitchFamily="18" charset="0"/>
              </a:rPr>
              <a:t>obedience</a:t>
            </a:r>
            <a:r>
              <a:rPr lang="en-US" dirty="0">
                <a:latin typeface="Times New Roman" panose="02020603050405020304" pitchFamily="18" charset="0"/>
                <a:cs typeface="Times New Roman" panose="02020603050405020304" pitchFamily="18" charset="0"/>
              </a:rPr>
              <a:t> to God when </a:t>
            </a:r>
            <a:r>
              <a:rPr lang="en-US" u="sng" dirty="0">
                <a:solidFill>
                  <a:schemeClr val="accent2"/>
                </a:solidFill>
                <a:latin typeface="Times New Roman" panose="02020603050405020304" pitchFamily="18" charset="0"/>
                <a:cs typeface="Times New Roman" panose="02020603050405020304" pitchFamily="18" charset="0"/>
              </a:rPr>
              <a:t>tough</a:t>
            </a:r>
            <a:r>
              <a:rPr lang="en-US" dirty="0">
                <a:latin typeface="Times New Roman" panose="02020603050405020304" pitchFamily="18" charset="0"/>
                <a:cs typeface="Times New Roman" panose="02020603050405020304" pitchFamily="18" charset="0"/>
              </a:rPr>
              <a:t> choices and circumstances arise.</a:t>
            </a:r>
            <a:endParaRPr lang="en-US" i="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70DDAC8-76D7-ACB2-6988-AA9782A7ADBF}"/>
              </a:ext>
            </a:extLst>
          </p:cNvPr>
          <p:cNvSpPr txBox="1"/>
          <p:nvPr/>
        </p:nvSpPr>
        <p:spPr>
          <a:xfrm>
            <a:off x="0" y="657947"/>
            <a:ext cx="12192000" cy="461665"/>
          </a:xfrm>
          <a:prstGeom prst="rect">
            <a:avLst/>
          </a:prstGeom>
          <a:noFill/>
        </p:spPr>
        <p:txBody>
          <a:bodyPr wrap="square" rtlCol="0">
            <a:spAutoFit/>
          </a:bodyPr>
          <a:lstStyle/>
          <a:p>
            <a:pPr algn="ctr"/>
            <a:r>
              <a:rPr lang="en-US" sz="2400" b="1" dirty="0"/>
              <a:t>a) </a:t>
            </a:r>
            <a:r>
              <a:rPr lang="en-US" sz="2400" dirty="0"/>
              <a:t>Through </a:t>
            </a:r>
            <a:r>
              <a:rPr lang="en-US" sz="2400" u="sng" dirty="0"/>
              <a:t>worship</a:t>
            </a:r>
          </a:p>
        </p:txBody>
      </p:sp>
      <p:sp>
        <p:nvSpPr>
          <p:cNvPr id="6" name="TextBox 5">
            <a:extLst>
              <a:ext uri="{FF2B5EF4-FFF2-40B4-BE49-F238E27FC236}">
                <a16:creationId xmlns:a16="http://schemas.microsoft.com/office/drawing/2014/main" id="{519AEAD3-76A4-8375-EC5C-E14FCBBD8975}"/>
              </a:ext>
            </a:extLst>
          </p:cNvPr>
          <p:cNvSpPr txBox="1"/>
          <p:nvPr/>
        </p:nvSpPr>
        <p:spPr>
          <a:xfrm>
            <a:off x="-1" y="1165045"/>
            <a:ext cx="12192000" cy="461665"/>
          </a:xfrm>
          <a:prstGeom prst="rect">
            <a:avLst/>
          </a:prstGeom>
          <a:noFill/>
        </p:spPr>
        <p:txBody>
          <a:bodyPr wrap="square" rtlCol="0">
            <a:spAutoFit/>
          </a:bodyPr>
          <a:lstStyle/>
          <a:p>
            <a:pPr algn="ctr"/>
            <a:r>
              <a:rPr lang="en-US" sz="2400" b="1" dirty="0"/>
              <a:t>b) </a:t>
            </a:r>
            <a:r>
              <a:rPr lang="en-US" sz="2400" dirty="0"/>
              <a:t>Through </a:t>
            </a:r>
            <a:r>
              <a:rPr lang="en-US" sz="2400" u="sng" dirty="0"/>
              <a:t>fasting</a:t>
            </a:r>
          </a:p>
        </p:txBody>
      </p:sp>
    </p:spTree>
    <p:extLst>
      <p:ext uri="{BB962C8B-B14F-4D97-AF65-F5344CB8AC3E}">
        <p14:creationId xmlns:p14="http://schemas.microsoft.com/office/powerpoint/2010/main" val="3800632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3. Devote yourself to </a:t>
            </a:r>
            <a:r>
              <a:rPr lang="en-US" sz="2800" b="1" u="sng" spc="150" dirty="0">
                <a:latin typeface="Bookman Old Style" panose="02050604050505020204" pitchFamily="18" charset="0"/>
                <a:ea typeface="+mj-ea"/>
                <a:cs typeface="+mj-cs"/>
              </a:rPr>
              <a:t>God</a:t>
            </a:r>
            <a:r>
              <a:rPr lang="en-US" sz="2800" b="1" spc="150" dirty="0">
                <a:solidFill>
                  <a:schemeClr val="tx1">
                    <a:lumMod val="85000"/>
                    <a:lumOff val="15000"/>
                  </a:schemeClr>
                </a:solidFill>
                <a:latin typeface="Bookman Old Style" panose="02050604050505020204" pitchFamily="18" charset="0"/>
                <a:ea typeface="+mj-ea"/>
                <a:cs typeface="+mj-cs"/>
              </a:rPr>
              <a:t> and not </a:t>
            </a:r>
            <a:r>
              <a:rPr lang="en-US" sz="2800" b="1" u="sng" spc="150" dirty="0">
                <a:latin typeface="Bookman Old Style" panose="02050604050505020204" pitchFamily="18" charset="0"/>
                <a:ea typeface="+mj-ea"/>
                <a:cs typeface="+mj-cs"/>
              </a:rPr>
              <a:t>self</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1" y="3090446"/>
            <a:ext cx="12191999" cy="677108"/>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Required?</a:t>
            </a: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It is not </a:t>
            </a:r>
            <a:r>
              <a:rPr lang="en-US" u="sng" dirty="0">
                <a:solidFill>
                  <a:schemeClr val="accent2"/>
                </a:solidFill>
                <a:latin typeface="Times New Roman" panose="02020603050405020304" pitchFamily="18" charset="0"/>
                <a:cs typeface="Times New Roman" panose="02020603050405020304" pitchFamily="18" charset="0"/>
              </a:rPr>
              <a:t>commanded</a:t>
            </a:r>
            <a:r>
              <a:rPr lang="en-US" dirty="0">
                <a:latin typeface="Times New Roman" panose="02020603050405020304" pitchFamily="18" charset="0"/>
                <a:cs typeface="Times New Roman" panose="02020603050405020304" pitchFamily="18" charset="0"/>
              </a:rPr>
              <a:t> but is </a:t>
            </a:r>
            <a:r>
              <a:rPr lang="en-US" u="sng" dirty="0">
                <a:solidFill>
                  <a:schemeClr val="accent2"/>
                </a:solidFill>
                <a:latin typeface="Times New Roman" panose="02020603050405020304" pitchFamily="18" charset="0"/>
                <a:cs typeface="Times New Roman" panose="02020603050405020304" pitchFamily="18" charset="0"/>
              </a:rPr>
              <a:t>expected</a:t>
            </a:r>
            <a:r>
              <a:rPr lang="en-US" dirty="0">
                <a:latin typeface="Times New Roman" panose="02020603050405020304" pitchFamily="18" charset="0"/>
                <a:cs typeface="Times New Roman" panose="02020603050405020304" pitchFamily="18" charset="0"/>
              </a:rPr>
              <a:t>.</a:t>
            </a:r>
            <a:endParaRPr lang="en-US" i="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70DDAC8-76D7-ACB2-6988-AA9782A7ADBF}"/>
              </a:ext>
            </a:extLst>
          </p:cNvPr>
          <p:cNvSpPr txBox="1"/>
          <p:nvPr/>
        </p:nvSpPr>
        <p:spPr>
          <a:xfrm>
            <a:off x="0" y="657947"/>
            <a:ext cx="12192000" cy="461665"/>
          </a:xfrm>
          <a:prstGeom prst="rect">
            <a:avLst/>
          </a:prstGeom>
          <a:noFill/>
        </p:spPr>
        <p:txBody>
          <a:bodyPr wrap="square" rtlCol="0">
            <a:spAutoFit/>
          </a:bodyPr>
          <a:lstStyle/>
          <a:p>
            <a:pPr algn="ctr"/>
            <a:r>
              <a:rPr lang="en-US" sz="2400" b="1" dirty="0"/>
              <a:t>a) </a:t>
            </a:r>
            <a:r>
              <a:rPr lang="en-US" sz="2400" dirty="0"/>
              <a:t>Through </a:t>
            </a:r>
            <a:r>
              <a:rPr lang="en-US" sz="2400" u="sng" dirty="0"/>
              <a:t>worship</a:t>
            </a:r>
          </a:p>
        </p:txBody>
      </p:sp>
      <p:sp>
        <p:nvSpPr>
          <p:cNvPr id="6" name="TextBox 5">
            <a:extLst>
              <a:ext uri="{FF2B5EF4-FFF2-40B4-BE49-F238E27FC236}">
                <a16:creationId xmlns:a16="http://schemas.microsoft.com/office/drawing/2014/main" id="{519AEAD3-76A4-8375-EC5C-E14FCBBD8975}"/>
              </a:ext>
            </a:extLst>
          </p:cNvPr>
          <p:cNvSpPr txBox="1"/>
          <p:nvPr/>
        </p:nvSpPr>
        <p:spPr>
          <a:xfrm>
            <a:off x="-1" y="1165045"/>
            <a:ext cx="12192000" cy="461665"/>
          </a:xfrm>
          <a:prstGeom prst="rect">
            <a:avLst/>
          </a:prstGeom>
          <a:noFill/>
        </p:spPr>
        <p:txBody>
          <a:bodyPr wrap="square" rtlCol="0">
            <a:spAutoFit/>
          </a:bodyPr>
          <a:lstStyle/>
          <a:p>
            <a:pPr algn="ctr"/>
            <a:r>
              <a:rPr lang="en-US" sz="2400" b="1" dirty="0"/>
              <a:t>b) </a:t>
            </a:r>
            <a:r>
              <a:rPr lang="en-US" sz="2400" dirty="0"/>
              <a:t>Through </a:t>
            </a:r>
            <a:r>
              <a:rPr lang="en-US" sz="2400" u="sng" dirty="0"/>
              <a:t>fasting</a:t>
            </a:r>
          </a:p>
        </p:txBody>
      </p:sp>
      <p:sp>
        <p:nvSpPr>
          <p:cNvPr id="3" name="TextBox 2">
            <a:extLst>
              <a:ext uri="{FF2B5EF4-FFF2-40B4-BE49-F238E27FC236}">
                <a16:creationId xmlns:a16="http://schemas.microsoft.com/office/drawing/2014/main" id="{CB9BBD0A-6A17-62CB-107B-1DB12053412D}"/>
              </a:ext>
            </a:extLst>
          </p:cNvPr>
          <p:cNvSpPr txBox="1"/>
          <p:nvPr/>
        </p:nvSpPr>
        <p:spPr>
          <a:xfrm>
            <a:off x="-2" y="4308689"/>
            <a:ext cx="12191999" cy="1231106"/>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Matthew 6:16-18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“And </a:t>
            </a:r>
            <a:r>
              <a:rPr lang="en-US" b="1" u="sng" dirty="0">
                <a:latin typeface="Times New Roman" panose="02020603050405020304" pitchFamily="18" charset="0"/>
                <a:cs typeface="Times New Roman" panose="02020603050405020304" pitchFamily="18" charset="0"/>
              </a:rPr>
              <a:t>when</a:t>
            </a:r>
            <a:r>
              <a:rPr lang="en-US" b="1" dirty="0">
                <a:latin typeface="Times New Roman" panose="02020603050405020304" pitchFamily="18" charset="0"/>
                <a:cs typeface="Times New Roman" panose="02020603050405020304" pitchFamily="18" charset="0"/>
              </a:rPr>
              <a:t> you fast</a:t>
            </a:r>
            <a:r>
              <a:rPr lang="en-US" dirty="0">
                <a:latin typeface="Times New Roman" panose="02020603050405020304" pitchFamily="18" charset="0"/>
                <a:cs typeface="Times New Roman" panose="02020603050405020304" pitchFamily="18" charset="0"/>
              </a:rPr>
              <a:t>, do not look gloomy like the hypocrites, for they disfigure their faces that their fasting may be seen by others. Truly, I say to you, they have received their reward. But </a:t>
            </a:r>
            <a:r>
              <a:rPr lang="en-US" b="1" u="sng" dirty="0">
                <a:latin typeface="Times New Roman" panose="02020603050405020304" pitchFamily="18" charset="0"/>
                <a:cs typeface="Times New Roman" panose="02020603050405020304" pitchFamily="18" charset="0"/>
              </a:rPr>
              <a:t>when</a:t>
            </a:r>
            <a:r>
              <a:rPr lang="en-US" b="1" dirty="0">
                <a:latin typeface="Times New Roman" panose="02020603050405020304" pitchFamily="18" charset="0"/>
                <a:cs typeface="Times New Roman" panose="02020603050405020304" pitchFamily="18" charset="0"/>
              </a:rPr>
              <a:t> you fast</a:t>
            </a:r>
            <a:r>
              <a:rPr lang="en-US" dirty="0">
                <a:latin typeface="Times New Roman" panose="02020603050405020304" pitchFamily="18" charset="0"/>
                <a:cs typeface="Times New Roman" panose="02020603050405020304" pitchFamily="18" charset="0"/>
              </a:rPr>
              <a:t>, anoint your head and wash your face, that your fasting may not be seen by others but by your Father who is in secret. And your Father who sees in secret will reward you.</a:t>
            </a:r>
          </a:p>
        </p:txBody>
      </p:sp>
    </p:spTree>
    <p:extLst>
      <p:ext uri="{BB962C8B-B14F-4D97-AF65-F5344CB8AC3E}">
        <p14:creationId xmlns:p14="http://schemas.microsoft.com/office/powerpoint/2010/main" val="414093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0"/>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3. Devote yourself to </a:t>
            </a:r>
            <a:r>
              <a:rPr lang="en-US" sz="2800" b="1" u="sng" spc="150" dirty="0">
                <a:latin typeface="Bookman Old Style" panose="02050604050505020204" pitchFamily="18" charset="0"/>
                <a:ea typeface="+mj-ea"/>
                <a:cs typeface="+mj-cs"/>
              </a:rPr>
              <a:t>God</a:t>
            </a:r>
            <a:r>
              <a:rPr lang="en-US" sz="2800" b="1" spc="150" dirty="0">
                <a:solidFill>
                  <a:schemeClr val="tx1">
                    <a:lumMod val="85000"/>
                    <a:lumOff val="15000"/>
                  </a:schemeClr>
                </a:solidFill>
                <a:latin typeface="Bookman Old Style" panose="02050604050505020204" pitchFamily="18" charset="0"/>
                <a:ea typeface="+mj-ea"/>
                <a:cs typeface="+mj-cs"/>
              </a:rPr>
              <a:t> and not </a:t>
            </a:r>
            <a:r>
              <a:rPr lang="en-US" sz="2800" b="1" u="sng" spc="150" dirty="0">
                <a:latin typeface="Bookman Old Style" panose="02050604050505020204" pitchFamily="18" charset="0"/>
                <a:ea typeface="+mj-ea"/>
                <a:cs typeface="+mj-cs"/>
              </a:rPr>
              <a:t>self</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1" y="3090446"/>
            <a:ext cx="12191999" cy="677108"/>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Required?</a:t>
            </a: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It is not </a:t>
            </a:r>
            <a:r>
              <a:rPr lang="en-US" u="sng" dirty="0">
                <a:latin typeface="Times New Roman" panose="02020603050405020304" pitchFamily="18" charset="0"/>
                <a:cs typeface="Times New Roman" panose="02020603050405020304" pitchFamily="18" charset="0"/>
              </a:rPr>
              <a:t>commanded</a:t>
            </a:r>
            <a:r>
              <a:rPr lang="en-US" dirty="0">
                <a:latin typeface="Times New Roman" panose="02020603050405020304" pitchFamily="18" charset="0"/>
                <a:cs typeface="Times New Roman" panose="02020603050405020304" pitchFamily="18" charset="0"/>
              </a:rPr>
              <a:t> but is </a:t>
            </a:r>
            <a:r>
              <a:rPr lang="en-US" u="sng" dirty="0">
                <a:latin typeface="Times New Roman" panose="02020603050405020304" pitchFamily="18" charset="0"/>
                <a:cs typeface="Times New Roman" panose="02020603050405020304" pitchFamily="18" charset="0"/>
              </a:rPr>
              <a:t>expected</a:t>
            </a:r>
            <a:r>
              <a:rPr lang="en-US" dirty="0">
                <a:latin typeface="Times New Roman" panose="02020603050405020304" pitchFamily="18" charset="0"/>
                <a:cs typeface="Times New Roman" panose="02020603050405020304" pitchFamily="18" charset="0"/>
              </a:rPr>
              <a:t>.</a:t>
            </a:r>
            <a:endParaRPr lang="en-US" i="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70DDAC8-76D7-ACB2-6988-AA9782A7ADBF}"/>
              </a:ext>
            </a:extLst>
          </p:cNvPr>
          <p:cNvSpPr txBox="1"/>
          <p:nvPr/>
        </p:nvSpPr>
        <p:spPr>
          <a:xfrm>
            <a:off x="0" y="657947"/>
            <a:ext cx="12192000" cy="461665"/>
          </a:xfrm>
          <a:prstGeom prst="rect">
            <a:avLst/>
          </a:prstGeom>
          <a:noFill/>
        </p:spPr>
        <p:txBody>
          <a:bodyPr wrap="square" rtlCol="0">
            <a:spAutoFit/>
          </a:bodyPr>
          <a:lstStyle/>
          <a:p>
            <a:pPr algn="ctr"/>
            <a:r>
              <a:rPr lang="en-US" sz="2400" b="1" dirty="0"/>
              <a:t>a) </a:t>
            </a:r>
            <a:r>
              <a:rPr lang="en-US" sz="2400" dirty="0"/>
              <a:t>Through </a:t>
            </a:r>
            <a:r>
              <a:rPr lang="en-US" sz="2400" u="sng" dirty="0"/>
              <a:t>worship</a:t>
            </a:r>
          </a:p>
        </p:txBody>
      </p:sp>
      <p:sp>
        <p:nvSpPr>
          <p:cNvPr id="6" name="TextBox 5">
            <a:extLst>
              <a:ext uri="{FF2B5EF4-FFF2-40B4-BE49-F238E27FC236}">
                <a16:creationId xmlns:a16="http://schemas.microsoft.com/office/drawing/2014/main" id="{519AEAD3-76A4-8375-EC5C-E14FCBBD8975}"/>
              </a:ext>
            </a:extLst>
          </p:cNvPr>
          <p:cNvSpPr txBox="1"/>
          <p:nvPr/>
        </p:nvSpPr>
        <p:spPr>
          <a:xfrm>
            <a:off x="-1" y="1165045"/>
            <a:ext cx="12192000" cy="461665"/>
          </a:xfrm>
          <a:prstGeom prst="rect">
            <a:avLst/>
          </a:prstGeom>
          <a:noFill/>
        </p:spPr>
        <p:txBody>
          <a:bodyPr wrap="square" rtlCol="0">
            <a:spAutoFit/>
          </a:bodyPr>
          <a:lstStyle/>
          <a:p>
            <a:pPr algn="ctr"/>
            <a:r>
              <a:rPr lang="en-US" sz="2400" b="1" dirty="0"/>
              <a:t>b) </a:t>
            </a:r>
            <a:r>
              <a:rPr lang="en-US" sz="2400" dirty="0"/>
              <a:t>Through </a:t>
            </a:r>
            <a:r>
              <a:rPr lang="en-US" sz="2400" u="sng" dirty="0"/>
              <a:t>fasting</a:t>
            </a:r>
          </a:p>
        </p:txBody>
      </p:sp>
      <p:sp>
        <p:nvSpPr>
          <p:cNvPr id="3" name="TextBox 2">
            <a:extLst>
              <a:ext uri="{FF2B5EF4-FFF2-40B4-BE49-F238E27FC236}">
                <a16:creationId xmlns:a16="http://schemas.microsoft.com/office/drawing/2014/main" id="{CB9BBD0A-6A17-62CB-107B-1DB12053412D}"/>
              </a:ext>
            </a:extLst>
          </p:cNvPr>
          <p:cNvSpPr txBox="1"/>
          <p:nvPr/>
        </p:nvSpPr>
        <p:spPr>
          <a:xfrm>
            <a:off x="-2" y="4308689"/>
            <a:ext cx="12191999" cy="1231106"/>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Luke 5:34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And they said to him, “The disciples of John fast often and offer prayers, and so do the disciples of the Pharisees, but yours eat and drink.” And Jesus said to them, “Can you make wedding guests fast while the bridegroom is with them? The days will come when the bridegroom is taken away from them, and then they will fast in those days.”</a:t>
            </a:r>
          </a:p>
        </p:txBody>
      </p:sp>
    </p:spTree>
    <p:extLst>
      <p:ext uri="{BB962C8B-B14F-4D97-AF65-F5344CB8AC3E}">
        <p14:creationId xmlns:p14="http://schemas.microsoft.com/office/powerpoint/2010/main" val="398730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0"/>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4. Devote yourself </a:t>
            </a:r>
            <a:r>
              <a:rPr lang="en-US" sz="2800" b="1" u="sng" spc="150" dirty="0">
                <a:solidFill>
                  <a:schemeClr val="accent2"/>
                </a:solidFill>
                <a:latin typeface="Bookman Old Style" panose="02050604050505020204" pitchFamily="18" charset="0"/>
                <a:ea typeface="+mj-ea"/>
                <a:cs typeface="+mj-cs"/>
              </a:rPr>
              <a:t>actively</a:t>
            </a:r>
            <a:r>
              <a:rPr lang="en-US" sz="2800" b="1" spc="150" dirty="0">
                <a:solidFill>
                  <a:schemeClr val="tx1">
                    <a:lumMod val="85000"/>
                    <a:lumOff val="15000"/>
                  </a:schemeClr>
                </a:solidFill>
                <a:latin typeface="Bookman Old Style" panose="02050604050505020204" pitchFamily="18" charset="0"/>
                <a:ea typeface="+mj-ea"/>
                <a:cs typeface="+mj-cs"/>
              </a:rPr>
              <a:t> to </a:t>
            </a:r>
            <a:r>
              <a:rPr lang="en-US" sz="2800" b="1" spc="150" dirty="0">
                <a:latin typeface="Bookman Old Style" panose="02050604050505020204" pitchFamily="18" charset="0"/>
                <a:ea typeface="+mj-ea"/>
                <a:cs typeface="+mj-cs"/>
              </a:rPr>
              <a:t>His </a:t>
            </a:r>
            <a:r>
              <a:rPr lang="en-US" sz="2800" b="1" u="sng" spc="150" dirty="0">
                <a:solidFill>
                  <a:schemeClr val="accent2"/>
                </a:solidFill>
                <a:latin typeface="Bookman Old Style" panose="02050604050505020204" pitchFamily="18" charset="0"/>
                <a:ea typeface="+mj-ea"/>
                <a:cs typeface="+mj-cs"/>
              </a:rPr>
              <a:t>will</a:t>
            </a:r>
            <a:r>
              <a:rPr lang="en-US" sz="2800" b="1" spc="150" dirty="0">
                <a:latin typeface="Bookman Old Style" panose="02050604050505020204" pitchFamily="18" charset="0"/>
                <a:ea typeface="+mj-ea"/>
                <a:cs typeface="+mj-cs"/>
              </a:rPr>
              <a:t> now (don’t be </a:t>
            </a:r>
            <a:r>
              <a:rPr lang="en-US" sz="2800" b="1" u="sng" spc="150" dirty="0">
                <a:solidFill>
                  <a:schemeClr val="accent2"/>
                </a:solidFill>
                <a:latin typeface="Bookman Old Style" panose="02050604050505020204" pitchFamily="18" charset="0"/>
                <a:ea typeface="+mj-ea"/>
                <a:cs typeface="+mj-cs"/>
              </a:rPr>
              <a:t>idle)</a:t>
            </a:r>
            <a:r>
              <a:rPr lang="en-US" sz="2800" b="1" spc="150" dirty="0">
                <a:latin typeface="Bookman Old Style" panose="02050604050505020204" pitchFamily="18" charset="0"/>
                <a:ea typeface="+mj-ea"/>
                <a:cs typeface="+mj-cs"/>
              </a:rPr>
              <a:t>.</a:t>
            </a:r>
            <a:endParaRPr lang="en-US" sz="2000" i="1" spc="150" dirty="0">
              <a:solidFill>
                <a:schemeClr val="accent2"/>
              </a:solidFill>
              <a:latin typeface="+mj-lt"/>
              <a:ea typeface="+mj-ea"/>
              <a:cs typeface="+mj-cs"/>
            </a:endParaRPr>
          </a:p>
        </p:txBody>
      </p:sp>
    </p:spTree>
    <p:extLst>
      <p:ext uri="{BB962C8B-B14F-4D97-AF65-F5344CB8AC3E}">
        <p14:creationId xmlns:p14="http://schemas.microsoft.com/office/powerpoint/2010/main" val="133659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0"/>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5. Devote yourself to </a:t>
            </a:r>
            <a:r>
              <a:rPr lang="en-US" sz="2800" b="1" u="sng" spc="150" dirty="0">
                <a:solidFill>
                  <a:schemeClr val="accent2"/>
                </a:solidFill>
                <a:latin typeface="Bookman Old Style" panose="02050604050505020204" pitchFamily="18" charset="0"/>
                <a:ea typeface="+mj-ea"/>
                <a:cs typeface="+mj-cs"/>
              </a:rPr>
              <a:t>prayer.</a:t>
            </a:r>
            <a:endParaRPr lang="en-US" sz="2000" i="1"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F4C7585B-4FE9-B9DA-7B79-664472D18512}"/>
              </a:ext>
            </a:extLst>
          </p:cNvPr>
          <p:cNvSpPr txBox="1"/>
          <p:nvPr/>
        </p:nvSpPr>
        <p:spPr>
          <a:xfrm>
            <a:off x="0" y="1865740"/>
            <a:ext cx="12191999" cy="1785104"/>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1 Corinthians 3:11-16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For no one can lay a foundation other than that which is laid, which is Jesus Christ. Now if anyone builds on the foundation with gold, silver, precious stones, wood, hay, straw— each one’s work will become manifest, </a:t>
            </a:r>
            <a:r>
              <a:rPr lang="en-US" b="1" dirty="0">
                <a:latin typeface="Times New Roman" panose="02020603050405020304" pitchFamily="18" charset="0"/>
                <a:cs typeface="Times New Roman" panose="02020603050405020304" pitchFamily="18" charset="0"/>
              </a:rPr>
              <a:t>for the Day will disclose it, because it will be revealed by fire, and the fire will test what sort </a:t>
            </a:r>
            <a:r>
              <a:rPr lang="en-US" b="1" dirty="0">
                <a:highlight>
                  <a:srgbClr val="FFFF00"/>
                </a:highlight>
                <a:latin typeface="Times New Roman" panose="02020603050405020304" pitchFamily="18" charset="0"/>
                <a:cs typeface="Times New Roman" panose="02020603050405020304" pitchFamily="18" charset="0"/>
              </a:rPr>
              <a:t>of work </a:t>
            </a:r>
            <a:r>
              <a:rPr lang="en-US" b="1" dirty="0">
                <a:latin typeface="Times New Roman" panose="02020603050405020304" pitchFamily="18" charset="0"/>
                <a:cs typeface="Times New Roman" panose="02020603050405020304" pitchFamily="18" charset="0"/>
              </a:rPr>
              <a:t>each one has done</a:t>
            </a:r>
            <a:r>
              <a:rPr lang="en-US" dirty="0">
                <a:latin typeface="Times New Roman" panose="02020603050405020304" pitchFamily="18" charset="0"/>
                <a:cs typeface="Times New Roman" panose="02020603050405020304" pitchFamily="18" charset="0"/>
              </a:rPr>
              <a:t>. If the work that anyone has built on the foundation survives, he will receive a reward. If anyone’s work is burned up, he will suffer loss, though he himself will be saved, but only as through fire. Do you not know that you are God’s temple and that God’s Spirit dwells in you?</a:t>
            </a:r>
          </a:p>
        </p:txBody>
      </p:sp>
      <p:sp>
        <p:nvSpPr>
          <p:cNvPr id="3" name="TextBox 2">
            <a:extLst>
              <a:ext uri="{FF2B5EF4-FFF2-40B4-BE49-F238E27FC236}">
                <a16:creationId xmlns:a16="http://schemas.microsoft.com/office/drawing/2014/main" id="{4660C170-A12B-18B6-3D90-D3B65CDCD4EF}"/>
              </a:ext>
            </a:extLst>
          </p:cNvPr>
          <p:cNvSpPr txBox="1"/>
          <p:nvPr/>
        </p:nvSpPr>
        <p:spPr>
          <a:xfrm>
            <a:off x="-1" y="4420147"/>
            <a:ext cx="12191999" cy="677108"/>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1 Thessalonians 5:17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Pray without ceasing,</a:t>
            </a:r>
          </a:p>
        </p:txBody>
      </p:sp>
    </p:spTree>
    <p:extLst>
      <p:ext uri="{BB962C8B-B14F-4D97-AF65-F5344CB8AC3E}">
        <p14:creationId xmlns:p14="http://schemas.microsoft.com/office/powerpoint/2010/main" val="3575883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0-#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0-#ppt_w/2"/>
                                          </p:val>
                                        </p:tav>
                                        <p:tav tm="100000">
                                          <p:val>
                                            <p:strVal val="#ppt_x"/>
                                          </p:val>
                                        </p:tav>
                                      </p:tavLst>
                                    </p:anim>
                                    <p:anim calcmode="lin" valueType="num">
                                      <p:cBhvr additive="base">
                                        <p:cTn id="19"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1"/>
            <a:ext cx="12192000" cy="1228299"/>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You are called by God if you are a Christian. Fulfill that call by devoting yourself to:</a:t>
            </a:r>
            <a:endParaRPr lang="en-US" sz="2000" i="1"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F4C7585B-4FE9-B9DA-7B79-664472D18512}"/>
              </a:ext>
            </a:extLst>
          </p:cNvPr>
          <p:cNvSpPr txBox="1"/>
          <p:nvPr/>
        </p:nvSpPr>
        <p:spPr>
          <a:xfrm>
            <a:off x="3916908" y="2630014"/>
            <a:ext cx="5431809" cy="1938992"/>
          </a:xfrm>
          <a:prstGeom prst="rect">
            <a:avLst/>
          </a:prstGeom>
          <a:noFill/>
        </p:spPr>
        <p:txBody>
          <a:bodyPr wrap="square" rtlCol="0">
            <a:spAutoFit/>
          </a:bodyPr>
          <a:lstStyle/>
          <a:p>
            <a:pPr marL="342900" indent="-342900">
              <a:buAutoNum type="arabicPeriod"/>
            </a:pPr>
            <a:r>
              <a:rPr lang="en-US" sz="2400" dirty="0">
                <a:latin typeface="Times New Roman" panose="02020603050405020304" pitchFamily="18" charset="0"/>
                <a:cs typeface="Times New Roman" panose="02020603050405020304" pitchFamily="18" charset="0"/>
              </a:rPr>
              <a:t>God’s Word</a:t>
            </a:r>
          </a:p>
          <a:p>
            <a:pPr marL="342900" indent="-342900">
              <a:buAutoNum type="arabicPeriod"/>
            </a:pPr>
            <a:r>
              <a:rPr lang="en-US" sz="2400" dirty="0">
                <a:latin typeface="Times New Roman" panose="02020603050405020304" pitchFamily="18" charset="0"/>
                <a:cs typeface="Times New Roman" panose="02020603050405020304" pitchFamily="18" charset="0"/>
              </a:rPr>
              <a:t>One Another</a:t>
            </a:r>
          </a:p>
          <a:p>
            <a:pPr marL="342900" indent="-342900">
              <a:buAutoNum type="arabicPeriod"/>
            </a:pPr>
            <a:r>
              <a:rPr lang="en-US" sz="2400" dirty="0">
                <a:latin typeface="Times New Roman" panose="02020603050405020304" pitchFamily="18" charset="0"/>
                <a:cs typeface="Times New Roman" panose="02020603050405020304" pitchFamily="18" charset="0"/>
              </a:rPr>
              <a:t>God and not self</a:t>
            </a:r>
          </a:p>
          <a:p>
            <a:pPr marL="342900" indent="-342900">
              <a:buAutoNum type="arabicPeriod"/>
            </a:pPr>
            <a:r>
              <a:rPr lang="en-US" sz="2400" dirty="0">
                <a:latin typeface="Times New Roman" panose="02020603050405020304" pitchFamily="18" charset="0"/>
                <a:cs typeface="Times New Roman" panose="02020603050405020304" pitchFamily="18" charset="0"/>
              </a:rPr>
              <a:t>Actively to His will now (don’t be idle)</a:t>
            </a:r>
          </a:p>
          <a:p>
            <a:pPr marL="342900" indent="-342900">
              <a:buAutoNum type="arabicPeriod"/>
            </a:pPr>
            <a:r>
              <a:rPr lang="en-US" sz="2400" dirty="0">
                <a:latin typeface="Times New Roman" panose="02020603050405020304" pitchFamily="18" charset="0"/>
                <a:cs typeface="Times New Roman" panose="02020603050405020304" pitchFamily="18" charset="0"/>
              </a:rPr>
              <a:t>Prayer.</a:t>
            </a:r>
          </a:p>
        </p:txBody>
      </p:sp>
    </p:spTree>
    <p:extLst>
      <p:ext uri="{BB962C8B-B14F-4D97-AF65-F5344CB8AC3E}">
        <p14:creationId xmlns:p14="http://schemas.microsoft.com/office/powerpoint/2010/main" val="432328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9F6088-C718-291E-B914-1076A906B690}"/>
              </a:ext>
            </a:extLst>
          </p:cNvPr>
          <p:cNvSpPr txBox="1"/>
          <p:nvPr/>
        </p:nvSpPr>
        <p:spPr>
          <a:xfrm>
            <a:off x="1" y="1818741"/>
            <a:ext cx="12191999" cy="923330"/>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Ephesians 2:19-20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So then you are no longer strangers and aliens, but you are fellow citizens with the saints and members of </a:t>
            </a:r>
            <a:r>
              <a:rPr lang="en-US" b="1" dirty="0">
                <a:latin typeface="Times New Roman" panose="02020603050405020304" pitchFamily="18" charset="0"/>
                <a:cs typeface="Times New Roman" panose="02020603050405020304" pitchFamily="18" charset="0"/>
              </a:rPr>
              <a:t>the household of God</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built on the foundation of the apostles and prophets, Christ Jesus himself being the cornerstone</a:t>
            </a:r>
            <a:r>
              <a:rPr lang="en-US" dirty="0">
                <a:latin typeface="Times New Roman" panose="02020603050405020304" pitchFamily="18" charset="0"/>
                <a:cs typeface="Times New Roman" panose="02020603050405020304" pitchFamily="18" charset="0"/>
              </a:rPr>
              <a:t>,</a:t>
            </a:r>
          </a:p>
        </p:txBody>
      </p:sp>
      <p:sp>
        <p:nvSpPr>
          <p:cNvPr id="2" name="TextBox 1">
            <a:extLst>
              <a:ext uri="{FF2B5EF4-FFF2-40B4-BE49-F238E27FC236}">
                <a16:creationId xmlns:a16="http://schemas.microsoft.com/office/drawing/2014/main" id="{0992F89A-1987-7988-14EC-EA7471C6549D}"/>
              </a:ext>
            </a:extLst>
          </p:cNvPr>
          <p:cNvSpPr txBox="1"/>
          <p:nvPr/>
        </p:nvSpPr>
        <p:spPr>
          <a:xfrm>
            <a:off x="1" y="3927532"/>
            <a:ext cx="12191999" cy="923330"/>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1 Timothy 3:2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Therefore </a:t>
            </a:r>
            <a:r>
              <a:rPr lang="en-US" b="1" dirty="0">
                <a:latin typeface="Times New Roman" panose="02020603050405020304" pitchFamily="18" charset="0"/>
                <a:cs typeface="Times New Roman" panose="02020603050405020304" pitchFamily="18" charset="0"/>
              </a:rPr>
              <a:t>an overseer must be </a:t>
            </a:r>
            <a:r>
              <a:rPr lang="en-US" dirty="0">
                <a:latin typeface="Times New Roman" panose="02020603050405020304" pitchFamily="18" charset="0"/>
                <a:cs typeface="Times New Roman" panose="02020603050405020304" pitchFamily="18" charset="0"/>
              </a:rPr>
              <a:t>above reproach, the husband of one wife, sober-minded, self-controlled, respectable, hospitable, </a:t>
            </a:r>
            <a:r>
              <a:rPr lang="en-US" b="1" dirty="0">
                <a:latin typeface="Times New Roman" panose="02020603050405020304" pitchFamily="18" charset="0"/>
                <a:cs typeface="Times New Roman" panose="02020603050405020304" pitchFamily="18" charset="0"/>
              </a:rPr>
              <a:t>able to teach</a:t>
            </a:r>
            <a:r>
              <a:rPr lang="en-US" dirty="0">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4E3F5EF6-4684-0346-8579-D56A4703D4FA}"/>
              </a:ext>
            </a:extLst>
          </p:cNvPr>
          <p:cNvSpPr txBox="1"/>
          <p:nvPr/>
        </p:nvSpPr>
        <p:spPr>
          <a:xfrm>
            <a:off x="0" y="614149"/>
            <a:ext cx="12192000" cy="584775"/>
          </a:xfrm>
          <a:prstGeom prst="rect">
            <a:avLst/>
          </a:prstGeom>
          <a:noFill/>
        </p:spPr>
        <p:txBody>
          <a:bodyPr wrap="square" rtlCol="0">
            <a:spAutoFit/>
          </a:bodyPr>
          <a:lstStyle/>
          <a:p>
            <a:pPr algn="ctr"/>
            <a:r>
              <a:rPr lang="en-US" sz="3200" b="1" dirty="0"/>
              <a:t>Prophets and Teachers</a:t>
            </a:r>
            <a:r>
              <a:rPr lang="en-US" dirty="0"/>
              <a:t>:</a:t>
            </a:r>
          </a:p>
        </p:txBody>
      </p:sp>
    </p:spTree>
    <p:extLst>
      <p:ext uri="{BB962C8B-B14F-4D97-AF65-F5344CB8AC3E}">
        <p14:creationId xmlns:p14="http://schemas.microsoft.com/office/powerpoint/2010/main" val="393092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1. Devote yourself to the </a:t>
            </a:r>
            <a:r>
              <a:rPr lang="en-US" sz="2800" b="1" u="sng" spc="150" dirty="0">
                <a:solidFill>
                  <a:schemeClr val="accent2"/>
                </a:solidFill>
                <a:latin typeface="Bookman Old Style" panose="02050604050505020204" pitchFamily="18" charset="0"/>
                <a:ea typeface="+mj-ea"/>
                <a:cs typeface="+mj-cs"/>
              </a:rPr>
              <a:t>word</a:t>
            </a:r>
            <a:r>
              <a:rPr lang="en-US" sz="2800" b="1" spc="150" dirty="0">
                <a:solidFill>
                  <a:schemeClr val="tx1">
                    <a:lumMod val="85000"/>
                    <a:lumOff val="15000"/>
                  </a:schemeClr>
                </a:solidFill>
                <a:latin typeface="Bookman Old Style" panose="02050604050505020204" pitchFamily="18" charset="0"/>
                <a:ea typeface="+mj-ea"/>
                <a:cs typeface="+mj-cs"/>
              </a:rPr>
              <a:t> of </a:t>
            </a:r>
            <a:r>
              <a:rPr lang="en-US" sz="2800" b="1" u="sng" spc="150" dirty="0">
                <a:solidFill>
                  <a:schemeClr val="accent2"/>
                </a:solidFill>
                <a:latin typeface="Bookman Old Style" panose="02050604050505020204" pitchFamily="18" charset="0"/>
                <a:ea typeface="+mj-ea"/>
                <a:cs typeface="+mj-cs"/>
              </a:rPr>
              <a:t>God</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0" y="2740811"/>
            <a:ext cx="12191999" cy="1508105"/>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1 Timothy 4:6-8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If you put these things before the brothers, you will be a good servant of Christ Jesus, </a:t>
            </a:r>
            <a:r>
              <a:rPr lang="en-US" b="1" dirty="0">
                <a:latin typeface="Times New Roman" panose="02020603050405020304" pitchFamily="18" charset="0"/>
                <a:cs typeface="Times New Roman" panose="02020603050405020304" pitchFamily="18" charset="0"/>
              </a:rPr>
              <a:t>being trained in the words of the faith </a:t>
            </a:r>
            <a:r>
              <a:rPr lang="en-US" dirty="0">
                <a:latin typeface="Times New Roman" panose="02020603050405020304" pitchFamily="18" charset="0"/>
                <a:cs typeface="Times New Roman" panose="02020603050405020304" pitchFamily="18" charset="0"/>
              </a:rPr>
              <a:t>and of the good doctrine that you have followed. Have nothing to do with irreverent, silly myths. Rather </a:t>
            </a:r>
            <a:r>
              <a:rPr lang="en-US" b="1" dirty="0">
                <a:latin typeface="Times New Roman" panose="02020603050405020304" pitchFamily="18" charset="0"/>
                <a:cs typeface="Times New Roman" panose="02020603050405020304" pitchFamily="18" charset="0"/>
              </a:rPr>
              <a:t>train yourself for godliness</a:t>
            </a:r>
            <a:r>
              <a:rPr lang="en-US" dirty="0">
                <a:latin typeface="Times New Roman" panose="02020603050405020304" pitchFamily="18" charset="0"/>
                <a:cs typeface="Times New Roman" panose="02020603050405020304" pitchFamily="18" charset="0"/>
              </a:rPr>
              <a:t>; for while bodily training is of some value, godliness is of value in every way, as it holds promise for the present life and also for the life to come.</a:t>
            </a:r>
          </a:p>
        </p:txBody>
      </p:sp>
    </p:spTree>
    <p:extLst>
      <p:ext uri="{BB962C8B-B14F-4D97-AF65-F5344CB8AC3E}">
        <p14:creationId xmlns:p14="http://schemas.microsoft.com/office/powerpoint/2010/main" val="89406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0-#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2. Devote yourself to </a:t>
            </a:r>
            <a:r>
              <a:rPr lang="en-US" sz="2800" b="1" u="sng" spc="150" dirty="0">
                <a:solidFill>
                  <a:schemeClr val="accent2"/>
                </a:solidFill>
                <a:latin typeface="Bookman Old Style" panose="02050604050505020204" pitchFamily="18" charset="0"/>
                <a:ea typeface="+mj-ea"/>
                <a:cs typeface="+mj-cs"/>
              </a:rPr>
              <a:t>one</a:t>
            </a:r>
            <a:r>
              <a:rPr lang="en-US" sz="2800" b="1" spc="150" dirty="0">
                <a:solidFill>
                  <a:schemeClr val="accent2"/>
                </a:solidFill>
                <a:latin typeface="Bookman Old Style" panose="02050604050505020204" pitchFamily="18" charset="0"/>
                <a:ea typeface="+mj-ea"/>
                <a:cs typeface="+mj-cs"/>
              </a:rPr>
              <a:t> </a:t>
            </a:r>
            <a:r>
              <a:rPr lang="en-US" sz="2800" b="1" u="sng" spc="150" dirty="0">
                <a:solidFill>
                  <a:schemeClr val="accent2"/>
                </a:solidFill>
                <a:latin typeface="Bookman Old Style" panose="02050604050505020204" pitchFamily="18" charset="0"/>
                <a:ea typeface="+mj-ea"/>
                <a:cs typeface="+mj-cs"/>
              </a:rPr>
              <a:t>another</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pic>
        <p:nvPicPr>
          <p:cNvPr id="7" name="Picture 6" descr="Map&#10;&#10;Description automatically generated">
            <a:extLst>
              <a:ext uri="{FF2B5EF4-FFF2-40B4-BE49-F238E27FC236}">
                <a16:creationId xmlns:a16="http://schemas.microsoft.com/office/drawing/2014/main" id="{7B410ECB-0BA4-6EB4-96F8-3AF016113F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5403" y="590550"/>
            <a:ext cx="10541193" cy="5942167"/>
          </a:xfrm>
          <a:prstGeom prst="rect">
            <a:avLst/>
          </a:prstGeom>
        </p:spPr>
      </p:pic>
      <p:sp>
        <p:nvSpPr>
          <p:cNvPr id="8" name="TextBox 7">
            <a:extLst>
              <a:ext uri="{FF2B5EF4-FFF2-40B4-BE49-F238E27FC236}">
                <a16:creationId xmlns:a16="http://schemas.microsoft.com/office/drawing/2014/main" id="{13EE0CB6-A703-5C18-C702-1CAF79D37EAF}"/>
              </a:ext>
            </a:extLst>
          </p:cNvPr>
          <p:cNvSpPr txBox="1"/>
          <p:nvPr/>
        </p:nvSpPr>
        <p:spPr>
          <a:xfrm>
            <a:off x="2906973" y="3725839"/>
            <a:ext cx="6673755" cy="923330"/>
          </a:xfrm>
          <a:prstGeom prst="rect">
            <a:avLst/>
          </a:prstGeom>
          <a:noFill/>
        </p:spPr>
        <p:txBody>
          <a:bodyPr wrap="square" rtlCol="0">
            <a:spAutoFit/>
          </a:bodyPr>
          <a:lstStyle/>
          <a:p>
            <a:pPr algn="ctr"/>
            <a:r>
              <a:rPr lang="en-US" sz="1800" dirty="0"/>
              <a:t>But there were some of them, </a:t>
            </a:r>
            <a:r>
              <a:rPr lang="en-US" sz="1800" b="1" dirty="0"/>
              <a:t>men of </a:t>
            </a:r>
            <a:r>
              <a:rPr lang="en-US" sz="1800" dirty="0"/>
              <a:t>Cyprus and </a:t>
            </a:r>
            <a:r>
              <a:rPr lang="en-US" sz="1800" b="1" dirty="0"/>
              <a:t>Cyrene</a:t>
            </a:r>
            <a:r>
              <a:rPr lang="en-US" sz="1800" dirty="0"/>
              <a:t>, who on coming to Antioch spoke to the Hellenists also, preaching the Lord Jesus.  - Acts 11:20 (ESV)</a:t>
            </a:r>
            <a:endParaRPr lang="en-US" dirty="0"/>
          </a:p>
        </p:txBody>
      </p:sp>
      <mc:AlternateContent xmlns:mc="http://schemas.openxmlformats.org/markup-compatibility/2006" xmlns:p14="http://schemas.microsoft.com/office/powerpoint/2010/main">
        <mc:Choice Requires="p14">
          <p:contentPart p14:bwMode="auto" r:id="rId3">
            <p14:nvContentPartPr>
              <p14:cNvPr id="9" name="Ink 8">
                <a:extLst>
                  <a:ext uri="{FF2B5EF4-FFF2-40B4-BE49-F238E27FC236}">
                    <a16:creationId xmlns:a16="http://schemas.microsoft.com/office/drawing/2014/main" id="{5A392575-F82F-08E7-09B6-791A009EF578}"/>
                  </a:ext>
                </a:extLst>
              </p14:cNvPr>
              <p14:cNvContentPartPr/>
              <p14:nvPr/>
            </p14:nvContentPartPr>
            <p14:xfrm>
              <a:off x="940057" y="4364253"/>
              <a:ext cx="821520" cy="756000"/>
            </p14:xfrm>
          </p:contentPart>
        </mc:Choice>
        <mc:Fallback xmlns="">
          <p:pic>
            <p:nvPicPr>
              <p:cNvPr id="9" name="Ink 8">
                <a:extLst>
                  <a:ext uri="{FF2B5EF4-FFF2-40B4-BE49-F238E27FC236}">
                    <a16:creationId xmlns:a16="http://schemas.microsoft.com/office/drawing/2014/main" id="{5A392575-F82F-08E7-09B6-791A009EF578}"/>
                  </a:ext>
                </a:extLst>
              </p:cNvPr>
              <p:cNvPicPr/>
              <p:nvPr/>
            </p:nvPicPr>
            <p:blipFill>
              <a:blip r:embed="rId4"/>
              <a:stretch>
                <a:fillRect/>
              </a:stretch>
            </p:blipFill>
            <p:spPr>
              <a:xfrm>
                <a:off x="931057" y="4355613"/>
                <a:ext cx="839160" cy="773640"/>
              </a:xfrm>
              <a:prstGeom prst="rect">
                <a:avLst/>
              </a:prstGeom>
            </p:spPr>
          </p:pic>
        </mc:Fallback>
      </mc:AlternateContent>
      <p:sp>
        <p:nvSpPr>
          <p:cNvPr id="10" name="Rectangle 9">
            <a:extLst>
              <a:ext uri="{FF2B5EF4-FFF2-40B4-BE49-F238E27FC236}">
                <a16:creationId xmlns:a16="http://schemas.microsoft.com/office/drawing/2014/main" id="{C965EF27-A85B-C7B0-5621-CD0B7CB926EF}"/>
              </a:ext>
            </a:extLst>
          </p:cNvPr>
          <p:cNvSpPr/>
          <p:nvPr/>
        </p:nvSpPr>
        <p:spPr>
          <a:xfrm>
            <a:off x="2906973" y="3548418"/>
            <a:ext cx="6550926" cy="1100751"/>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5">
            <p14:nvContentPartPr>
              <p14:cNvPr id="11" name="Ink 10">
                <a:extLst>
                  <a:ext uri="{FF2B5EF4-FFF2-40B4-BE49-F238E27FC236}">
                    <a16:creationId xmlns:a16="http://schemas.microsoft.com/office/drawing/2014/main" id="{D2A0FD3C-2A44-9F02-561E-322F4B05A424}"/>
                  </a:ext>
                </a:extLst>
              </p14:cNvPr>
              <p14:cNvContentPartPr/>
              <p14:nvPr/>
            </p14:nvContentPartPr>
            <p14:xfrm>
              <a:off x="10688497" y="1716453"/>
              <a:ext cx="531000" cy="578520"/>
            </p14:xfrm>
          </p:contentPart>
        </mc:Choice>
        <mc:Fallback xmlns="">
          <p:pic>
            <p:nvPicPr>
              <p:cNvPr id="11" name="Ink 10">
                <a:extLst>
                  <a:ext uri="{FF2B5EF4-FFF2-40B4-BE49-F238E27FC236}">
                    <a16:creationId xmlns:a16="http://schemas.microsoft.com/office/drawing/2014/main" id="{D2A0FD3C-2A44-9F02-561E-322F4B05A424}"/>
                  </a:ext>
                </a:extLst>
              </p:cNvPr>
              <p:cNvPicPr/>
              <p:nvPr/>
            </p:nvPicPr>
            <p:blipFill>
              <a:blip r:embed="rId6"/>
              <a:stretch>
                <a:fillRect/>
              </a:stretch>
            </p:blipFill>
            <p:spPr>
              <a:xfrm>
                <a:off x="10679857" y="1707813"/>
                <a:ext cx="548640" cy="5961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2" name="Ink 11">
                <a:extLst>
                  <a:ext uri="{FF2B5EF4-FFF2-40B4-BE49-F238E27FC236}">
                    <a16:creationId xmlns:a16="http://schemas.microsoft.com/office/drawing/2014/main" id="{89626F56-31DF-8D2F-DA1F-B3C11D76A71C}"/>
                  </a:ext>
                </a:extLst>
              </p14:cNvPr>
              <p14:cNvContentPartPr/>
              <p14:nvPr/>
            </p14:nvContentPartPr>
            <p14:xfrm>
              <a:off x="4749217" y="7860933"/>
              <a:ext cx="360" cy="360"/>
            </p14:xfrm>
          </p:contentPart>
        </mc:Choice>
        <mc:Fallback xmlns="">
          <p:pic>
            <p:nvPicPr>
              <p:cNvPr id="12" name="Ink 11">
                <a:extLst>
                  <a:ext uri="{FF2B5EF4-FFF2-40B4-BE49-F238E27FC236}">
                    <a16:creationId xmlns:a16="http://schemas.microsoft.com/office/drawing/2014/main" id="{89626F56-31DF-8D2F-DA1F-B3C11D76A71C}"/>
                  </a:ext>
                </a:extLst>
              </p:cNvPr>
              <p:cNvPicPr/>
              <p:nvPr/>
            </p:nvPicPr>
            <p:blipFill>
              <a:blip r:embed="rId8"/>
              <a:stretch>
                <a:fillRect/>
              </a:stretch>
            </p:blipFill>
            <p:spPr>
              <a:xfrm>
                <a:off x="4740577" y="7852293"/>
                <a:ext cx="18000" cy="18000"/>
              </a:xfrm>
              <a:prstGeom prst="rect">
                <a:avLst/>
              </a:prstGeom>
            </p:spPr>
          </p:pic>
        </mc:Fallback>
      </mc:AlternateContent>
    </p:spTree>
    <p:extLst>
      <p:ext uri="{BB962C8B-B14F-4D97-AF65-F5344CB8AC3E}">
        <p14:creationId xmlns:p14="http://schemas.microsoft.com/office/powerpoint/2010/main" val="365404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3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anim calcmode="lin" valueType="num">
                                      <p:cBhvr>
                                        <p:cTn id="9" dur="1000" fill="hold"/>
                                        <p:tgtEl>
                                          <p:spTgt spid="9"/>
                                        </p:tgtEl>
                                        <p:attrNameLst>
                                          <p:attrName>ppt_w</p:attrName>
                                        </p:attrNameLst>
                                      </p:cBhvr>
                                      <p:tavLst>
                                        <p:tav tm="0">
                                          <p:val>
                                            <p:fltVal val="0"/>
                                          </p:val>
                                        </p:tav>
                                        <p:tav tm="100000">
                                          <p:val>
                                            <p:strVal val="#ppt_w"/>
                                          </p:val>
                                        </p:tav>
                                      </p:tavLst>
                                    </p:anim>
                                    <p:anim calcmode="lin" valueType="num">
                                      <p:cBhvr>
                                        <p:cTn id="10" dur="1000" fill="hold"/>
                                        <p:tgtEl>
                                          <p:spTgt spid="9"/>
                                        </p:tgtEl>
                                        <p:attrNameLst>
                                          <p:attrName>ppt_h</p:attrName>
                                        </p:attrNameLst>
                                      </p:cBhvr>
                                      <p:tavLst>
                                        <p:tav tm="0">
                                          <p:val>
                                            <p:fltVal val="0"/>
                                          </p:val>
                                        </p:tav>
                                        <p:tav tm="100000">
                                          <p:val>
                                            <p:strVal val="#ppt_h"/>
                                          </p:val>
                                        </p:tav>
                                      </p:tavLst>
                                    </p:anim>
                                    <p:anim calcmode="lin" valueType="num">
                                      <p:cBhvr>
                                        <p:cTn id="11" dur="1000" fill="hold"/>
                                        <p:tgtEl>
                                          <p:spTgt spid="9"/>
                                        </p:tgtEl>
                                        <p:attrNameLst>
                                          <p:attrName>style.rotation</p:attrName>
                                        </p:attrNameLst>
                                      </p:cBhvr>
                                      <p:tavLst>
                                        <p:tav tm="0">
                                          <p:val>
                                            <p:fltVal val="90"/>
                                          </p:val>
                                        </p:tav>
                                        <p:tav tm="100000">
                                          <p:val>
                                            <p:fltVal val="0"/>
                                          </p:val>
                                        </p:tav>
                                      </p:tavLst>
                                    </p:anim>
                                    <p:animEffect transition="in" filter="fade">
                                      <p:cBhvr>
                                        <p:cTn id="12" dur="1000"/>
                                        <p:tgtEl>
                                          <p:spTgt spid="9"/>
                                        </p:tgtEl>
                                      </p:cBhvr>
                                    </p:animEffect>
                                  </p:childTnLst>
                                </p:cTn>
                              </p:par>
                              <p:par>
                                <p:cTn id="13" presetID="3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 calcmode="lin" valueType="num">
                                      <p:cBhvr>
                                        <p:cTn id="17" dur="1000" fill="hold"/>
                                        <p:tgtEl>
                                          <p:spTgt spid="11"/>
                                        </p:tgtEl>
                                        <p:attrNameLst>
                                          <p:attrName>style.rotation</p:attrName>
                                        </p:attrNameLst>
                                      </p:cBhvr>
                                      <p:tavLst>
                                        <p:tav tm="0">
                                          <p:val>
                                            <p:fltVal val="90"/>
                                          </p:val>
                                        </p:tav>
                                        <p:tav tm="100000">
                                          <p:val>
                                            <p:fltVal val="0"/>
                                          </p:val>
                                        </p:tav>
                                      </p:tavLst>
                                    </p:anim>
                                    <p:animEffect transition="in" filter="fade">
                                      <p:cBhvr>
                                        <p:cTn id="18" dur="10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00"/>
                                        <p:tgtEl>
                                          <p:spTgt spid="8"/>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2. Devote yourself to the </a:t>
            </a:r>
            <a:r>
              <a:rPr lang="en-US" sz="2800" b="1" u="sng" spc="150" dirty="0">
                <a:latin typeface="Bookman Old Style" panose="02050604050505020204" pitchFamily="18" charset="0"/>
                <a:ea typeface="+mj-ea"/>
                <a:cs typeface="+mj-cs"/>
              </a:rPr>
              <a:t>one</a:t>
            </a:r>
            <a:r>
              <a:rPr lang="en-US" sz="2800" b="1" spc="150" dirty="0">
                <a:solidFill>
                  <a:schemeClr val="tx1">
                    <a:lumMod val="85000"/>
                    <a:lumOff val="15000"/>
                  </a:schemeClr>
                </a:solidFill>
                <a:latin typeface="Bookman Old Style" panose="02050604050505020204" pitchFamily="18" charset="0"/>
                <a:ea typeface="+mj-ea"/>
                <a:cs typeface="+mj-cs"/>
              </a:rPr>
              <a:t> </a:t>
            </a:r>
            <a:r>
              <a:rPr lang="en-US" sz="2800" b="1" u="sng" spc="150" dirty="0">
                <a:latin typeface="Bookman Old Style" panose="02050604050505020204" pitchFamily="18" charset="0"/>
                <a:ea typeface="+mj-ea"/>
                <a:cs typeface="+mj-cs"/>
              </a:rPr>
              <a:t>another</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0" y="2740811"/>
            <a:ext cx="12191999" cy="1508105"/>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Luke 8:1-3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Soon afterward he went on through cities and villages, proclaiming and bringing the good news of the kingdom of God. And the twelve were with him, and also some women who had been healed of evil spirits and infirmities: Mary, called Magdalene, from whom seven demons had gone out, and </a:t>
            </a:r>
            <a:r>
              <a:rPr lang="en-US" b="1" dirty="0">
                <a:latin typeface="Times New Roman" panose="02020603050405020304" pitchFamily="18" charset="0"/>
                <a:cs typeface="Times New Roman" panose="02020603050405020304" pitchFamily="18" charset="0"/>
              </a:rPr>
              <a:t>Joanna, the wife of </a:t>
            </a:r>
            <a:r>
              <a:rPr lang="en-US" b="1" dirty="0" err="1">
                <a:latin typeface="Times New Roman" panose="02020603050405020304" pitchFamily="18" charset="0"/>
                <a:cs typeface="Times New Roman" panose="02020603050405020304" pitchFamily="18" charset="0"/>
              </a:rPr>
              <a:t>Chuza</a:t>
            </a:r>
            <a:r>
              <a:rPr lang="en-US" b="1" dirty="0">
                <a:latin typeface="Times New Roman" panose="02020603050405020304" pitchFamily="18" charset="0"/>
                <a:cs typeface="Times New Roman" panose="02020603050405020304" pitchFamily="18" charset="0"/>
              </a:rPr>
              <a:t>, Herod’s household manager</a:t>
            </a:r>
            <a:r>
              <a:rPr lang="en-US" dirty="0">
                <a:latin typeface="Times New Roman" panose="02020603050405020304" pitchFamily="18" charset="0"/>
                <a:cs typeface="Times New Roman" panose="02020603050405020304" pitchFamily="18" charset="0"/>
              </a:rPr>
              <a:t>, and Susanna, and many others, who provided for them out of their means.</a:t>
            </a:r>
          </a:p>
        </p:txBody>
      </p:sp>
    </p:spTree>
    <p:extLst>
      <p:ext uri="{BB962C8B-B14F-4D97-AF65-F5344CB8AC3E}">
        <p14:creationId xmlns:p14="http://schemas.microsoft.com/office/powerpoint/2010/main" val="281938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2. Devote yourself to the </a:t>
            </a:r>
            <a:r>
              <a:rPr lang="en-US" sz="2800" b="1" u="sng" spc="150" dirty="0">
                <a:latin typeface="Bookman Old Style" panose="02050604050505020204" pitchFamily="18" charset="0"/>
                <a:ea typeface="+mj-ea"/>
                <a:cs typeface="+mj-cs"/>
              </a:rPr>
              <a:t>one</a:t>
            </a:r>
            <a:r>
              <a:rPr lang="en-US" sz="2800" b="1" spc="150" dirty="0">
                <a:solidFill>
                  <a:schemeClr val="tx1">
                    <a:lumMod val="85000"/>
                    <a:lumOff val="15000"/>
                  </a:schemeClr>
                </a:solidFill>
                <a:latin typeface="Bookman Old Style" panose="02050604050505020204" pitchFamily="18" charset="0"/>
                <a:ea typeface="+mj-ea"/>
                <a:cs typeface="+mj-cs"/>
              </a:rPr>
              <a:t> </a:t>
            </a:r>
            <a:r>
              <a:rPr lang="en-US" sz="2800" b="1" u="sng" spc="150" dirty="0">
                <a:latin typeface="Bookman Old Style" panose="02050604050505020204" pitchFamily="18" charset="0"/>
                <a:ea typeface="+mj-ea"/>
                <a:cs typeface="+mj-cs"/>
              </a:rPr>
              <a:t>another</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0" y="2740811"/>
            <a:ext cx="12191999" cy="954107"/>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John 13:34-35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 new commandment I give to you, that </a:t>
            </a:r>
            <a:r>
              <a:rPr lang="en-US" b="1" dirty="0">
                <a:latin typeface="Times New Roman" panose="02020603050405020304" pitchFamily="18" charset="0"/>
                <a:cs typeface="Times New Roman" panose="02020603050405020304" pitchFamily="18" charset="0"/>
              </a:rPr>
              <a:t>you love one another</a:t>
            </a:r>
            <a:r>
              <a:rPr lang="en-US" dirty="0">
                <a:latin typeface="Times New Roman" panose="02020603050405020304" pitchFamily="18" charset="0"/>
                <a:cs typeface="Times New Roman" panose="02020603050405020304" pitchFamily="18" charset="0"/>
              </a:rPr>
              <a:t>: just as I have loved you, you also are to love one another. By this all people will know that you are my disciples, if you have love for one another.”</a:t>
            </a:r>
          </a:p>
        </p:txBody>
      </p:sp>
    </p:spTree>
    <p:extLst>
      <p:ext uri="{BB962C8B-B14F-4D97-AF65-F5344CB8AC3E}">
        <p14:creationId xmlns:p14="http://schemas.microsoft.com/office/powerpoint/2010/main" val="69994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3. Devote yourself to </a:t>
            </a:r>
            <a:r>
              <a:rPr lang="en-US" sz="2800" b="1" u="sng" spc="150" dirty="0">
                <a:solidFill>
                  <a:schemeClr val="accent2"/>
                </a:solidFill>
                <a:latin typeface="Bookman Old Style" panose="02050604050505020204" pitchFamily="18" charset="0"/>
                <a:ea typeface="+mj-ea"/>
                <a:cs typeface="+mj-cs"/>
              </a:rPr>
              <a:t>God</a:t>
            </a:r>
            <a:r>
              <a:rPr lang="en-US" sz="2800" b="1" spc="150" dirty="0">
                <a:solidFill>
                  <a:schemeClr val="tx1">
                    <a:lumMod val="85000"/>
                    <a:lumOff val="15000"/>
                  </a:schemeClr>
                </a:solidFill>
                <a:latin typeface="Bookman Old Style" panose="02050604050505020204" pitchFamily="18" charset="0"/>
                <a:ea typeface="+mj-ea"/>
                <a:cs typeface="+mj-cs"/>
              </a:rPr>
              <a:t> and not </a:t>
            </a:r>
            <a:r>
              <a:rPr lang="en-US" sz="2800" b="1" u="sng" spc="150" dirty="0">
                <a:solidFill>
                  <a:schemeClr val="accent2"/>
                </a:solidFill>
                <a:latin typeface="Bookman Old Style" panose="02050604050505020204" pitchFamily="18" charset="0"/>
                <a:ea typeface="+mj-ea"/>
                <a:cs typeface="+mj-cs"/>
              </a:rPr>
              <a:t>self</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0" y="2740811"/>
            <a:ext cx="12191999" cy="677108"/>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Proverbs 16:9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The heart of man plans his way, but </a:t>
            </a:r>
            <a:r>
              <a:rPr lang="en-US" b="1" dirty="0">
                <a:latin typeface="Times New Roman" panose="02020603050405020304" pitchFamily="18" charset="0"/>
                <a:cs typeface="Times New Roman" panose="02020603050405020304" pitchFamily="18" charset="0"/>
              </a:rPr>
              <a:t>the LORD </a:t>
            </a:r>
            <a:r>
              <a:rPr lang="en-US" dirty="0">
                <a:latin typeface="Times New Roman" panose="02020603050405020304" pitchFamily="18" charset="0"/>
                <a:cs typeface="Times New Roman" panose="02020603050405020304" pitchFamily="18" charset="0"/>
              </a:rPr>
              <a:t>establishes his steps.</a:t>
            </a:r>
          </a:p>
        </p:txBody>
      </p:sp>
    </p:spTree>
    <p:extLst>
      <p:ext uri="{BB962C8B-B14F-4D97-AF65-F5344CB8AC3E}">
        <p14:creationId xmlns:p14="http://schemas.microsoft.com/office/powerpoint/2010/main" val="137509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0-#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3. Devote yourself to </a:t>
            </a:r>
            <a:r>
              <a:rPr lang="en-US" sz="2800" b="1" u="sng" spc="150" dirty="0">
                <a:latin typeface="Bookman Old Style" panose="02050604050505020204" pitchFamily="18" charset="0"/>
                <a:ea typeface="+mj-ea"/>
                <a:cs typeface="+mj-cs"/>
              </a:rPr>
              <a:t>God</a:t>
            </a:r>
            <a:r>
              <a:rPr lang="en-US" sz="2800" b="1" spc="150" dirty="0">
                <a:solidFill>
                  <a:schemeClr val="tx1">
                    <a:lumMod val="85000"/>
                    <a:lumOff val="15000"/>
                  </a:schemeClr>
                </a:solidFill>
                <a:latin typeface="Bookman Old Style" panose="02050604050505020204" pitchFamily="18" charset="0"/>
                <a:ea typeface="+mj-ea"/>
                <a:cs typeface="+mj-cs"/>
              </a:rPr>
              <a:t> and not </a:t>
            </a:r>
            <a:r>
              <a:rPr lang="en-US" sz="2800" b="1" u="sng" spc="150" dirty="0">
                <a:latin typeface="Bookman Old Style" panose="02050604050505020204" pitchFamily="18" charset="0"/>
                <a:ea typeface="+mj-ea"/>
                <a:cs typeface="+mj-cs"/>
              </a:rPr>
              <a:t>self</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1" y="2256529"/>
            <a:ext cx="12191999" cy="954107"/>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Exodus 28:35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And it shall be on Aaron when </a:t>
            </a:r>
            <a:r>
              <a:rPr lang="en-US" b="1" dirty="0">
                <a:latin typeface="Times New Roman" panose="02020603050405020304" pitchFamily="18" charset="0"/>
                <a:cs typeface="Times New Roman" panose="02020603050405020304" pitchFamily="18" charset="0"/>
              </a:rPr>
              <a:t>he ministers</a:t>
            </a:r>
            <a:r>
              <a:rPr lang="en-US" dirty="0">
                <a:latin typeface="Times New Roman" panose="02020603050405020304" pitchFamily="18" charset="0"/>
                <a:cs typeface="Times New Roman" panose="02020603050405020304" pitchFamily="18" charset="0"/>
              </a:rPr>
              <a:t>, and its sound shall be heard when he goes into the Holy Place before the LORD, and when he comes out, so that he does not die.</a:t>
            </a:r>
          </a:p>
        </p:txBody>
      </p:sp>
      <p:sp>
        <p:nvSpPr>
          <p:cNvPr id="3" name="TextBox 2">
            <a:extLst>
              <a:ext uri="{FF2B5EF4-FFF2-40B4-BE49-F238E27FC236}">
                <a16:creationId xmlns:a16="http://schemas.microsoft.com/office/drawing/2014/main" id="{749940F9-BD86-CF23-8590-DBAA5319342C}"/>
              </a:ext>
            </a:extLst>
          </p:cNvPr>
          <p:cNvSpPr txBox="1"/>
          <p:nvPr/>
        </p:nvSpPr>
        <p:spPr>
          <a:xfrm>
            <a:off x="1" y="3647365"/>
            <a:ext cx="12191999" cy="954107"/>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Psalm 51:16-17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For you will not delight in sacrifice, or I would give it; </a:t>
            </a:r>
            <a:r>
              <a:rPr lang="en-US" b="1" dirty="0">
                <a:latin typeface="Times New Roman" panose="02020603050405020304" pitchFamily="18" charset="0"/>
                <a:cs typeface="Times New Roman" panose="02020603050405020304" pitchFamily="18" charset="0"/>
              </a:rPr>
              <a:t>you will not be pleased with a burnt offering</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The sacrifices of God are a broken spirit; a broken and contrite heart</a:t>
            </a:r>
            <a:r>
              <a:rPr lang="en-US" dirty="0">
                <a:latin typeface="Times New Roman" panose="02020603050405020304" pitchFamily="18" charset="0"/>
                <a:cs typeface="Times New Roman" panose="02020603050405020304" pitchFamily="18" charset="0"/>
              </a:rPr>
              <a:t>, O God, you will not despise.</a:t>
            </a:r>
          </a:p>
        </p:txBody>
      </p:sp>
      <p:sp>
        <p:nvSpPr>
          <p:cNvPr id="5" name="TextBox 4">
            <a:extLst>
              <a:ext uri="{FF2B5EF4-FFF2-40B4-BE49-F238E27FC236}">
                <a16:creationId xmlns:a16="http://schemas.microsoft.com/office/drawing/2014/main" id="{243966E0-4062-D1DD-2341-3914E204D511}"/>
              </a:ext>
            </a:extLst>
          </p:cNvPr>
          <p:cNvSpPr txBox="1"/>
          <p:nvPr/>
        </p:nvSpPr>
        <p:spPr>
          <a:xfrm>
            <a:off x="0" y="657947"/>
            <a:ext cx="12192000" cy="461665"/>
          </a:xfrm>
          <a:prstGeom prst="rect">
            <a:avLst/>
          </a:prstGeom>
          <a:noFill/>
        </p:spPr>
        <p:txBody>
          <a:bodyPr wrap="square" rtlCol="0">
            <a:spAutoFit/>
          </a:bodyPr>
          <a:lstStyle/>
          <a:p>
            <a:pPr algn="ctr"/>
            <a:r>
              <a:rPr lang="en-US" sz="2400" b="1" dirty="0"/>
              <a:t>a) </a:t>
            </a:r>
            <a:r>
              <a:rPr lang="en-US" sz="2400" dirty="0"/>
              <a:t>Through </a:t>
            </a:r>
            <a:r>
              <a:rPr lang="en-US" sz="2400" u="sng" dirty="0">
                <a:solidFill>
                  <a:schemeClr val="accent2"/>
                </a:solidFill>
              </a:rPr>
              <a:t>worship</a:t>
            </a:r>
          </a:p>
        </p:txBody>
      </p:sp>
    </p:spTree>
    <p:extLst>
      <p:ext uri="{BB962C8B-B14F-4D97-AF65-F5344CB8AC3E}">
        <p14:creationId xmlns:p14="http://schemas.microsoft.com/office/powerpoint/2010/main" val="390593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0-#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0-#ppt_w/2"/>
                                          </p:val>
                                        </p:tav>
                                        <p:tav tm="100000">
                                          <p:val>
                                            <p:strVal val="#ppt_x"/>
                                          </p:val>
                                        </p:tav>
                                      </p:tavLst>
                                    </p:anim>
                                    <p:anim calcmode="lin" valueType="num">
                                      <p:cBhvr additive="base">
                                        <p:cTn id="19"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0" y="2"/>
            <a:ext cx="12192000" cy="590548"/>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2800" b="1" spc="150" dirty="0">
                <a:solidFill>
                  <a:schemeClr val="tx1">
                    <a:lumMod val="85000"/>
                    <a:lumOff val="15000"/>
                  </a:schemeClr>
                </a:solidFill>
                <a:latin typeface="Bookman Old Style" panose="02050604050505020204" pitchFamily="18" charset="0"/>
                <a:ea typeface="+mj-ea"/>
                <a:cs typeface="+mj-cs"/>
              </a:rPr>
              <a:t>3. Devote yourself to </a:t>
            </a:r>
            <a:r>
              <a:rPr lang="en-US" sz="2800" b="1" u="sng" spc="150" dirty="0">
                <a:latin typeface="Bookman Old Style" panose="02050604050505020204" pitchFamily="18" charset="0"/>
                <a:ea typeface="+mj-ea"/>
                <a:cs typeface="+mj-cs"/>
              </a:rPr>
              <a:t>God</a:t>
            </a:r>
            <a:r>
              <a:rPr lang="en-US" sz="2800" b="1" spc="150" dirty="0">
                <a:solidFill>
                  <a:schemeClr val="tx1">
                    <a:lumMod val="85000"/>
                    <a:lumOff val="15000"/>
                  </a:schemeClr>
                </a:solidFill>
                <a:latin typeface="Bookman Old Style" panose="02050604050505020204" pitchFamily="18" charset="0"/>
                <a:ea typeface="+mj-ea"/>
                <a:cs typeface="+mj-cs"/>
              </a:rPr>
              <a:t> and not </a:t>
            </a:r>
            <a:r>
              <a:rPr lang="en-US" sz="2800" b="1" u="sng" spc="150" dirty="0">
                <a:latin typeface="Bookman Old Style" panose="02050604050505020204" pitchFamily="18" charset="0"/>
                <a:ea typeface="+mj-ea"/>
                <a:cs typeface="+mj-cs"/>
              </a:rPr>
              <a:t>self</a:t>
            </a:r>
            <a:r>
              <a:rPr lang="en-US" sz="2800" spc="150" dirty="0">
                <a:solidFill>
                  <a:schemeClr val="tx1">
                    <a:lumMod val="85000"/>
                    <a:lumOff val="15000"/>
                  </a:schemeClr>
                </a:solidFill>
                <a:latin typeface="Bookman Old Style" panose="02050604050505020204" pitchFamily="18" charset="0"/>
                <a:ea typeface="+mj-ea"/>
                <a:cs typeface="+mj-cs"/>
              </a:rPr>
              <a:t>.</a:t>
            </a:r>
            <a:endParaRPr lang="en-US" sz="2000" i="1" u="sng" spc="150" dirty="0">
              <a:solidFill>
                <a:schemeClr val="accent2"/>
              </a:solidFill>
              <a:latin typeface="+mj-lt"/>
              <a:ea typeface="+mj-ea"/>
              <a:cs typeface="+mj-cs"/>
            </a:endParaRPr>
          </a:p>
        </p:txBody>
      </p:sp>
      <p:sp>
        <p:nvSpPr>
          <p:cNvPr id="2" name="TextBox 1">
            <a:extLst>
              <a:ext uri="{FF2B5EF4-FFF2-40B4-BE49-F238E27FC236}">
                <a16:creationId xmlns:a16="http://schemas.microsoft.com/office/drawing/2014/main" id="{0992F89A-1987-7988-14EC-EA7471C6549D}"/>
              </a:ext>
            </a:extLst>
          </p:cNvPr>
          <p:cNvSpPr txBox="1"/>
          <p:nvPr/>
        </p:nvSpPr>
        <p:spPr>
          <a:xfrm>
            <a:off x="1" y="1983574"/>
            <a:ext cx="12191999" cy="1231106"/>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Romans 12:1-2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I appeal to you therefore, brothers, by the mercies of God, </a:t>
            </a:r>
            <a:r>
              <a:rPr lang="en-US" b="1" dirty="0">
                <a:latin typeface="Times New Roman" panose="02020603050405020304" pitchFamily="18" charset="0"/>
                <a:cs typeface="Times New Roman" panose="02020603050405020304" pitchFamily="18" charset="0"/>
              </a:rPr>
              <a:t>to present your bodies as a living sacrifice, holy and acceptable to God, which is </a:t>
            </a:r>
            <a:r>
              <a:rPr lang="en-US" b="1" dirty="0">
                <a:highlight>
                  <a:srgbClr val="FFFF00"/>
                </a:highlight>
                <a:latin typeface="Times New Roman" panose="02020603050405020304" pitchFamily="18" charset="0"/>
                <a:cs typeface="Times New Roman" panose="02020603050405020304" pitchFamily="18" charset="0"/>
              </a:rPr>
              <a:t>your spiritual worship</a:t>
            </a:r>
            <a:r>
              <a:rPr lang="en-US" dirty="0">
                <a:latin typeface="Times New Roman" panose="02020603050405020304" pitchFamily="18" charset="0"/>
                <a:cs typeface="Times New Roman" panose="02020603050405020304" pitchFamily="18" charset="0"/>
              </a:rPr>
              <a:t>. Do not be conformed to this world, but be transformed by the renewal of your mind, that by testing you may discern what is the will of God, what is good and acceptable and perfect.</a:t>
            </a:r>
          </a:p>
        </p:txBody>
      </p:sp>
      <p:sp>
        <p:nvSpPr>
          <p:cNvPr id="3" name="TextBox 2">
            <a:extLst>
              <a:ext uri="{FF2B5EF4-FFF2-40B4-BE49-F238E27FC236}">
                <a16:creationId xmlns:a16="http://schemas.microsoft.com/office/drawing/2014/main" id="{749940F9-BD86-CF23-8590-DBAA5319342C}"/>
              </a:ext>
            </a:extLst>
          </p:cNvPr>
          <p:cNvSpPr txBox="1"/>
          <p:nvPr/>
        </p:nvSpPr>
        <p:spPr>
          <a:xfrm>
            <a:off x="0" y="3653597"/>
            <a:ext cx="12191999" cy="677108"/>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Colossians 3:23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Whatever you do, work heartily, as for the Lord and not for men,</a:t>
            </a:r>
          </a:p>
        </p:txBody>
      </p:sp>
      <p:sp>
        <p:nvSpPr>
          <p:cNvPr id="5" name="TextBox 4">
            <a:extLst>
              <a:ext uri="{FF2B5EF4-FFF2-40B4-BE49-F238E27FC236}">
                <a16:creationId xmlns:a16="http://schemas.microsoft.com/office/drawing/2014/main" id="{F70DDAC8-76D7-ACB2-6988-AA9782A7ADBF}"/>
              </a:ext>
            </a:extLst>
          </p:cNvPr>
          <p:cNvSpPr txBox="1"/>
          <p:nvPr/>
        </p:nvSpPr>
        <p:spPr>
          <a:xfrm>
            <a:off x="0" y="657947"/>
            <a:ext cx="12192000" cy="461665"/>
          </a:xfrm>
          <a:prstGeom prst="rect">
            <a:avLst/>
          </a:prstGeom>
          <a:noFill/>
        </p:spPr>
        <p:txBody>
          <a:bodyPr wrap="square" rtlCol="0">
            <a:spAutoFit/>
          </a:bodyPr>
          <a:lstStyle/>
          <a:p>
            <a:pPr algn="ctr"/>
            <a:r>
              <a:rPr lang="en-US" sz="2400" b="1" dirty="0"/>
              <a:t>a) </a:t>
            </a:r>
            <a:r>
              <a:rPr lang="en-US" sz="2400" dirty="0"/>
              <a:t>Through </a:t>
            </a:r>
            <a:r>
              <a:rPr lang="en-US" sz="2400" u="sng" dirty="0"/>
              <a:t>worship</a:t>
            </a:r>
          </a:p>
        </p:txBody>
      </p:sp>
    </p:spTree>
    <p:extLst>
      <p:ext uri="{BB962C8B-B14F-4D97-AF65-F5344CB8AC3E}">
        <p14:creationId xmlns:p14="http://schemas.microsoft.com/office/powerpoint/2010/main" val="1117261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9006</TotalTime>
  <Words>1474</Words>
  <Application>Microsoft Office PowerPoint</Application>
  <PresentationFormat>Widescreen</PresentationFormat>
  <Paragraphs>89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177</cp:revision>
  <dcterms:created xsi:type="dcterms:W3CDTF">2022-07-07T17:16:49Z</dcterms:created>
  <dcterms:modified xsi:type="dcterms:W3CDTF">2023-03-12T14:57:53Z</dcterms:modified>
</cp:coreProperties>
</file>