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2" r:id="rId1"/>
  </p:sldMasterIdLst>
  <p:sldIdLst>
    <p:sldId id="256" r:id="rId2"/>
    <p:sldId id="286" r:id="rId3"/>
    <p:sldId id="287" r:id="rId4"/>
    <p:sldId id="288" r:id="rId5"/>
    <p:sldId id="306" r:id="rId6"/>
    <p:sldId id="290" r:id="rId7"/>
    <p:sldId id="284" r:id="rId8"/>
    <p:sldId id="291" r:id="rId9"/>
    <p:sldId id="292" r:id="rId10"/>
    <p:sldId id="301" r:id="rId11"/>
    <p:sldId id="302" r:id="rId12"/>
    <p:sldId id="303" r:id="rId13"/>
    <p:sldId id="293" r:id="rId14"/>
    <p:sldId id="294" r:id="rId15"/>
    <p:sldId id="295" r:id="rId16"/>
    <p:sldId id="296" r:id="rId17"/>
    <p:sldId id="297" r:id="rId18"/>
    <p:sldId id="298" r:id="rId19"/>
    <p:sldId id="307" r:id="rId20"/>
    <p:sldId id="299" r:id="rId21"/>
    <p:sldId id="304" r:id="rId22"/>
    <p:sldId id="300" r:id="rId23"/>
    <p:sldId id="30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2" autoAdjust="0"/>
    <p:restoredTop sz="94660"/>
  </p:normalViewPr>
  <p:slideViewPr>
    <p:cSldViewPr snapToGrid="0">
      <p:cViewPr varScale="1">
        <p:scale>
          <a:sx n="100" d="100"/>
          <a:sy n="100" d="100"/>
        </p:scale>
        <p:origin x="648"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BB15B-D307-BF4C-D394-8113065349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94B8CC-8EBB-C99E-FF99-9A4CEB607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EF8192-7385-1A23-473D-6FF945B3A721}"/>
              </a:ext>
            </a:extLst>
          </p:cNvPr>
          <p:cNvSpPr>
            <a:spLocks noGrp="1"/>
          </p:cNvSpPr>
          <p:nvPr>
            <p:ph type="dt" sz="half" idx="10"/>
          </p:nvPr>
        </p:nvSpPr>
        <p:spPr/>
        <p:txBody>
          <a:bodyPr/>
          <a:lstStyle/>
          <a:p>
            <a:fld id="{12241623-A064-4BED-B073-BA4D61433402}" type="datetime1">
              <a:rPr lang="en-US" smtClean="0"/>
              <a:t>3/26/2023</a:t>
            </a:fld>
            <a:endParaRPr lang="en-US" dirty="0"/>
          </a:p>
        </p:txBody>
      </p:sp>
      <p:sp>
        <p:nvSpPr>
          <p:cNvPr id="5" name="Footer Placeholder 4">
            <a:extLst>
              <a:ext uri="{FF2B5EF4-FFF2-40B4-BE49-F238E27FC236}">
                <a16:creationId xmlns:a16="http://schemas.microsoft.com/office/drawing/2014/main" id="{F17102F9-FA4B-914D-2260-2C35E4B615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670784-E221-C67B-6949-F5543E9B23DA}"/>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586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5EC08-ECB7-8D10-7976-3E802E575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6C988D-DAA2-B679-9C98-2F0BA42698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E2625-5235-943A-12FA-C1956E1E65E9}"/>
              </a:ext>
            </a:extLst>
          </p:cNvPr>
          <p:cNvSpPr>
            <a:spLocks noGrp="1"/>
          </p:cNvSpPr>
          <p:nvPr>
            <p:ph type="dt" sz="half" idx="10"/>
          </p:nvPr>
        </p:nvSpPr>
        <p:spPr/>
        <p:txBody>
          <a:bodyPr/>
          <a:lstStyle/>
          <a:p>
            <a:fld id="{6F86ED0C-1DA7-41F0-94CF-6218B1FEDFF1}" type="datetime1">
              <a:rPr lang="en-US" smtClean="0"/>
              <a:t>3/26/2023</a:t>
            </a:fld>
            <a:endParaRPr lang="en-US" dirty="0"/>
          </a:p>
        </p:txBody>
      </p:sp>
      <p:sp>
        <p:nvSpPr>
          <p:cNvPr id="5" name="Footer Placeholder 4">
            <a:extLst>
              <a:ext uri="{FF2B5EF4-FFF2-40B4-BE49-F238E27FC236}">
                <a16:creationId xmlns:a16="http://schemas.microsoft.com/office/drawing/2014/main" id="{8E261D34-E702-5E76-1678-608AA84254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74C5B5-6C21-C397-5291-F4BA9518575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4080099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307BD3-A7B2-7B4B-29B6-9E55D74C8D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5CD0F7-41E3-50F3-9F06-4A0FD371A4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71AB6-1EBA-0F5C-F08A-0DBD54FDD4D0}"/>
              </a:ext>
            </a:extLst>
          </p:cNvPr>
          <p:cNvSpPr>
            <a:spLocks noGrp="1"/>
          </p:cNvSpPr>
          <p:nvPr>
            <p:ph type="dt" sz="half" idx="10"/>
          </p:nvPr>
        </p:nvSpPr>
        <p:spPr/>
        <p:txBody>
          <a:bodyPr/>
          <a:lstStyle/>
          <a:p>
            <a:fld id="{EECF02AB-6034-4B88-BC5A-7C17CB0EF809}" type="datetime1">
              <a:rPr lang="en-US" smtClean="0"/>
              <a:t>3/26/2023</a:t>
            </a:fld>
            <a:endParaRPr lang="en-US" dirty="0"/>
          </a:p>
        </p:txBody>
      </p:sp>
      <p:sp>
        <p:nvSpPr>
          <p:cNvPr id="5" name="Footer Placeholder 4">
            <a:extLst>
              <a:ext uri="{FF2B5EF4-FFF2-40B4-BE49-F238E27FC236}">
                <a16:creationId xmlns:a16="http://schemas.microsoft.com/office/drawing/2014/main" id="{A3CE9ED2-42CE-A581-C988-0360B2B3E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C96A96-F343-2269-3B5E-AE9D7CA5F30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99353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D9D46-A82A-DBCE-0752-1ED04C1B3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A0EFD0-9531-65DC-E748-B072386078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B9F1-EDFD-F3B5-AACC-409373CE55FD}"/>
              </a:ext>
            </a:extLst>
          </p:cNvPr>
          <p:cNvSpPr>
            <a:spLocks noGrp="1"/>
          </p:cNvSpPr>
          <p:nvPr>
            <p:ph type="dt" sz="half" idx="10"/>
          </p:nvPr>
        </p:nvSpPr>
        <p:spPr/>
        <p:txBody>
          <a:bodyPr/>
          <a:lstStyle/>
          <a:p>
            <a:fld id="{22F3E5F3-28EE-488F-BD53-B744C06C3DEC}" type="datetime1">
              <a:rPr lang="en-US" smtClean="0"/>
              <a:t>3/26/2023</a:t>
            </a:fld>
            <a:endParaRPr lang="en-US" dirty="0"/>
          </a:p>
        </p:txBody>
      </p:sp>
      <p:sp>
        <p:nvSpPr>
          <p:cNvPr id="5" name="Footer Placeholder 4">
            <a:extLst>
              <a:ext uri="{FF2B5EF4-FFF2-40B4-BE49-F238E27FC236}">
                <a16:creationId xmlns:a16="http://schemas.microsoft.com/office/drawing/2014/main" id="{17563585-C6D3-EDB5-E50A-8923F2A30C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D92E3C-7BA7-64B8-1E22-A1913459D90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215309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ADE49-C3A0-86E0-CA87-86F9E9519B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ECDEF-D2AC-EB7E-E55D-80D55B073F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782360-6B8B-3576-EF20-F18138CDC1BD}"/>
              </a:ext>
            </a:extLst>
          </p:cNvPr>
          <p:cNvSpPr>
            <a:spLocks noGrp="1"/>
          </p:cNvSpPr>
          <p:nvPr>
            <p:ph type="dt" sz="half" idx="10"/>
          </p:nvPr>
        </p:nvSpPr>
        <p:spPr/>
        <p:txBody>
          <a:bodyPr/>
          <a:lstStyle/>
          <a:p>
            <a:fld id="{E72EB70D-CD01-44DA-83B3-8FEB3383D307}" type="datetime1">
              <a:rPr lang="en-US" smtClean="0"/>
              <a:t>3/26/2023</a:t>
            </a:fld>
            <a:endParaRPr lang="en-US" dirty="0"/>
          </a:p>
        </p:txBody>
      </p:sp>
      <p:sp>
        <p:nvSpPr>
          <p:cNvPr id="5" name="Footer Placeholder 4">
            <a:extLst>
              <a:ext uri="{FF2B5EF4-FFF2-40B4-BE49-F238E27FC236}">
                <a16:creationId xmlns:a16="http://schemas.microsoft.com/office/drawing/2014/main" id="{3403C7B1-2102-9EBC-287B-A1E6D8A07F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0CB4E4-63E5-792C-CC8D-AD517343F0A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2540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41FFE-DEE9-1FB0-B43A-555E1C930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444E99-868E-BFE3-6472-C2D82F802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CA6F46-E475-045D-664C-070B2C0F5D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7CCF464-A92B-1FCA-8B48-4509C632209B}"/>
              </a:ext>
            </a:extLst>
          </p:cNvPr>
          <p:cNvSpPr>
            <a:spLocks noGrp="1"/>
          </p:cNvSpPr>
          <p:nvPr>
            <p:ph type="dt" sz="half" idx="10"/>
          </p:nvPr>
        </p:nvSpPr>
        <p:spPr/>
        <p:txBody>
          <a:bodyPr/>
          <a:lstStyle/>
          <a:p>
            <a:fld id="{D0158CFD-9357-46BE-A189-D637A67C8730}" type="datetime1">
              <a:rPr lang="en-US" smtClean="0"/>
              <a:t>3/26/2023</a:t>
            </a:fld>
            <a:endParaRPr lang="en-US" dirty="0"/>
          </a:p>
        </p:txBody>
      </p:sp>
      <p:sp>
        <p:nvSpPr>
          <p:cNvPr id="6" name="Footer Placeholder 5">
            <a:extLst>
              <a:ext uri="{FF2B5EF4-FFF2-40B4-BE49-F238E27FC236}">
                <a16:creationId xmlns:a16="http://schemas.microsoft.com/office/drawing/2014/main" id="{EC7CDAA2-F7F3-6DFF-F782-58E7C68D66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8BA351-DE38-0583-84F9-82B482DC107C}"/>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56406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B977-6A87-09FA-6528-98A30982EA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E8814-557F-ECFD-88EC-10703EEA7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D361E8-4399-E802-9F63-4924092F51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F2A6C3-8D02-A155-2103-BB6243230D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70178-3D67-55DF-6034-64BBA2579C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409F00-4567-234D-C789-5411AB8D3110}"/>
              </a:ext>
            </a:extLst>
          </p:cNvPr>
          <p:cNvSpPr>
            <a:spLocks noGrp="1"/>
          </p:cNvSpPr>
          <p:nvPr>
            <p:ph type="dt" sz="half" idx="10"/>
          </p:nvPr>
        </p:nvSpPr>
        <p:spPr/>
        <p:txBody>
          <a:bodyPr/>
          <a:lstStyle/>
          <a:p>
            <a:fld id="{7B4742EE-B331-4632-BD10-A82FED6B6FC0}" type="datetime1">
              <a:rPr lang="en-US" smtClean="0"/>
              <a:t>3/26/2023</a:t>
            </a:fld>
            <a:endParaRPr lang="en-US" dirty="0"/>
          </a:p>
        </p:txBody>
      </p:sp>
      <p:sp>
        <p:nvSpPr>
          <p:cNvPr id="8" name="Footer Placeholder 7">
            <a:extLst>
              <a:ext uri="{FF2B5EF4-FFF2-40B4-BE49-F238E27FC236}">
                <a16:creationId xmlns:a16="http://schemas.microsoft.com/office/drawing/2014/main" id="{7E8962EA-7F4A-2E4F-2485-3CF473388C5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5ACEE5-2092-0F8F-42E6-CD795A02364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600652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E0AB7-0456-646C-4A9E-AE8295020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6D9C2D-A014-C815-0FC9-2AFE8564335B}"/>
              </a:ext>
            </a:extLst>
          </p:cNvPr>
          <p:cNvSpPr>
            <a:spLocks noGrp="1"/>
          </p:cNvSpPr>
          <p:nvPr>
            <p:ph type="dt" sz="half" idx="10"/>
          </p:nvPr>
        </p:nvSpPr>
        <p:spPr/>
        <p:txBody>
          <a:bodyPr/>
          <a:lstStyle/>
          <a:p>
            <a:fld id="{451BA835-D13F-49F4-8F11-5D576AC65FAD}" type="datetime1">
              <a:rPr lang="en-US" smtClean="0"/>
              <a:t>3/26/2023</a:t>
            </a:fld>
            <a:endParaRPr lang="en-US" dirty="0"/>
          </a:p>
        </p:txBody>
      </p:sp>
      <p:sp>
        <p:nvSpPr>
          <p:cNvPr id="4" name="Footer Placeholder 3">
            <a:extLst>
              <a:ext uri="{FF2B5EF4-FFF2-40B4-BE49-F238E27FC236}">
                <a16:creationId xmlns:a16="http://schemas.microsoft.com/office/drawing/2014/main" id="{8EE6E2C1-0DEE-B1F8-D90B-ACCAD4F24A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171FE09-355A-5A81-6A7C-EC208C1B68C7}"/>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250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B28AF4-FBC2-AF5C-7648-0CFB6B03DB6A}"/>
              </a:ext>
            </a:extLst>
          </p:cNvPr>
          <p:cNvSpPr>
            <a:spLocks noGrp="1"/>
          </p:cNvSpPr>
          <p:nvPr>
            <p:ph type="dt" sz="half" idx="10"/>
          </p:nvPr>
        </p:nvSpPr>
        <p:spPr/>
        <p:txBody>
          <a:bodyPr/>
          <a:lstStyle/>
          <a:p>
            <a:fld id="{ADBD1799-ACB5-4CB2-86A2-5C574F1C8706}" type="datetime1">
              <a:rPr lang="en-US" smtClean="0"/>
              <a:t>3/26/2023</a:t>
            </a:fld>
            <a:endParaRPr lang="en-US" dirty="0"/>
          </a:p>
        </p:txBody>
      </p:sp>
      <p:sp>
        <p:nvSpPr>
          <p:cNvPr id="3" name="Footer Placeholder 2">
            <a:extLst>
              <a:ext uri="{FF2B5EF4-FFF2-40B4-BE49-F238E27FC236}">
                <a16:creationId xmlns:a16="http://schemas.microsoft.com/office/drawing/2014/main" id="{AFEE9760-494D-C2AB-5511-4B44A4FA5DA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D9EA789-7B1B-F476-205B-5CDE7743D5A1}"/>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355259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A167C-08E9-36E8-95C8-C61904B2A9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D75027-AE84-F9AB-A14F-A70DE14E0C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0F4E64-1028-874D-11FF-E340BAB4D1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CABDE0-6347-5709-76F0-FA906C6E4EF6}"/>
              </a:ext>
            </a:extLst>
          </p:cNvPr>
          <p:cNvSpPr>
            <a:spLocks noGrp="1"/>
          </p:cNvSpPr>
          <p:nvPr>
            <p:ph type="dt" sz="half" idx="10"/>
          </p:nvPr>
        </p:nvSpPr>
        <p:spPr/>
        <p:txBody>
          <a:bodyPr/>
          <a:lstStyle/>
          <a:p>
            <a:fld id="{ED5DD0D6-7A82-473E-879B-C6ECD6CCCFEC}" type="datetime1">
              <a:rPr lang="en-US" smtClean="0"/>
              <a:t>3/26/2023</a:t>
            </a:fld>
            <a:endParaRPr lang="en-US" dirty="0"/>
          </a:p>
        </p:txBody>
      </p:sp>
      <p:sp>
        <p:nvSpPr>
          <p:cNvPr id="6" name="Footer Placeholder 5">
            <a:extLst>
              <a:ext uri="{FF2B5EF4-FFF2-40B4-BE49-F238E27FC236}">
                <a16:creationId xmlns:a16="http://schemas.microsoft.com/office/drawing/2014/main" id="{4FCD3E0C-039E-16E4-0408-7A545928A4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2C52BF-7714-5202-FFFC-0C09A046B7C3}"/>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842751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4D-9318-7E67-FF3A-154B51F1E5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F00BE3-ADD1-BF74-BD21-5634A6BFC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4E25AF-FBC2-3984-82AC-855743F8A5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2F4706-6E3E-BF49-F819-007EDC70235B}"/>
              </a:ext>
            </a:extLst>
          </p:cNvPr>
          <p:cNvSpPr>
            <a:spLocks noGrp="1"/>
          </p:cNvSpPr>
          <p:nvPr>
            <p:ph type="dt" sz="half" idx="10"/>
          </p:nvPr>
        </p:nvSpPr>
        <p:spPr/>
        <p:txBody>
          <a:bodyPr/>
          <a:lstStyle/>
          <a:p>
            <a:fld id="{D4605E03-BC17-41A7-854C-DFAB672737DC}" type="datetime1">
              <a:rPr lang="en-US" smtClean="0"/>
              <a:t>3/26/2023</a:t>
            </a:fld>
            <a:endParaRPr lang="en-US" dirty="0"/>
          </a:p>
        </p:txBody>
      </p:sp>
      <p:sp>
        <p:nvSpPr>
          <p:cNvPr id="6" name="Footer Placeholder 5">
            <a:extLst>
              <a:ext uri="{FF2B5EF4-FFF2-40B4-BE49-F238E27FC236}">
                <a16:creationId xmlns:a16="http://schemas.microsoft.com/office/drawing/2014/main" id="{9F80C55E-4FD5-BE60-A949-6D275A0625F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46B98EA-E6E1-CD3C-98F0-5541EECAB6BA}"/>
              </a:ext>
            </a:extLst>
          </p:cNvPr>
          <p:cNvSpPr>
            <a:spLocks noGrp="1"/>
          </p:cNvSpPr>
          <p:nvPr>
            <p:ph type="sldNum" sz="quarter" idx="12"/>
          </p:nvPr>
        </p:nvSpPr>
        <p:spPr/>
        <p:txBody>
          <a:body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1102289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BD174B-F7A8-1159-77B9-B395DD5A68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96FF02-90A4-B14C-A7A3-186887CAE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52F8-65DA-3F1C-3BFD-3CEC76A8D9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08324-A84C-4A45-93B6-78D079CCE772}" type="datetime1">
              <a:rPr lang="en-US" smtClean="0"/>
              <a:t>3/26/2023</a:t>
            </a:fld>
            <a:endParaRPr lang="en-US" dirty="0"/>
          </a:p>
        </p:txBody>
      </p:sp>
      <p:sp>
        <p:nvSpPr>
          <p:cNvPr id="5" name="Footer Placeholder 4">
            <a:extLst>
              <a:ext uri="{FF2B5EF4-FFF2-40B4-BE49-F238E27FC236}">
                <a16:creationId xmlns:a16="http://schemas.microsoft.com/office/drawing/2014/main" id="{C52F40F4-67A9-F4C1-15A0-D14583415C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54DF2A7-D789-FD89-C7B8-ED17A4661F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AEF9944-A4F6-4C59-AEBD-678D6480B8EA}" type="slidenum">
              <a:rPr lang="en-US" smtClean="0"/>
              <a:pPr algn="l"/>
              <a:t>‹#›</a:t>
            </a:fld>
            <a:endParaRPr lang="en-US" dirty="0"/>
          </a:p>
        </p:txBody>
      </p:sp>
    </p:spTree>
    <p:extLst>
      <p:ext uri="{BB962C8B-B14F-4D97-AF65-F5344CB8AC3E}">
        <p14:creationId xmlns:p14="http://schemas.microsoft.com/office/powerpoint/2010/main" val="261845376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D98E05-015C-9C0A-6AD5-FDC1B87C8BEB}"/>
              </a:ext>
            </a:extLst>
          </p:cNvPr>
          <p:cNvSpPr txBox="1"/>
          <p:nvPr/>
        </p:nvSpPr>
        <p:spPr>
          <a:xfrm>
            <a:off x="5622878" y="1332876"/>
            <a:ext cx="6569122" cy="2096124"/>
          </a:xfrm>
          <a:prstGeom prst="rect">
            <a:avLst/>
          </a:prstGeom>
        </p:spPr>
        <p:txBody>
          <a:bodyPr vert="horz" lIns="109728" tIns="109728" rIns="109728" bIns="91440" rtlCol="0" anchor="b">
            <a:normAutofit lnSpcReduction="10000"/>
          </a:bodyPr>
          <a:lstStyle/>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The Spirit Sends, </a:t>
            </a:r>
          </a:p>
          <a:p>
            <a:pPr algn="ctr">
              <a:lnSpc>
                <a:spcPct val="110000"/>
              </a:lnSpc>
              <a:spcBef>
                <a:spcPct val="0"/>
              </a:spcBef>
              <a:spcAft>
                <a:spcPts val="600"/>
              </a:spcAft>
            </a:pPr>
            <a:r>
              <a:rPr lang="en-US" sz="3200" b="1" spc="150" dirty="0">
                <a:solidFill>
                  <a:schemeClr val="tx1">
                    <a:lumMod val="85000"/>
                    <a:lumOff val="15000"/>
                  </a:schemeClr>
                </a:solidFill>
                <a:latin typeface="Bookman Old Style" panose="02050604050505020204" pitchFamily="18" charset="0"/>
                <a:ea typeface="+mj-ea"/>
                <a:cs typeface="+mj-cs"/>
              </a:rPr>
              <a:t>Satan Opposes</a:t>
            </a:r>
          </a:p>
          <a:p>
            <a:pPr algn="ctr">
              <a:lnSpc>
                <a:spcPct val="110000"/>
              </a:lnSpc>
              <a:spcBef>
                <a:spcPct val="0"/>
              </a:spcBef>
              <a:spcAft>
                <a:spcPts val="600"/>
              </a:spcAft>
            </a:pPr>
            <a:r>
              <a:rPr lang="en-US" b="1" i="1" spc="150" dirty="0">
                <a:solidFill>
                  <a:schemeClr val="tx1">
                    <a:lumMod val="85000"/>
                    <a:lumOff val="15000"/>
                  </a:schemeClr>
                </a:solidFill>
                <a:latin typeface="Bookman Old Style" panose="02050604050505020204" pitchFamily="18" charset="0"/>
                <a:ea typeface="+mj-ea"/>
                <a:cs typeface="+mj-cs"/>
              </a:rPr>
              <a:t>part 2</a:t>
            </a:r>
            <a:endParaRPr lang="en-US" sz="1200" b="1" i="1" spc="150" dirty="0">
              <a:solidFill>
                <a:schemeClr val="tx1">
                  <a:lumMod val="85000"/>
                  <a:lumOff val="15000"/>
                </a:schemeClr>
              </a:solidFill>
              <a:latin typeface="Bookman Old Style" panose="02050604050505020204" pitchFamily="18" charset="0"/>
              <a:ea typeface="+mj-ea"/>
              <a:cs typeface="+mj-cs"/>
            </a:endParaRPr>
          </a:p>
          <a:p>
            <a:pPr algn="ctr">
              <a:lnSpc>
                <a:spcPct val="110000"/>
              </a:lnSpc>
              <a:spcBef>
                <a:spcPct val="0"/>
              </a:spcBef>
              <a:spcAft>
                <a:spcPts val="600"/>
              </a:spcAft>
            </a:pPr>
            <a:r>
              <a:rPr lang="en-US" sz="2000" b="1" i="1" spc="150" dirty="0">
                <a:solidFill>
                  <a:schemeClr val="tx1">
                    <a:lumMod val="85000"/>
                    <a:lumOff val="15000"/>
                  </a:schemeClr>
                </a:solidFill>
                <a:latin typeface="+mj-lt"/>
                <a:ea typeface="+mj-ea"/>
                <a:cs typeface="+mj-cs"/>
              </a:rPr>
              <a:t>Acts 13:1-14</a:t>
            </a:r>
          </a:p>
        </p:txBody>
      </p:sp>
      <p:sp>
        <p:nvSpPr>
          <p:cNvPr id="2" name="TextBox 1">
            <a:extLst>
              <a:ext uri="{FF2B5EF4-FFF2-40B4-BE49-F238E27FC236}">
                <a16:creationId xmlns:a16="http://schemas.microsoft.com/office/drawing/2014/main" id="{58DB13D8-1E80-B25A-8498-841487ADA961}"/>
              </a:ext>
            </a:extLst>
          </p:cNvPr>
          <p:cNvSpPr txBox="1"/>
          <p:nvPr/>
        </p:nvSpPr>
        <p:spPr>
          <a:xfrm>
            <a:off x="5622877" y="5322627"/>
            <a:ext cx="6569123" cy="1163898"/>
          </a:xfrm>
          <a:prstGeom prst="rect">
            <a:avLst/>
          </a:prstGeom>
        </p:spPr>
        <p:txBody>
          <a:bodyPr vert="horz" lIns="109728" tIns="109728" rIns="109728" bIns="91440" rtlCol="0" anchor="b">
            <a:normAutofit/>
          </a:bodyPr>
          <a:lstStyle/>
          <a:p>
            <a:pPr algn="ctr">
              <a:lnSpc>
                <a:spcPct val="110000"/>
              </a:lnSpc>
              <a:spcBef>
                <a:spcPct val="0"/>
              </a:spcBef>
              <a:spcAft>
                <a:spcPts val="600"/>
              </a:spcAft>
            </a:pPr>
            <a:r>
              <a:rPr lang="en-US" sz="1600" b="1" spc="150" dirty="0">
                <a:solidFill>
                  <a:schemeClr val="tx1">
                    <a:lumMod val="85000"/>
                    <a:lumOff val="15000"/>
                  </a:schemeClr>
                </a:solidFill>
                <a:latin typeface="Bookman Old Style" panose="02050604050505020204" pitchFamily="18" charset="0"/>
                <a:ea typeface="+mj-ea"/>
                <a:cs typeface="+mj-cs"/>
              </a:rPr>
              <a:t>“Be my witnesses in Jerusalem and in all Judea and Samaria, and to the ends of the earth” </a:t>
            </a:r>
          </a:p>
          <a:p>
            <a:pPr algn="r">
              <a:lnSpc>
                <a:spcPct val="110000"/>
              </a:lnSpc>
              <a:spcBef>
                <a:spcPct val="0"/>
              </a:spcBef>
              <a:spcAft>
                <a:spcPts val="600"/>
              </a:spcAft>
            </a:pPr>
            <a:r>
              <a:rPr lang="en-US" sz="1200" b="1" i="1" spc="150" dirty="0">
                <a:solidFill>
                  <a:schemeClr val="tx1">
                    <a:lumMod val="85000"/>
                    <a:lumOff val="15000"/>
                  </a:schemeClr>
                </a:solidFill>
                <a:latin typeface="Bookman Old Style" panose="02050604050505020204" pitchFamily="18" charset="0"/>
                <a:ea typeface="+mj-ea"/>
                <a:cs typeface="+mj-cs"/>
              </a:rPr>
              <a:t>– Acts 1:8 (ESV)</a:t>
            </a:r>
            <a:endParaRPr lang="en-US" sz="1000" b="1" i="1" spc="150" dirty="0">
              <a:solidFill>
                <a:schemeClr val="tx1">
                  <a:lumMod val="85000"/>
                  <a:lumOff val="15000"/>
                </a:schemeClr>
              </a:solidFill>
              <a:latin typeface="+mj-lt"/>
              <a:ea typeface="+mj-ea"/>
              <a:cs typeface="+mj-cs"/>
            </a:endParaRPr>
          </a:p>
        </p:txBody>
      </p:sp>
      <p:pic>
        <p:nvPicPr>
          <p:cNvPr id="5" name="Picture 4" descr="Map&#10;&#10;Description automatically generated">
            <a:extLst>
              <a:ext uri="{FF2B5EF4-FFF2-40B4-BE49-F238E27FC236}">
                <a16:creationId xmlns:a16="http://schemas.microsoft.com/office/drawing/2014/main" id="{B01B2A0C-CD26-CC76-CA5B-8500A9F100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5622878" cy="6858000"/>
          </a:xfrm>
          <a:prstGeom prst="rect">
            <a:avLst/>
          </a:prstGeom>
        </p:spPr>
      </p:pic>
      <p:sp>
        <p:nvSpPr>
          <p:cNvPr id="3" name="Oval 2">
            <a:extLst>
              <a:ext uri="{FF2B5EF4-FFF2-40B4-BE49-F238E27FC236}">
                <a16:creationId xmlns:a16="http://schemas.microsoft.com/office/drawing/2014/main" id="{B31E5069-0FB3-CC46-9AB9-7C1BEE2622C2}"/>
              </a:ext>
            </a:extLst>
          </p:cNvPr>
          <p:cNvSpPr/>
          <p:nvPr/>
        </p:nvSpPr>
        <p:spPr>
          <a:xfrm>
            <a:off x="4514850" y="2895600"/>
            <a:ext cx="514350" cy="295275"/>
          </a:xfrm>
          <a:prstGeom prst="ellipse">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6F226144-0ECB-93FC-C976-C707228D41ED}"/>
              </a:ext>
            </a:extLst>
          </p:cNvPr>
          <p:cNvSpPr/>
          <p:nvPr/>
        </p:nvSpPr>
        <p:spPr>
          <a:xfrm>
            <a:off x="3848100" y="5174989"/>
            <a:ext cx="762000" cy="295275"/>
          </a:xfrm>
          <a:prstGeom prst="ellipse">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EE167A3-FD03-187C-E893-0906D3DA1F1D}"/>
              </a:ext>
            </a:extLst>
          </p:cNvPr>
          <p:cNvSpPr/>
          <p:nvPr/>
        </p:nvSpPr>
        <p:spPr>
          <a:xfrm>
            <a:off x="3921172" y="2608001"/>
            <a:ext cx="422228" cy="363799"/>
          </a:xfrm>
          <a:prstGeom prst="ellipse">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70B8E99-14DF-EE7E-3D67-ED1F22280577}"/>
              </a:ext>
            </a:extLst>
          </p:cNvPr>
          <p:cNvSpPr/>
          <p:nvPr/>
        </p:nvSpPr>
        <p:spPr>
          <a:xfrm>
            <a:off x="4092621" y="2971801"/>
            <a:ext cx="514349" cy="457200"/>
          </a:xfrm>
          <a:prstGeom prst="ellipse">
            <a:avLst/>
          </a:prstGeom>
          <a:no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746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outside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DABE640-B08B-3440-F622-B60E71468B82}"/>
              </a:ext>
            </a:extLst>
          </p:cNvPr>
          <p:cNvSpPr txBox="1"/>
          <p:nvPr/>
        </p:nvSpPr>
        <p:spPr>
          <a:xfrm>
            <a:off x="2633662" y="2136338"/>
            <a:ext cx="6924675"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John 8:44</a:t>
            </a:r>
            <a:r>
              <a:rPr kumimoji="0" lang="en-US" sz="1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a:defRPr/>
            </a:pPr>
            <a:r>
              <a:rPr lang="en-US" b="1" dirty="0">
                <a:solidFill>
                  <a:schemeClr val="accent2">
                    <a:lumMod val="75000"/>
                  </a:schemeClr>
                </a:solidFill>
              </a:rPr>
              <a:t>You are of your father the devil</a:t>
            </a:r>
            <a:r>
              <a:rPr lang="en-US" dirty="0"/>
              <a:t>, and your will is to do your father’s desires. He was a murderer from the beginning, and does not stand in the truth, because </a:t>
            </a:r>
            <a:r>
              <a:rPr lang="en-US" b="1" dirty="0">
                <a:solidFill>
                  <a:schemeClr val="accent2">
                    <a:lumMod val="75000"/>
                  </a:schemeClr>
                </a:solidFill>
              </a:rPr>
              <a:t>there is no truth in him</a:t>
            </a:r>
            <a:r>
              <a:rPr lang="en-US" dirty="0"/>
              <a:t>. When he lies, he speaks out of his own character, for he is a liar and the father of lies.</a:t>
            </a:r>
          </a:p>
        </p:txBody>
      </p:sp>
    </p:spTree>
    <p:extLst>
      <p:ext uri="{BB962C8B-B14F-4D97-AF65-F5344CB8AC3E}">
        <p14:creationId xmlns:p14="http://schemas.microsoft.com/office/powerpoint/2010/main" val="2157688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outside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DABE640-B08B-3440-F622-B60E71468B82}"/>
              </a:ext>
            </a:extLst>
          </p:cNvPr>
          <p:cNvSpPr txBox="1"/>
          <p:nvPr/>
        </p:nvSpPr>
        <p:spPr>
          <a:xfrm>
            <a:off x="2633662" y="2136338"/>
            <a:ext cx="6924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err="1">
                <a:ln>
                  <a:noFill/>
                </a:ln>
                <a:solidFill>
                  <a:prstClr val="black"/>
                </a:solidFill>
                <a:effectLst/>
                <a:uLnTx/>
                <a:uFillTx/>
                <a:latin typeface="Calibri" panose="020F0502020204030204"/>
                <a:ea typeface="+mn-ea"/>
                <a:cs typeface="+mn-cs"/>
              </a:rPr>
              <a:t>Proberb</a:t>
            </a:r>
            <a:r>
              <a:rPr lang="en-US" b="1" u="sng" dirty="0">
                <a:solidFill>
                  <a:prstClr val="black"/>
                </a:solidFill>
                <a:latin typeface="Calibri" panose="020F0502020204030204"/>
              </a:rPr>
              <a:t>s 10:9</a:t>
            </a:r>
            <a:r>
              <a:rPr lang="en-US" b="1" dirty="0">
                <a:solidFill>
                  <a:prstClr val="black"/>
                </a:solidFill>
                <a:latin typeface="Calibri" panose="020F0502020204030204"/>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ea typeface="Calibri" panose="020F0502020204030204" pitchFamily="34" charset="0"/>
              </a:rPr>
              <a:t>“W</a:t>
            </a:r>
            <a:r>
              <a:rPr lang="en-US" sz="1800" dirty="0">
                <a:effectLst/>
                <a:latin typeface="Times New Roman" panose="02020603050405020304" pitchFamily="18" charset="0"/>
                <a:ea typeface="Calibri" panose="020F0502020204030204" pitchFamily="34" charset="0"/>
              </a:rPr>
              <a:t>hoever walks in integrity walks securely, but he who makes his ways crooked will be found out.”</a:t>
            </a:r>
            <a:endParaRPr kumimoji="0" lang="en-US"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00154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0DF4D41-C452-6FEA-79F6-84C7B8824741}"/>
              </a:ext>
            </a:extLst>
          </p:cNvPr>
          <p:cNvSpPr txBox="1"/>
          <p:nvPr/>
        </p:nvSpPr>
        <p:spPr>
          <a:xfrm>
            <a:off x="476250" y="1115319"/>
            <a:ext cx="4667250" cy="369332"/>
          </a:xfrm>
          <a:prstGeom prst="rect">
            <a:avLst/>
          </a:prstGeom>
          <a:noFill/>
        </p:spPr>
        <p:txBody>
          <a:bodyPr wrap="square" rtlCol="0">
            <a:spAutoFit/>
          </a:bodyPr>
          <a:lstStyle/>
          <a:p>
            <a:r>
              <a:rPr lang="en-US" b="1" dirty="0"/>
              <a:t>Acts 9:27</a:t>
            </a:r>
            <a:r>
              <a:rPr lang="en-US" dirty="0"/>
              <a:t>: But </a:t>
            </a:r>
            <a:r>
              <a:rPr lang="en-US" dirty="0">
                <a:solidFill>
                  <a:schemeClr val="accent2">
                    <a:lumMod val="75000"/>
                  </a:schemeClr>
                </a:solidFill>
              </a:rPr>
              <a:t>Barnabas</a:t>
            </a:r>
            <a:r>
              <a:rPr lang="en-US" dirty="0"/>
              <a:t> took </a:t>
            </a:r>
            <a:r>
              <a:rPr lang="en-US" dirty="0">
                <a:solidFill>
                  <a:schemeClr val="accent2">
                    <a:lumMod val="75000"/>
                  </a:schemeClr>
                </a:solidFill>
              </a:rPr>
              <a:t>him</a:t>
            </a:r>
            <a:r>
              <a:rPr lang="en-US" dirty="0"/>
              <a:t> (Saul)…..</a:t>
            </a:r>
          </a:p>
        </p:txBody>
      </p:sp>
      <p:sp>
        <p:nvSpPr>
          <p:cNvPr id="4" name="TextBox 3">
            <a:extLst>
              <a:ext uri="{FF2B5EF4-FFF2-40B4-BE49-F238E27FC236}">
                <a16:creationId xmlns:a16="http://schemas.microsoft.com/office/drawing/2014/main" id="{90575662-0822-5E32-BBB2-AAC8C03656AB}"/>
              </a:ext>
            </a:extLst>
          </p:cNvPr>
          <p:cNvSpPr txBox="1"/>
          <p:nvPr/>
        </p:nvSpPr>
        <p:spPr>
          <a:xfrm>
            <a:off x="1104900" y="1802876"/>
            <a:ext cx="4667250" cy="369332"/>
          </a:xfrm>
          <a:prstGeom prst="rect">
            <a:avLst/>
          </a:prstGeom>
          <a:noFill/>
        </p:spPr>
        <p:txBody>
          <a:bodyPr wrap="square" rtlCol="0">
            <a:spAutoFit/>
          </a:bodyPr>
          <a:lstStyle/>
          <a:p>
            <a:r>
              <a:rPr lang="en-US" b="1" dirty="0"/>
              <a:t>Acts 11:25</a:t>
            </a:r>
            <a:r>
              <a:rPr lang="en-US" dirty="0"/>
              <a:t>: </a:t>
            </a:r>
            <a:r>
              <a:rPr lang="en-US" dirty="0">
                <a:solidFill>
                  <a:schemeClr val="accent2">
                    <a:lumMod val="75000"/>
                  </a:schemeClr>
                </a:solidFill>
              </a:rPr>
              <a:t>Barnabas</a:t>
            </a:r>
            <a:r>
              <a:rPr lang="en-US" dirty="0"/>
              <a:t> went …. to look for </a:t>
            </a:r>
            <a:r>
              <a:rPr lang="en-US" dirty="0">
                <a:solidFill>
                  <a:schemeClr val="accent2">
                    <a:lumMod val="75000"/>
                  </a:schemeClr>
                </a:solidFill>
              </a:rPr>
              <a:t>Saul</a:t>
            </a:r>
            <a:r>
              <a:rPr lang="en-US" dirty="0"/>
              <a:t>.</a:t>
            </a:r>
          </a:p>
        </p:txBody>
      </p:sp>
      <p:sp>
        <p:nvSpPr>
          <p:cNvPr id="6" name="TextBox 5">
            <a:extLst>
              <a:ext uri="{FF2B5EF4-FFF2-40B4-BE49-F238E27FC236}">
                <a16:creationId xmlns:a16="http://schemas.microsoft.com/office/drawing/2014/main" id="{B75CAD9E-B99B-DFE7-E825-B4B293FFDD8C}"/>
              </a:ext>
            </a:extLst>
          </p:cNvPr>
          <p:cNvSpPr txBox="1"/>
          <p:nvPr/>
        </p:nvSpPr>
        <p:spPr>
          <a:xfrm>
            <a:off x="1743075" y="2520765"/>
            <a:ext cx="6800850" cy="369332"/>
          </a:xfrm>
          <a:prstGeom prst="rect">
            <a:avLst/>
          </a:prstGeom>
          <a:noFill/>
        </p:spPr>
        <p:txBody>
          <a:bodyPr wrap="square" rtlCol="0">
            <a:spAutoFit/>
          </a:bodyPr>
          <a:lstStyle/>
          <a:p>
            <a:r>
              <a:rPr lang="en-US" b="1" dirty="0"/>
              <a:t>Acts 11:30</a:t>
            </a:r>
            <a:r>
              <a:rPr lang="en-US" dirty="0"/>
              <a:t>:  sending it to the elders by the hand of </a:t>
            </a:r>
            <a:r>
              <a:rPr lang="en-US" dirty="0">
                <a:solidFill>
                  <a:schemeClr val="accent2">
                    <a:lumMod val="75000"/>
                  </a:schemeClr>
                </a:solidFill>
              </a:rPr>
              <a:t>Barnabas and Saul</a:t>
            </a:r>
          </a:p>
        </p:txBody>
      </p:sp>
      <p:sp>
        <p:nvSpPr>
          <p:cNvPr id="7" name="TextBox 6">
            <a:extLst>
              <a:ext uri="{FF2B5EF4-FFF2-40B4-BE49-F238E27FC236}">
                <a16:creationId xmlns:a16="http://schemas.microsoft.com/office/drawing/2014/main" id="{7034EE0F-107B-CD00-9694-C0F5B66A3740}"/>
              </a:ext>
            </a:extLst>
          </p:cNvPr>
          <p:cNvSpPr txBox="1"/>
          <p:nvPr/>
        </p:nvSpPr>
        <p:spPr>
          <a:xfrm>
            <a:off x="2486025" y="3162598"/>
            <a:ext cx="5572125" cy="369332"/>
          </a:xfrm>
          <a:prstGeom prst="rect">
            <a:avLst/>
          </a:prstGeom>
          <a:noFill/>
        </p:spPr>
        <p:txBody>
          <a:bodyPr wrap="square" rtlCol="0">
            <a:spAutoFit/>
          </a:bodyPr>
          <a:lstStyle/>
          <a:p>
            <a:r>
              <a:rPr lang="en-US" b="1" dirty="0"/>
              <a:t>Acts 12:25</a:t>
            </a:r>
            <a:r>
              <a:rPr lang="en-US" dirty="0"/>
              <a:t>: </a:t>
            </a:r>
            <a:r>
              <a:rPr lang="en-US" dirty="0">
                <a:solidFill>
                  <a:schemeClr val="accent2">
                    <a:lumMod val="75000"/>
                  </a:schemeClr>
                </a:solidFill>
              </a:rPr>
              <a:t>Barnabas and Saul </a:t>
            </a:r>
            <a:r>
              <a:rPr lang="en-US" dirty="0"/>
              <a:t>returned to Jerusalem…</a:t>
            </a:r>
          </a:p>
        </p:txBody>
      </p:sp>
      <p:sp>
        <p:nvSpPr>
          <p:cNvPr id="8" name="TextBox 7">
            <a:extLst>
              <a:ext uri="{FF2B5EF4-FFF2-40B4-BE49-F238E27FC236}">
                <a16:creationId xmlns:a16="http://schemas.microsoft.com/office/drawing/2014/main" id="{E2BB0221-A7A1-D896-4BB4-3CE1AF77F131}"/>
              </a:ext>
            </a:extLst>
          </p:cNvPr>
          <p:cNvSpPr txBox="1"/>
          <p:nvPr/>
        </p:nvSpPr>
        <p:spPr>
          <a:xfrm>
            <a:off x="3086101" y="3822615"/>
            <a:ext cx="5572124" cy="369332"/>
          </a:xfrm>
          <a:prstGeom prst="rect">
            <a:avLst/>
          </a:prstGeom>
          <a:noFill/>
        </p:spPr>
        <p:txBody>
          <a:bodyPr wrap="square" rtlCol="0">
            <a:spAutoFit/>
          </a:bodyPr>
          <a:lstStyle/>
          <a:p>
            <a:r>
              <a:rPr lang="en-US" b="1" dirty="0"/>
              <a:t>Acts 13:2</a:t>
            </a:r>
            <a:r>
              <a:rPr lang="en-US" dirty="0"/>
              <a:t>: prophets and teachers, </a:t>
            </a:r>
            <a:r>
              <a:rPr lang="en-US" dirty="0">
                <a:solidFill>
                  <a:schemeClr val="accent2">
                    <a:lumMod val="75000"/>
                  </a:schemeClr>
                </a:solidFill>
              </a:rPr>
              <a:t>Barnabas</a:t>
            </a:r>
            <a:r>
              <a:rPr lang="en-US" dirty="0"/>
              <a:t> …. and </a:t>
            </a:r>
            <a:r>
              <a:rPr lang="en-US" dirty="0">
                <a:solidFill>
                  <a:schemeClr val="accent2">
                    <a:lumMod val="75000"/>
                  </a:schemeClr>
                </a:solidFill>
              </a:rPr>
              <a:t>Saul</a:t>
            </a:r>
          </a:p>
        </p:txBody>
      </p:sp>
      <p:sp>
        <p:nvSpPr>
          <p:cNvPr id="11" name="TextBox 10">
            <a:extLst>
              <a:ext uri="{FF2B5EF4-FFF2-40B4-BE49-F238E27FC236}">
                <a16:creationId xmlns:a16="http://schemas.microsoft.com/office/drawing/2014/main" id="{9498424D-8811-8C37-D5A7-4DD56D91D5CB}"/>
              </a:ext>
            </a:extLst>
          </p:cNvPr>
          <p:cNvSpPr txBox="1"/>
          <p:nvPr/>
        </p:nvSpPr>
        <p:spPr>
          <a:xfrm>
            <a:off x="3638550" y="4444142"/>
            <a:ext cx="4667250" cy="369332"/>
          </a:xfrm>
          <a:prstGeom prst="rect">
            <a:avLst/>
          </a:prstGeom>
          <a:noFill/>
        </p:spPr>
        <p:txBody>
          <a:bodyPr wrap="square" rtlCol="0">
            <a:spAutoFit/>
          </a:bodyPr>
          <a:lstStyle/>
          <a:p>
            <a:r>
              <a:rPr lang="en-US" b="1" dirty="0"/>
              <a:t>Acts 13:7</a:t>
            </a:r>
            <a:r>
              <a:rPr lang="en-US" dirty="0"/>
              <a:t>: …summoned </a:t>
            </a:r>
            <a:r>
              <a:rPr lang="en-US" dirty="0">
                <a:solidFill>
                  <a:schemeClr val="accent2">
                    <a:lumMod val="75000"/>
                  </a:schemeClr>
                </a:solidFill>
              </a:rPr>
              <a:t>Barnabas and Saul</a:t>
            </a:r>
            <a:r>
              <a:rPr lang="en-US" dirty="0"/>
              <a:t>...</a:t>
            </a:r>
          </a:p>
        </p:txBody>
      </p:sp>
    </p:spTree>
    <p:extLst>
      <p:ext uri="{BB962C8B-B14F-4D97-AF65-F5344CB8AC3E}">
        <p14:creationId xmlns:p14="http://schemas.microsoft.com/office/powerpoint/2010/main" val="39147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par>
                                <p:cTn id="16" presetID="14" presetClass="entr" presetSubtype="10" fill="hold" grpId="0" nodeType="withEffect">
                                  <p:stCondLst>
                                    <p:cond delay="100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par>
                                <p:cTn id="19" presetID="14" presetClass="entr" presetSubtype="10" fill="hold" grpId="0" nodeType="withEffect">
                                  <p:stCondLst>
                                    <p:cond delay="1500"/>
                                  </p:stCondLst>
                                  <p:childTnLst>
                                    <p:set>
                                      <p:cBhvr>
                                        <p:cTn id="20" dur="1" fill="hold">
                                          <p:stCondLst>
                                            <p:cond delay="0"/>
                                          </p:stCondLst>
                                        </p:cTn>
                                        <p:tgtEl>
                                          <p:spTgt spid="7"/>
                                        </p:tgtEl>
                                        <p:attrNameLst>
                                          <p:attrName>style.visibility</p:attrName>
                                        </p:attrNameLst>
                                      </p:cBhvr>
                                      <p:to>
                                        <p:strVal val="visible"/>
                                      </p:to>
                                    </p:set>
                                    <p:animEffect transition="in" filter="randombar(horizontal)">
                                      <p:cBhvr>
                                        <p:cTn id="21" dur="500"/>
                                        <p:tgtEl>
                                          <p:spTgt spid="7"/>
                                        </p:tgtEl>
                                      </p:cBhvr>
                                    </p:animEffect>
                                  </p:childTnLst>
                                </p:cTn>
                              </p:par>
                              <p:par>
                                <p:cTn id="22" presetID="14" presetClass="entr" presetSubtype="10" fill="hold" grpId="0" nodeType="withEffect">
                                  <p:stCondLst>
                                    <p:cond delay="200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par>
                                <p:cTn id="25" presetID="14" presetClass="entr" presetSubtype="10" fill="hold" grpId="0" nodeType="withEffect">
                                  <p:stCondLst>
                                    <p:cond delay="250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6" grpId="0"/>
      <p:bldP spid="7" grpId="0"/>
      <p:bldP spid="8"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9" name="Picture 8" descr="Map&#10;&#10;Description automatically generated">
            <a:extLst>
              <a:ext uri="{FF2B5EF4-FFF2-40B4-BE49-F238E27FC236}">
                <a16:creationId xmlns:a16="http://schemas.microsoft.com/office/drawing/2014/main" id="{13BBE983-F7A6-7C72-C3F0-D57499BA47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575" y="838200"/>
            <a:ext cx="10070619" cy="5676900"/>
          </a:xfrm>
          <a:prstGeom prst="rect">
            <a:avLst/>
          </a:prstGeom>
        </p:spPr>
      </p:pic>
      <p:sp>
        <p:nvSpPr>
          <p:cNvPr id="10" name="Oval 9">
            <a:extLst>
              <a:ext uri="{FF2B5EF4-FFF2-40B4-BE49-F238E27FC236}">
                <a16:creationId xmlns:a16="http://schemas.microsoft.com/office/drawing/2014/main" id="{243F9892-FBE9-EAD7-0809-BEBA93DE54CA}"/>
              </a:ext>
            </a:extLst>
          </p:cNvPr>
          <p:cNvSpPr/>
          <p:nvPr/>
        </p:nvSpPr>
        <p:spPr>
          <a:xfrm>
            <a:off x="7486650" y="1647825"/>
            <a:ext cx="419100" cy="238125"/>
          </a:xfrm>
          <a:prstGeom prst="ellipse">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1">
            <a:extLst>
              <a:ext uri="{FF2B5EF4-FFF2-40B4-BE49-F238E27FC236}">
                <a16:creationId xmlns:a16="http://schemas.microsoft.com/office/drawing/2014/main" id="{532E13B1-F02E-CD2F-EEE2-2CD05EF9585A}"/>
              </a:ext>
            </a:extLst>
          </p:cNvPr>
          <p:cNvSpPr/>
          <p:nvPr/>
        </p:nvSpPr>
        <p:spPr>
          <a:xfrm rot="9379170">
            <a:off x="7853362" y="2407932"/>
            <a:ext cx="104775"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84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1C00F4E4-964E-A3B2-BB57-3FED4B001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774"/>
            <a:ext cx="5919537" cy="6273225"/>
          </a:xfrm>
          <a:prstGeom prst="rect">
            <a:avLst/>
          </a:prstGeom>
        </p:spPr>
      </p:pic>
      <p:sp>
        <p:nvSpPr>
          <p:cNvPr id="4" name="TextBox 3">
            <a:extLst>
              <a:ext uri="{FF2B5EF4-FFF2-40B4-BE49-F238E27FC236}">
                <a16:creationId xmlns:a16="http://schemas.microsoft.com/office/drawing/2014/main" id="{26E9DBA9-C3FA-66BA-E4F8-9350248BA19A}"/>
              </a:ext>
            </a:extLst>
          </p:cNvPr>
          <p:cNvSpPr txBox="1"/>
          <p:nvPr/>
        </p:nvSpPr>
        <p:spPr>
          <a:xfrm>
            <a:off x="6096000" y="1859339"/>
            <a:ext cx="5456593" cy="3139321"/>
          </a:xfrm>
          <a:prstGeom prst="rect">
            <a:avLst/>
          </a:prstGeom>
          <a:noFill/>
        </p:spPr>
        <p:txBody>
          <a:bodyPr wrap="square" rtlCol="0">
            <a:spAutoFit/>
          </a:bodyPr>
          <a:lstStyle/>
          <a:p>
            <a:pPr algn="ctr"/>
            <a:r>
              <a:rPr lang="en-US" b="1" u="sng" dirty="0"/>
              <a:t>Acts 15:36-40a </a:t>
            </a:r>
            <a:r>
              <a:rPr lang="en-US" dirty="0"/>
              <a:t>(ESV)</a:t>
            </a:r>
          </a:p>
          <a:p>
            <a:pPr algn="ctr"/>
            <a:r>
              <a:rPr lang="en-US" dirty="0"/>
              <a:t>And after some days Paul said to Barnabas, “Let us return and visit the brothers in every city where we proclaimed the word of the Lord, and see how they are.” Now </a:t>
            </a:r>
            <a:r>
              <a:rPr lang="en-US" b="1" dirty="0">
                <a:solidFill>
                  <a:schemeClr val="accent2">
                    <a:lumMod val="75000"/>
                  </a:schemeClr>
                </a:solidFill>
              </a:rPr>
              <a:t>Barnabas wanted to take with them John called Mark</a:t>
            </a:r>
            <a:r>
              <a:rPr lang="en-US" dirty="0"/>
              <a:t>. But </a:t>
            </a:r>
            <a:r>
              <a:rPr lang="en-US" dirty="0">
                <a:solidFill>
                  <a:schemeClr val="accent2">
                    <a:lumMod val="75000"/>
                  </a:schemeClr>
                </a:solidFill>
              </a:rPr>
              <a:t>Paul thought best not to take with them one who </a:t>
            </a:r>
            <a:r>
              <a:rPr lang="en-US" b="1" u="sng" dirty="0">
                <a:solidFill>
                  <a:schemeClr val="accent2">
                    <a:lumMod val="75000"/>
                  </a:schemeClr>
                </a:solidFill>
              </a:rPr>
              <a:t>had withdrawn </a:t>
            </a:r>
            <a:r>
              <a:rPr lang="en-US" dirty="0">
                <a:solidFill>
                  <a:schemeClr val="accent2">
                    <a:lumMod val="75000"/>
                  </a:schemeClr>
                </a:solidFill>
              </a:rPr>
              <a:t>from them in Pamphylia </a:t>
            </a:r>
            <a:r>
              <a:rPr lang="en-US" dirty="0"/>
              <a:t>and had not gone with them to the work. And </a:t>
            </a:r>
            <a:r>
              <a:rPr lang="en-US" dirty="0">
                <a:solidFill>
                  <a:schemeClr val="accent2">
                    <a:lumMod val="75000"/>
                  </a:schemeClr>
                </a:solidFill>
              </a:rPr>
              <a:t>there arose a sharp disagreement, so that they separated from each other</a:t>
            </a:r>
            <a:r>
              <a:rPr lang="en-US" dirty="0"/>
              <a:t>. Barnabas took Mark with him and sailed away to Cyprus, but </a:t>
            </a:r>
            <a:r>
              <a:rPr lang="en-US" dirty="0">
                <a:solidFill>
                  <a:schemeClr val="accent2">
                    <a:lumMod val="75000"/>
                  </a:schemeClr>
                </a:solidFill>
              </a:rPr>
              <a:t>Paul chose Silas and departed</a:t>
            </a:r>
            <a:r>
              <a:rPr lang="en-US" dirty="0"/>
              <a:t>…</a:t>
            </a:r>
          </a:p>
        </p:txBody>
      </p:sp>
      <p:sp>
        <p:nvSpPr>
          <p:cNvPr id="6" name="Arrow: Down 5">
            <a:extLst>
              <a:ext uri="{FF2B5EF4-FFF2-40B4-BE49-F238E27FC236}">
                <a16:creationId xmlns:a16="http://schemas.microsoft.com/office/drawing/2014/main" id="{5470D9FF-9848-53FB-7058-3681D3C0FF6A}"/>
              </a:ext>
            </a:extLst>
          </p:cNvPr>
          <p:cNvSpPr/>
          <p:nvPr/>
        </p:nvSpPr>
        <p:spPr>
          <a:xfrm rot="9109251">
            <a:off x="1829439" y="2228430"/>
            <a:ext cx="74920" cy="11514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5255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1C00F4E4-964E-A3B2-BB57-3FED4B001A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774"/>
            <a:ext cx="5919537" cy="6273225"/>
          </a:xfrm>
          <a:prstGeom prst="rect">
            <a:avLst/>
          </a:prstGeom>
        </p:spPr>
      </p:pic>
      <p:sp>
        <p:nvSpPr>
          <p:cNvPr id="4" name="TextBox 3">
            <a:extLst>
              <a:ext uri="{FF2B5EF4-FFF2-40B4-BE49-F238E27FC236}">
                <a16:creationId xmlns:a16="http://schemas.microsoft.com/office/drawing/2014/main" id="{26E9DBA9-C3FA-66BA-E4F8-9350248BA19A}"/>
              </a:ext>
            </a:extLst>
          </p:cNvPr>
          <p:cNvSpPr txBox="1"/>
          <p:nvPr/>
        </p:nvSpPr>
        <p:spPr>
          <a:xfrm>
            <a:off x="6096000" y="1320729"/>
            <a:ext cx="5456593" cy="480131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James 4:1-7</a:t>
            </a:r>
            <a:r>
              <a:rPr kumimoji="0" lang="en-US" sz="1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What causes quarrels and what causes fights among you?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it not this, that your passions are at war within you? You desire and do not have, so </a:t>
            </a:r>
            <a:r>
              <a:rPr kumimoji="0" lang="en-US" sz="1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you murder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You covet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and cannot obtain, so you fight and quarrel. You do not have, because you do not ask. You ask and do not receive, because you ask wrongly, to spend it on your passions. </a:t>
            </a:r>
            <a:r>
              <a:rPr kumimoji="0" lang="en-US" sz="1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You adulterous people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Do you not know that friendship with the world is enmity with God? Therefore whoever wishes to be a friend of the world makes himself an enemy of God. Or do you suppose it is to no purpose that the Scripture says, “He yearns jealously over the spirit that he has made to dwell in us”? But he gives more grace. Therefore it says, “God opposes the proud but gives grace to the humble.” Submit yourselves therefore to God. </a:t>
            </a:r>
            <a:r>
              <a:rPr kumimoji="0" lang="en-US" sz="1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Resist the devil</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he will flee from you.</a:t>
            </a:r>
          </a:p>
        </p:txBody>
      </p:sp>
      <p:sp>
        <p:nvSpPr>
          <p:cNvPr id="2" name="Arrow: Down 1">
            <a:extLst>
              <a:ext uri="{FF2B5EF4-FFF2-40B4-BE49-F238E27FC236}">
                <a16:creationId xmlns:a16="http://schemas.microsoft.com/office/drawing/2014/main" id="{42632113-0B46-741C-B4A4-3C830C72502B}"/>
              </a:ext>
            </a:extLst>
          </p:cNvPr>
          <p:cNvSpPr/>
          <p:nvPr/>
        </p:nvSpPr>
        <p:spPr>
          <a:xfrm rot="9109251">
            <a:off x="1829439" y="2228430"/>
            <a:ext cx="74920" cy="11514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5870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6" name="Picture 5" descr="Map&#10;&#10;Description automatically generated">
            <a:extLst>
              <a:ext uri="{FF2B5EF4-FFF2-40B4-BE49-F238E27FC236}">
                <a16:creationId xmlns:a16="http://schemas.microsoft.com/office/drawing/2014/main" id="{22AD45FA-681F-EE08-8E2A-A0EDDCA99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584775"/>
            <a:ext cx="10934700" cy="6025575"/>
          </a:xfrm>
          <a:prstGeom prst="rect">
            <a:avLst/>
          </a:prstGeom>
        </p:spPr>
      </p:pic>
      <p:sp>
        <p:nvSpPr>
          <p:cNvPr id="7" name="Arrow: Down 6">
            <a:extLst>
              <a:ext uri="{FF2B5EF4-FFF2-40B4-BE49-F238E27FC236}">
                <a16:creationId xmlns:a16="http://schemas.microsoft.com/office/drawing/2014/main" id="{A2715504-234F-9864-E016-C6CE41DE592C}"/>
              </a:ext>
            </a:extLst>
          </p:cNvPr>
          <p:cNvSpPr/>
          <p:nvPr/>
        </p:nvSpPr>
        <p:spPr>
          <a:xfrm rot="20345092">
            <a:off x="7829551" y="1876425"/>
            <a:ext cx="104775"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6184CB95-B340-22DA-C6C6-C294397AD971}"/>
              </a:ext>
            </a:extLst>
          </p:cNvPr>
          <p:cNvSpPr/>
          <p:nvPr/>
        </p:nvSpPr>
        <p:spPr>
          <a:xfrm rot="19593362">
            <a:off x="9667876" y="4171949"/>
            <a:ext cx="104775" cy="2286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4468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11" name="Picture 10" descr="Map&#10;&#10;Description automatically generated">
            <a:extLst>
              <a:ext uri="{FF2B5EF4-FFF2-40B4-BE49-F238E27FC236}">
                <a16:creationId xmlns:a16="http://schemas.microsoft.com/office/drawing/2014/main" id="{1F3CB9AF-918D-9388-0AA9-8C1B7AF8A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124" y="584775"/>
            <a:ext cx="11141352" cy="6015284"/>
          </a:xfrm>
          <a:prstGeom prst="rect">
            <a:avLst/>
          </a:prstGeom>
        </p:spPr>
      </p:pic>
      <p:sp>
        <p:nvSpPr>
          <p:cNvPr id="12" name="Arrow: Up 11">
            <a:extLst>
              <a:ext uri="{FF2B5EF4-FFF2-40B4-BE49-F238E27FC236}">
                <a16:creationId xmlns:a16="http://schemas.microsoft.com/office/drawing/2014/main" id="{B83172E2-0B46-9287-6580-1121F5C2CAAF}"/>
              </a:ext>
            </a:extLst>
          </p:cNvPr>
          <p:cNvSpPr/>
          <p:nvPr/>
        </p:nvSpPr>
        <p:spPr>
          <a:xfrm rot="18932603">
            <a:off x="5803821" y="1734850"/>
            <a:ext cx="135869" cy="12371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Up 12">
            <a:extLst>
              <a:ext uri="{FF2B5EF4-FFF2-40B4-BE49-F238E27FC236}">
                <a16:creationId xmlns:a16="http://schemas.microsoft.com/office/drawing/2014/main" id="{2540D3AA-E9DD-5017-8319-F04E22E70F7A}"/>
              </a:ext>
            </a:extLst>
          </p:cNvPr>
          <p:cNvSpPr/>
          <p:nvPr/>
        </p:nvSpPr>
        <p:spPr>
          <a:xfrm rot="1298914">
            <a:off x="5583016" y="1487199"/>
            <a:ext cx="135869" cy="12371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Up 13">
            <a:extLst>
              <a:ext uri="{FF2B5EF4-FFF2-40B4-BE49-F238E27FC236}">
                <a16:creationId xmlns:a16="http://schemas.microsoft.com/office/drawing/2014/main" id="{D296DC52-DB31-1B2A-9E18-97C2D0CD8DC2}"/>
              </a:ext>
            </a:extLst>
          </p:cNvPr>
          <p:cNvSpPr/>
          <p:nvPr/>
        </p:nvSpPr>
        <p:spPr>
          <a:xfrm rot="1007287">
            <a:off x="5803822" y="1083019"/>
            <a:ext cx="135869" cy="123710"/>
          </a:xfrm>
          <a:prstGeom prst="up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0806D6F-B2D6-5793-3267-E19F0CDF6F79}"/>
              </a:ext>
            </a:extLst>
          </p:cNvPr>
          <p:cNvSpPr txBox="1"/>
          <p:nvPr/>
        </p:nvSpPr>
        <p:spPr>
          <a:xfrm>
            <a:off x="8846820" y="2228851"/>
            <a:ext cx="434340" cy="584775"/>
          </a:xfrm>
          <a:prstGeom prst="rect">
            <a:avLst/>
          </a:prstGeom>
          <a:noFill/>
        </p:spPr>
        <p:txBody>
          <a:bodyPr wrap="square" rtlCol="0">
            <a:spAutoFit/>
          </a:bodyPr>
          <a:lstStyle/>
          <a:p>
            <a:r>
              <a:rPr lang="en-US" sz="3200" dirty="0">
                <a:solidFill>
                  <a:srgbClr val="FF0000"/>
                </a:solidFill>
              </a:rPr>
              <a:t>X</a:t>
            </a:r>
          </a:p>
        </p:txBody>
      </p:sp>
      <p:sp>
        <p:nvSpPr>
          <p:cNvPr id="17" name="Oval 16">
            <a:extLst>
              <a:ext uri="{FF2B5EF4-FFF2-40B4-BE49-F238E27FC236}">
                <a16:creationId xmlns:a16="http://schemas.microsoft.com/office/drawing/2014/main" id="{49BE4FA9-22E6-C4D6-8539-3FE6687ECD89}"/>
              </a:ext>
            </a:extLst>
          </p:cNvPr>
          <p:cNvSpPr/>
          <p:nvPr/>
        </p:nvSpPr>
        <p:spPr>
          <a:xfrm>
            <a:off x="5788851" y="834390"/>
            <a:ext cx="589089" cy="23164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26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0437F592-C90D-B310-5CFA-62D2DF605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775"/>
            <a:ext cx="5068584" cy="6273225"/>
          </a:xfrm>
          <a:prstGeom prst="rect">
            <a:avLst/>
          </a:prstGeom>
        </p:spPr>
      </p:pic>
      <p:sp>
        <p:nvSpPr>
          <p:cNvPr id="4" name="TextBox 3">
            <a:extLst>
              <a:ext uri="{FF2B5EF4-FFF2-40B4-BE49-F238E27FC236}">
                <a16:creationId xmlns:a16="http://schemas.microsoft.com/office/drawing/2014/main" id="{4495B75A-010D-00CD-4A24-B9348865F112}"/>
              </a:ext>
            </a:extLst>
          </p:cNvPr>
          <p:cNvSpPr txBox="1"/>
          <p:nvPr/>
        </p:nvSpPr>
        <p:spPr>
          <a:xfrm>
            <a:off x="5949437" y="1166842"/>
            <a:ext cx="5361709" cy="4524315"/>
          </a:xfrm>
          <a:prstGeom prst="rect">
            <a:avLst/>
          </a:prstGeom>
          <a:noFill/>
        </p:spPr>
        <p:txBody>
          <a:bodyPr wrap="square" rtlCol="0">
            <a:spAutoFit/>
          </a:bodyPr>
          <a:lstStyle/>
          <a:p>
            <a:pPr algn="ctr" rtl="0"/>
            <a:r>
              <a:rPr lang="en-US" b="1" u="sng" dirty="0"/>
              <a:t>2 Corinthians 11:23-28</a:t>
            </a:r>
            <a:r>
              <a:rPr lang="en-US" b="1" dirty="0"/>
              <a:t> </a:t>
            </a:r>
            <a:r>
              <a:rPr lang="en-US" dirty="0"/>
              <a:t>(ESV)</a:t>
            </a:r>
          </a:p>
          <a:p>
            <a:pPr algn="ctr" rtl="0"/>
            <a:r>
              <a:rPr lang="en-US" dirty="0"/>
              <a:t>Are they servants of Christ? I am a better one—I am talking like a madman—with far greater labors, far more imprisonments, with countless beatings, and often near death. Five times I received at the hands of the Jews the forty lashes less one. Three times I was beaten with rods. Once I was stoned. Three times I was shipwrecked; a night and a day I was adrift at sea; </a:t>
            </a:r>
            <a:r>
              <a:rPr lang="en-US" b="1" dirty="0">
                <a:solidFill>
                  <a:schemeClr val="accent2">
                    <a:lumMod val="75000"/>
                  </a:schemeClr>
                </a:solidFill>
              </a:rPr>
              <a:t>on frequent journeys, in danger from rivers, danger from robbers</a:t>
            </a:r>
            <a:r>
              <a:rPr lang="en-US" dirty="0"/>
              <a:t>, danger from my own people, danger from Gentiles, danger in the city, danger in the wilderness, danger at sea, danger from false brothers; in toil and hardship, through many a sleepless night, in hunger and thirst, often without food, in cold and exposure. And, apart from other things, there is the daily pressure on me of my anxiety for all the churches.</a:t>
            </a:r>
          </a:p>
        </p:txBody>
      </p:sp>
    </p:spTree>
    <p:extLst>
      <p:ext uri="{BB962C8B-B14F-4D97-AF65-F5344CB8AC3E}">
        <p14:creationId xmlns:p14="http://schemas.microsoft.com/office/powerpoint/2010/main" val="309562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6" name="Picture 5" descr="Map&#10;&#10;Description automatically generated">
            <a:extLst>
              <a:ext uri="{FF2B5EF4-FFF2-40B4-BE49-F238E27FC236}">
                <a16:creationId xmlns:a16="http://schemas.microsoft.com/office/drawing/2014/main" id="{682A7CC1-E770-EDD1-9C7C-8DE44E9482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699" y="584775"/>
            <a:ext cx="9115425" cy="6016181"/>
          </a:xfrm>
          <a:prstGeom prst="rect">
            <a:avLst/>
          </a:prstGeom>
        </p:spPr>
      </p:pic>
      <p:sp>
        <p:nvSpPr>
          <p:cNvPr id="7" name="Oval 6">
            <a:extLst>
              <a:ext uri="{FF2B5EF4-FFF2-40B4-BE49-F238E27FC236}">
                <a16:creationId xmlns:a16="http://schemas.microsoft.com/office/drawing/2014/main" id="{B6C92150-7DAC-D4B6-6767-EB452C66AA81}"/>
              </a:ext>
            </a:extLst>
          </p:cNvPr>
          <p:cNvSpPr/>
          <p:nvPr/>
        </p:nvSpPr>
        <p:spPr>
          <a:xfrm>
            <a:off x="5800725" y="4238625"/>
            <a:ext cx="781050" cy="552319"/>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DAED070-A6CC-9AA0-5E91-8FA196444320}"/>
              </a:ext>
            </a:extLst>
          </p:cNvPr>
          <p:cNvSpPr/>
          <p:nvPr/>
        </p:nvSpPr>
        <p:spPr>
          <a:xfrm>
            <a:off x="5724525" y="5410200"/>
            <a:ext cx="619125" cy="285750"/>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589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5" name="Picture 4" descr="Map">
            <a:extLst>
              <a:ext uri="{FF2B5EF4-FFF2-40B4-BE49-F238E27FC236}">
                <a16:creationId xmlns:a16="http://schemas.microsoft.com/office/drawing/2014/main" id="{669D2958-57AC-3099-3866-01ADED4FF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921" y="0"/>
            <a:ext cx="10484158" cy="6858000"/>
          </a:xfrm>
          <a:prstGeom prst="rect">
            <a:avLst/>
          </a:prstGeom>
        </p:spPr>
      </p:pic>
    </p:spTree>
    <p:extLst>
      <p:ext uri="{BB962C8B-B14F-4D97-AF65-F5344CB8AC3E}">
        <p14:creationId xmlns:p14="http://schemas.microsoft.com/office/powerpoint/2010/main" val="2818620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inside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pic>
        <p:nvPicPr>
          <p:cNvPr id="3" name="Picture 2" descr="Map&#10;&#10;Description automatically generated">
            <a:extLst>
              <a:ext uri="{FF2B5EF4-FFF2-40B4-BE49-F238E27FC236}">
                <a16:creationId xmlns:a16="http://schemas.microsoft.com/office/drawing/2014/main" id="{0437F592-C90D-B310-5CFA-62D2DF6054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84775"/>
            <a:ext cx="5068584" cy="6273225"/>
          </a:xfrm>
          <a:prstGeom prst="rect">
            <a:avLst/>
          </a:prstGeom>
        </p:spPr>
      </p:pic>
      <p:sp>
        <p:nvSpPr>
          <p:cNvPr id="4" name="TextBox 3">
            <a:extLst>
              <a:ext uri="{FF2B5EF4-FFF2-40B4-BE49-F238E27FC236}">
                <a16:creationId xmlns:a16="http://schemas.microsoft.com/office/drawing/2014/main" id="{4495B75A-010D-00CD-4A24-B9348865F112}"/>
              </a:ext>
            </a:extLst>
          </p:cNvPr>
          <p:cNvSpPr txBox="1"/>
          <p:nvPr/>
        </p:nvSpPr>
        <p:spPr>
          <a:xfrm>
            <a:off x="5949437" y="2413337"/>
            <a:ext cx="5361709"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Galatians 4:12-14</a:t>
            </a:r>
            <a:r>
              <a:rPr kumimoji="0" lang="en-US" sz="1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Brothers, I entreat you, become as I am, for I also have become as you are. You did me no wrong. </a:t>
            </a:r>
            <a:r>
              <a:rPr kumimoji="0" lang="en-US" sz="1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You know it was because of </a:t>
            </a:r>
            <a:r>
              <a:rPr kumimoji="0" lang="en-US" sz="18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 bodily ailment </a:t>
            </a:r>
            <a:r>
              <a:rPr kumimoji="0" lang="en-US" sz="1800" b="1"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that I preached the gospel to you </a:t>
            </a:r>
            <a:r>
              <a:rPr kumimoji="0" lang="en-US" sz="1800" b="1" i="0" u="sng"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at first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though my condition was a trial to you, you did not scorn or despise me, but received me as an angel of God, as Christ Jesus.</a:t>
            </a:r>
          </a:p>
        </p:txBody>
      </p:sp>
    </p:spTree>
    <p:extLst>
      <p:ext uri="{BB962C8B-B14F-4D97-AF65-F5344CB8AC3E}">
        <p14:creationId xmlns:p14="http://schemas.microsoft.com/office/powerpoint/2010/main" val="636763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E93DC1-951D-34A5-AAB1-46B3BEAFAF8F}"/>
              </a:ext>
            </a:extLst>
          </p:cNvPr>
          <p:cNvPicPr>
            <a:picLocks noChangeAspect="1"/>
          </p:cNvPicPr>
          <p:nvPr/>
        </p:nvPicPr>
        <p:blipFill>
          <a:blip r:embed="rId2">
            <a:alphaModFix amt="70000"/>
          </a:blip>
          <a:stretch>
            <a:fillRect/>
          </a:stretch>
        </p:blipFill>
        <p:spPr>
          <a:xfrm>
            <a:off x="0" y="0"/>
            <a:ext cx="12192000" cy="6857999"/>
          </a:xfrm>
          <a:prstGeom prst="rect">
            <a:avLst/>
          </a:prstGeom>
        </p:spPr>
      </p:pic>
      <p:sp>
        <p:nvSpPr>
          <p:cNvPr id="4" name="TextBox 3">
            <a:extLst>
              <a:ext uri="{FF2B5EF4-FFF2-40B4-BE49-F238E27FC236}">
                <a16:creationId xmlns:a16="http://schemas.microsoft.com/office/drawing/2014/main" id="{4495B75A-010D-00CD-4A24-B9348865F112}"/>
              </a:ext>
            </a:extLst>
          </p:cNvPr>
          <p:cNvSpPr txBox="1"/>
          <p:nvPr/>
        </p:nvSpPr>
        <p:spPr>
          <a:xfrm>
            <a:off x="5339837" y="511165"/>
            <a:ext cx="5361709" cy="39703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Hebrews 2:17-18</a:t>
            </a:r>
            <a:r>
              <a:rPr kumimoji="0" lang="en-US" sz="1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i="0"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Therefore he had to be made like his brothers in every respect, so that he might become a merciful and faithful high priest in the service of God, to make propitiation for the sins of the people. For because he himself has suffered when tempted, he is able to help those who are being tempted.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Hebrews 4:15</a:t>
            </a:r>
            <a:r>
              <a:rPr kumimoji="0" lang="en-US" sz="1800" b="1" i="0"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we do not have a high priest who is unable to sympathize with our weaknesses, but one who in every respect has been tempted as we are, yet without sin.</a:t>
            </a:r>
          </a:p>
        </p:txBody>
      </p:sp>
    </p:spTree>
    <p:extLst>
      <p:ext uri="{BB962C8B-B14F-4D97-AF65-F5344CB8AC3E}">
        <p14:creationId xmlns:p14="http://schemas.microsoft.com/office/powerpoint/2010/main" val="3730353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ap">
            <a:extLst>
              <a:ext uri="{FF2B5EF4-FFF2-40B4-BE49-F238E27FC236}">
                <a16:creationId xmlns:a16="http://schemas.microsoft.com/office/drawing/2014/main" id="{F652B46C-009C-6A34-4653-F2CF3297D7A2}"/>
              </a:ext>
            </a:extLst>
          </p:cNvPr>
          <p:cNvPicPr>
            <a:picLocks noChangeAspect="1"/>
          </p:cNvPicPr>
          <p:nvPr/>
        </p:nvPicPr>
        <p:blipFill>
          <a:blip r:embed="rId2">
            <a:alphaModFix amt="40000"/>
            <a:extLst>
              <a:ext uri="{28A0092B-C50C-407E-A947-70E740481C1C}">
                <a14:useLocalDpi xmlns:a14="http://schemas.microsoft.com/office/drawing/2010/main" val="0"/>
              </a:ext>
            </a:extLst>
          </a:blip>
          <a:stretch>
            <a:fillRect/>
          </a:stretch>
        </p:blipFill>
        <p:spPr>
          <a:xfrm>
            <a:off x="0" y="614793"/>
            <a:ext cx="12192000" cy="6273761"/>
          </a:xfrm>
          <a:prstGeom prst="rect">
            <a:avLst/>
          </a:prstGeom>
        </p:spPr>
      </p:pic>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Spirit sends, Satan Opposes</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D02108C-E6D7-1F3D-F79C-41405D3EEB1B}"/>
              </a:ext>
            </a:extLst>
          </p:cNvPr>
          <p:cNvSpPr txBox="1"/>
          <p:nvPr/>
        </p:nvSpPr>
        <p:spPr>
          <a:xfrm rot="20099324">
            <a:off x="-628240" y="3264675"/>
            <a:ext cx="13448477" cy="707886"/>
          </a:xfrm>
          <a:prstGeom prst="rect">
            <a:avLst/>
          </a:prstGeom>
          <a:noFill/>
        </p:spPr>
        <p:txBody>
          <a:bodyPr wrap="square" rtlCol="0">
            <a:spAutoFit/>
          </a:bodyPr>
          <a:lstStyle/>
          <a:p>
            <a:pPr algn="ctr" rtl="0"/>
            <a:r>
              <a:rPr lang="en-US" sz="2000" b="1" u="sng" dirty="0"/>
              <a:t>1 John 4:4</a:t>
            </a:r>
            <a:r>
              <a:rPr lang="en-US" sz="2000" b="1" dirty="0"/>
              <a:t> (KJV)</a:t>
            </a:r>
          </a:p>
          <a:p>
            <a:pPr algn="ctr" rtl="0"/>
            <a:r>
              <a:rPr lang="en-US" sz="2000" b="1" dirty="0"/>
              <a:t>“Ye are of God, little children, and have overcome them: because greater is he that is in you, than he that is in the world.”</a:t>
            </a:r>
          </a:p>
        </p:txBody>
      </p:sp>
    </p:spTree>
    <p:extLst>
      <p:ext uri="{BB962C8B-B14F-4D97-AF65-F5344CB8AC3E}">
        <p14:creationId xmlns:p14="http://schemas.microsoft.com/office/powerpoint/2010/main" val="3289290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CAD60E-E5D1-8815-033D-6B8A51B6F99F}"/>
              </a:ext>
            </a:extLst>
          </p:cNvPr>
          <p:cNvPicPr>
            <a:picLocks noChangeAspect="1"/>
          </p:cNvPicPr>
          <p:nvPr/>
        </p:nvPicPr>
        <p:blipFill>
          <a:blip r:embed="rId2">
            <a:alphaModFix amt="30000"/>
          </a:blip>
          <a:stretch>
            <a:fillRect/>
          </a:stretch>
        </p:blipFill>
        <p:spPr>
          <a:xfrm>
            <a:off x="0" y="584775"/>
            <a:ext cx="12192000" cy="6273225"/>
          </a:xfrm>
          <a:prstGeom prst="rect">
            <a:avLst/>
          </a:prstGeom>
        </p:spPr>
      </p:pic>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The Spirit sends, Satan Opposes</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D02108C-E6D7-1F3D-F79C-41405D3EEB1B}"/>
              </a:ext>
            </a:extLst>
          </p:cNvPr>
          <p:cNvSpPr txBox="1"/>
          <p:nvPr/>
        </p:nvSpPr>
        <p:spPr>
          <a:xfrm rot="20099324">
            <a:off x="-628240" y="3264675"/>
            <a:ext cx="13448477" cy="707886"/>
          </a:xfrm>
          <a:prstGeom prst="rect">
            <a:avLst/>
          </a:prstGeom>
          <a:noFill/>
        </p:spPr>
        <p:txBody>
          <a:bodyPr wrap="square" rtlCol="0">
            <a:spAutoFit/>
          </a:bodyPr>
          <a:lstStyle/>
          <a:p>
            <a:pPr algn="ctr" rtl="0"/>
            <a:r>
              <a:rPr lang="en-US" sz="2000" b="1" u="sng" dirty="0"/>
              <a:t>1 John 4:4</a:t>
            </a:r>
            <a:r>
              <a:rPr lang="en-US" sz="2000" b="1" dirty="0"/>
              <a:t> (KJV)</a:t>
            </a:r>
          </a:p>
          <a:p>
            <a:pPr algn="ctr" rtl="0"/>
            <a:r>
              <a:rPr lang="en-US" sz="2000" b="1" dirty="0"/>
              <a:t>“Ye are of God, little children, and have overcome them: because greater is he that is in you, than he that is in the world.”</a:t>
            </a:r>
          </a:p>
        </p:txBody>
      </p:sp>
    </p:spTree>
    <p:extLst>
      <p:ext uri="{BB962C8B-B14F-4D97-AF65-F5344CB8AC3E}">
        <p14:creationId xmlns:p14="http://schemas.microsoft.com/office/powerpoint/2010/main" val="291154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5" descr="Map">
            <a:extLst>
              <a:ext uri="{FF2B5EF4-FFF2-40B4-BE49-F238E27FC236}">
                <a16:creationId xmlns:a16="http://schemas.microsoft.com/office/drawing/2014/main" id="{7B6DCD1C-AD87-B995-6EC8-E13875777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312" y="0"/>
            <a:ext cx="8473375" cy="6858000"/>
          </a:xfrm>
          <a:prstGeom prst="rect">
            <a:avLst/>
          </a:prstGeom>
        </p:spPr>
      </p:pic>
      <p:sp>
        <p:nvSpPr>
          <p:cNvPr id="2" name="TextBox 1">
            <a:extLst>
              <a:ext uri="{FF2B5EF4-FFF2-40B4-BE49-F238E27FC236}">
                <a16:creationId xmlns:a16="http://schemas.microsoft.com/office/drawing/2014/main" id="{4963FA39-023B-A296-FAFE-38C064CDAEB1}"/>
              </a:ext>
            </a:extLst>
          </p:cNvPr>
          <p:cNvSpPr txBox="1"/>
          <p:nvPr/>
        </p:nvSpPr>
        <p:spPr>
          <a:xfrm>
            <a:off x="2276475" y="5781675"/>
            <a:ext cx="5610225" cy="738664"/>
          </a:xfrm>
          <a:prstGeom prst="rect">
            <a:avLst/>
          </a:prstGeom>
          <a:noFill/>
        </p:spPr>
        <p:txBody>
          <a:bodyPr wrap="square" rtlCol="0">
            <a:spAutoFit/>
          </a:bodyPr>
          <a:lstStyle/>
          <a:p>
            <a:pPr algn="ctr"/>
            <a:r>
              <a:rPr lang="en-US" sz="1400" b="1" u="sng" dirty="0"/>
              <a:t>Acts 4:36 </a:t>
            </a:r>
            <a:r>
              <a:rPr lang="en-US" sz="1400" dirty="0"/>
              <a:t>(ESV)</a:t>
            </a:r>
          </a:p>
          <a:p>
            <a:pPr algn="ctr"/>
            <a:r>
              <a:rPr lang="en-US" sz="1400" dirty="0"/>
              <a:t>“Thus Joseph, who was also called by the apostles </a:t>
            </a:r>
            <a:r>
              <a:rPr lang="en-US" sz="1400" dirty="0">
                <a:solidFill>
                  <a:schemeClr val="accent2">
                    <a:lumMod val="75000"/>
                  </a:schemeClr>
                </a:solidFill>
              </a:rPr>
              <a:t>Barnabas</a:t>
            </a:r>
            <a:r>
              <a:rPr lang="en-US" sz="1400" dirty="0"/>
              <a:t> (which means son of encouragement), a Levite, </a:t>
            </a:r>
            <a:r>
              <a:rPr lang="en-US" sz="1400" dirty="0">
                <a:solidFill>
                  <a:schemeClr val="accent2">
                    <a:lumMod val="75000"/>
                  </a:schemeClr>
                </a:solidFill>
              </a:rPr>
              <a:t>a native of Cyprus</a:t>
            </a:r>
            <a:r>
              <a:rPr lang="en-US" sz="1400" dirty="0"/>
              <a:t>…”</a:t>
            </a:r>
            <a:endParaRPr lang="en-US" dirty="0"/>
          </a:p>
        </p:txBody>
      </p:sp>
    </p:spTree>
    <p:extLst>
      <p:ext uri="{BB962C8B-B14F-4D97-AF65-F5344CB8AC3E}">
        <p14:creationId xmlns:p14="http://schemas.microsoft.com/office/powerpoint/2010/main" val="143299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7" name="Picture 6" descr="Map&#10;&#10;Description automatically generated">
            <a:extLst>
              <a:ext uri="{FF2B5EF4-FFF2-40B4-BE49-F238E27FC236}">
                <a16:creationId xmlns:a16="http://schemas.microsoft.com/office/drawing/2014/main" id="{884290A6-034E-8115-5B83-A1456408EA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514"/>
            <a:ext cx="12192000" cy="5162972"/>
          </a:xfrm>
          <a:prstGeom prst="rect">
            <a:avLst/>
          </a:prstGeom>
        </p:spPr>
      </p:pic>
      <p:sp>
        <p:nvSpPr>
          <p:cNvPr id="2" name="Oval 1">
            <a:extLst>
              <a:ext uri="{FF2B5EF4-FFF2-40B4-BE49-F238E27FC236}">
                <a16:creationId xmlns:a16="http://schemas.microsoft.com/office/drawing/2014/main" id="{F8BB76C7-0E1B-640E-D6C2-64D403CA67C3}"/>
              </a:ext>
            </a:extLst>
          </p:cNvPr>
          <p:cNvSpPr/>
          <p:nvPr/>
        </p:nvSpPr>
        <p:spPr>
          <a:xfrm>
            <a:off x="5918200" y="3429000"/>
            <a:ext cx="577850" cy="279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829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pic>
        <p:nvPicPr>
          <p:cNvPr id="6" name="Picture 5" descr="Map">
            <a:extLst>
              <a:ext uri="{FF2B5EF4-FFF2-40B4-BE49-F238E27FC236}">
                <a16:creationId xmlns:a16="http://schemas.microsoft.com/office/drawing/2014/main" id="{7B6DCD1C-AD87-B995-6EC8-E138757770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312" y="0"/>
            <a:ext cx="8473375" cy="6858000"/>
          </a:xfrm>
          <a:prstGeom prst="rect">
            <a:avLst/>
          </a:prstGeom>
        </p:spPr>
      </p:pic>
    </p:spTree>
    <p:extLst>
      <p:ext uri="{BB962C8B-B14F-4D97-AF65-F5344CB8AC3E}">
        <p14:creationId xmlns:p14="http://schemas.microsoft.com/office/powerpoint/2010/main" val="2077929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2D2D8-EA47-4359-9EA6-02C601607312}"/>
              </a:ext>
            </a:extLst>
          </p:cNvPr>
          <p:cNvSpPr txBox="1"/>
          <p:nvPr/>
        </p:nvSpPr>
        <p:spPr>
          <a:xfrm>
            <a:off x="0" y="1809750"/>
            <a:ext cx="12192000" cy="923330"/>
          </a:xfrm>
          <a:prstGeom prst="rect">
            <a:avLst/>
          </a:prstGeom>
          <a:noFill/>
        </p:spPr>
        <p:txBody>
          <a:bodyPr wrap="square" rtlCol="0">
            <a:spAutoFit/>
          </a:bodyPr>
          <a:lstStyle/>
          <a:p>
            <a:pPr algn="ctr" rtl="0"/>
            <a:r>
              <a:rPr lang="en-US" b="1" u="sng" dirty="0"/>
              <a:t>Acts 17:1-2 </a:t>
            </a:r>
            <a:r>
              <a:rPr lang="en-US" dirty="0"/>
              <a:t>(ESV)</a:t>
            </a:r>
          </a:p>
          <a:p>
            <a:pPr algn="ctr" rtl="0"/>
            <a:r>
              <a:rPr lang="en-US" dirty="0"/>
              <a:t>Now when they had passed through Amphipolis and Apollonia, they came to Thessalonica, where there was a synagogue of the Jews. And </a:t>
            </a:r>
            <a:r>
              <a:rPr lang="en-US" b="1" dirty="0">
                <a:solidFill>
                  <a:schemeClr val="accent2">
                    <a:lumMod val="75000"/>
                  </a:schemeClr>
                </a:solidFill>
              </a:rPr>
              <a:t>Paul went in, as was his custom</a:t>
            </a:r>
            <a:r>
              <a:rPr lang="en-US" dirty="0"/>
              <a:t>, and on three Sabbath days he reasoned with them from the Scriptures,</a:t>
            </a:r>
          </a:p>
        </p:txBody>
      </p:sp>
      <p:sp>
        <p:nvSpPr>
          <p:cNvPr id="5" name="TextBox 4">
            <a:extLst>
              <a:ext uri="{FF2B5EF4-FFF2-40B4-BE49-F238E27FC236}">
                <a16:creationId xmlns:a16="http://schemas.microsoft.com/office/drawing/2014/main" id="{8C81E8DC-5311-AEFA-08F7-AFD6738A1DAE}"/>
              </a:ext>
            </a:extLst>
          </p:cNvPr>
          <p:cNvSpPr txBox="1"/>
          <p:nvPr/>
        </p:nvSpPr>
        <p:spPr>
          <a:xfrm>
            <a:off x="0" y="3571875"/>
            <a:ext cx="12192000" cy="923330"/>
          </a:xfrm>
          <a:prstGeom prst="rect">
            <a:avLst/>
          </a:prstGeom>
          <a:noFill/>
        </p:spPr>
        <p:txBody>
          <a:bodyPr wrap="square" rtlCol="0">
            <a:spAutoFit/>
          </a:bodyPr>
          <a:lstStyle/>
          <a:p>
            <a:pPr algn="ctr" rtl="0"/>
            <a:r>
              <a:rPr lang="en-US" b="1" u="sng" dirty="0"/>
              <a:t>Romans 1:15-16</a:t>
            </a:r>
            <a:r>
              <a:rPr lang="en-US" b="1" dirty="0"/>
              <a:t> </a:t>
            </a:r>
            <a:r>
              <a:rPr lang="en-US" dirty="0"/>
              <a:t>(ESV)</a:t>
            </a:r>
          </a:p>
          <a:p>
            <a:pPr algn="ctr"/>
            <a:r>
              <a:rPr lang="en-US" dirty="0"/>
              <a:t>So I am eager to preach the gospel to you also who are in Rome. For I am not ashamed of the gospel, for it is the power of God for salvation to everyone who believes, </a:t>
            </a:r>
            <a:r>
              <a:rPr lang="en-US" b="1" dirty="0">
                <a:solidFill>
                  <a:schemeClr val="accent2">
                    <a:lumMod val="75000"/>
                  </a:schemeClr>
                </a:solidFill>
              </a:rPr>
              <a:t>to the Jew first and also to the Greek</a:t>
            </a:r>
            <a:r>
              <a:rPr lang="en-US" dirty="0"/>
              <a:t>.</a:t>
            </a:r>
          </a:p>
        </p:txBody>
      </p:sp>
    </p:spTree>
    <p:extLst>
      <p:ext uri="{BB962C8B-B14F-4D97-AF65-F5344CB8AC3E}">
        <p14:creationId xmlns:p14="http://schemas.microsoft.com/office/powerpoint/2010/main" val="17779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algn="ctr"/>
            <a:r>
              <a:rPr lang="en-US" sz="3200" b="1" dirty="0"/>
              <a:t>Satan opposes from the </a:t>
            </a:r>
            <a:r>
              <a:rPr lang="en-US" sz="3200" b="1" u="sng" dirty="0">
                <a:solidFill>
                  <a:schemeClr val="accent2"/>
                </a:solidFill>
              </a:rPr>
              <a:t>outside</a:t>
            </a:r>
            <a:endParaRPr lang="en-US" u="sng" dirty="0">
              <a:solidFill>
                <a:schemeClr val="accent2"/>
              </a:solidFill>
            </a:endParaRPr>
          </a:p>
        </p:txBody>
      </p:sp>
      <p:pic>
        <p:nvPicPr>
          <p:cNvPr id="4" name="Picture 3" descr="Map&#10;&#10;Description automatically generated">
            <a:extLst>
              <a:ext uri="{FF2B5EF4-FFF2-40B4-BE49-F238E27FC236}">
                <a16:creationId xmlns:a16="http://schemas.microsoft.com/office/drawing/2014/main" id="{CE78624A-0683-C352-80CF-0D50A1982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7768" y="584775"/>
            <a:ext cx="8356464" cy="5979094"/>
          </a:xfrm>
          <a:prstGeom prst="rect">
            <a:avLst/>
          </a:prstGeom>
        </p:spPr>
      </p:pic>
    </p:spTree>
    <p:extLst>
      <p:ext uri="{BB962C8B-B14F-4D97-AF65-F5344CB8AC3E}">
        <p14:creationId xmlns:p14="http://schemas.microsoft.com/office/powerpoint/2010/main" val="393092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outside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959A3C5-E810-A1CA-5B0B-6B375B546802}"/>
              </a:ext>
            </a:extLst>
          </p:cNvPr>
          <p:cNvSpPr txBox="1"/>
          <p:nvPr/>
        </p:nvSpPr>
        <p:spPr>
          <a:xfrm>
            <a:off x="3752850" y="4947583"/>
            <a:ext cx="4210050" cy="1477328"/>
          </a:xfrm>
          <a:prstGeom prst="rect">
            <a:avLst/>
          </a:prstGeom>
          <a:noFill/>
        </p:spPr>
        <p:txBody>
          <a:bodyPr wrap="square" rtlCol="0">
            <a:spAutoFit/>
          </a:bodyPr>
          <a:lstStyle/>
          <a:p>
            <a:pPr algn="ctr" rtl="0"/>
            <a:r>
              <a:rPr lang="en-US" b="1" u="sng" dirty="0"/>
              <a:t>1 Timothy 4:1</a:t>
            </a:r>
            <a:r>
              <a:rPr lang="en-US" b="1" dirty="0"/>
              <a:t> </a:t>
            </a:r>
            <a:r>
              <a:rPr lang="en-US" dirty="0"/>
              <a:t>(ESV)</a:t>
            </a:r>
          </a:p>
          <a:p>
            <a:pPr algn="ctr" rtl="0"/>
            <a:r>
              <a:rPr lang="en-US" dirty="0"/>
              <a:t> Now the Spirit expressly says that in later times some will </a:t>
            </a:r>
            <a:r>
              <a:rPr lang="en-US" b="1" dirty="0">
                <a:solidFill>
                  <a:schemeClr val="accent2">
                    <a:lumMod val="75000"/>
                  </a:schemeClr>
                </a:solidFill>
              </a:rPr>
              <a:t>depart from the faith by</a:t>
            </a:r>
            <a:r>
              <a:rPr lang="en-US" dirty="0"/>
              <a:t> devoting themselves to deceitful spirits and </a:t>
            </a:r>
            <a:r>
              <a:rPr lang="en-US" b="1" dirty="0">
                <a:solidFill>
                  <a:schemeClr val="accent2">
                    <a:lumMod val="75000"/>
                  </a:schemeClr>
                </a:solidFill>
              </a:rPr>
              <a:t>teachings of demons</a:t>
            </a:r>
            <a:r>
              <a:rPr lang="en-US" dirty="0"/>
              <a:t>…</a:t>
            </a:r>
          </a:p>
        </p:txBody>
      </p:sp>
      <p:sp>
        <p:nvSpPr>
          <p:cNvPr id="6" name="TextBox 5">
            <a:extLst>
              <a:ext uri="{FF2B5EF4-FFF2-40B4-BE49-F238E27FC236}">
                <a16:creationId xmlns:a16="http://schemas.microsoft.com/office/drawing/2014/main" id="{9DABE640-B08B-3440-F622-B60E71468B82}"/>
              </a:ext>
            </a:extLst>
          </p:cNvPr>
          <p:cNvSpPr txBox="1"/>
          <p:nvPr/>
        </p:nvSpPr>
        <p:spPr>
          <a:xfrm>
            <a:off x="457200" y="1314450"/>
            <a:ext cx="4210050" cy="1200329"/>
          </a:xfrm>
          <a:prstGeom prst="rect">
            <a:avLst/>
          </a:prstGeom>
          <a:noFill/>
        </p:spPr>
        <p:txBody>
          <a:bodyPr wrap="square" rtlCol="0">
            <a:spAutoFit/>
          </a:bodyPr>
          <a:lstStyle/>
          <a:p>
            <a:pPr algn="ctr" rtl="0"/>
            <a:r>
              <a:rPr lang="en-US" b="1" u="sng" dirty="0"/>
              <a:t>Matthew 7:15 </a:t>
            </a:r>
            <a:r>
              <a:rPr lang="en-US" dirty="0"/>
              <a:t>(ESV)</a:t>
            </a:r>
          </a:p>
          <a:p>
            <a:pPr algn="ctr" rtl="0"/>
            <a:r>
              <a:rPr lang="en-US" dirty="0"/>
              <a:t>“</a:t>
            </a:r>
            <a:r>
              <a:rPr lang="en-US" b="1" dirty="0">
                <a:solidFill>
                  <a:schemeClr val="accent2">
                    <a:lumMod val="75000"/>
                  </a:schemeClr>
                </a:solidFill>
              </a:rPr>
              <a:t>Beware of false prophets</a:t>
            </a:r>
            <a:r>
              <a:rPr lang="en-US" dirty="0"/>
              <a:t>, who come to you in sheep’s clothing but inwardly are ravenous wolves.</a:t>
            </a:r>
          </a:p>
        </p:txBody>
      </p:sp>
      <p:sp>
        <p:nvSpPr>
          <p:cNvPr id="7" name="TextBox 6">
            <a:extLst>
              <a:ext uri="{FF2B5EF4-FFF2-40B4-BE49-F238E27FC236}">
                <a16:creationId xmlns:a16="http://schemas.microsoft.com/office/drawing/2014/main" id="{949AE5BC-F97C-C44D-2527-10021D14F0F5}"/>
              </a:ext>
            </a:extLst>
          </p:cNvPr>
          <p:cNvSpPr txBox="1"/>
          <p:nvPr/>
        </p:nvSpPr>
        <p:spPr>
          <a:xfrm>
            <a:off x="7219950" y="1419225"/>
            <a:ext cx="4210050" cy="3139321"/>
          </a:xfrm>
          <a:prstGeom prst="rect">
            <a:avLst/>
          </a:prstGeom>
          <a:noFill/>
        </p:spPr>
        <p:txBody>
          <a:bodyPr wrap="square" rtlCol="0">
            <a:spAutoFit/>
          </a:bodyPr>
          <a:lstStyle/>
          <a:p>
            <a:pPr algn="ctr" rtl="0"/>
            <a:r>
              <a:rPr lang="en-US" b="1" u="sng" dirty="0"/>
              <a:t>2 Peter 2:1-3a </a:t>
            </a:r>
            <a:r>
              <a:rPr lang="en-US" dirty="0"/>
              <a:t>(ESV)</a:t>
            </a:r>
          </a:p>
          <a:p>
            <a:pPr algn="ctr" rtl="0"/>
            <a:r>
              <a:rPr lang="en-US" dirty="0"/>
              <a:t>But </a:t>
            </a:r>
            <a:r>
              <a:rPr lang="en-US" b="1" dirty="0">
                <a:solidFill>
                  <a:schemeClr val="accent2">
                    <a:lumMod val="75000"/>
                  </a:schemeClr>
                </a:solidFill>
              </a:rPr>
              <a:t>false prophets also arose among the people, just as there will be false teachers among you</a:t>
            </a:r>
            <a:r>
              <a:rPr lang="en-US" dirty="0"/>
              <a:t>, who will secretly bring in destructive heresies, even denying the Master who bought them, bringing upon themselves swift destruction. And many will follow their sensuality, and because of them the way of truth will be blasphemed. And </a:t>
            </a:r>
            <a:r>
              <a:rPr lang="en-US" b="1" dirty="0">
                <a:solidFill>
                  <a:schemeClr val="accent2">
                    <a:lumMod val="75000"/>
                  </a:schemeClr>
                </a:solidFill>
              </a:rPr>
              <a:t>in their greed they will exploit you with false words</a:t>
            </a:r>
            <a:r>
              <a:rPr lang="en-US" dirty="0"/>
              <a:t>..</a:t>
            </a:r>
          </a:p>
        </p:txBody>
      </p:sp>
      <p:sp>
        <p:nvSpPr>
          <p:cNvPr id="8" name="TextBox 7">
            <a:extLst>
              <a:ext uri="{FF2B5EF4-FFF2-40B4-BE49-F238E27FC236}">
                <a16:creationId xmlns:a16="http://schemas.microsoft.com/office/drawing/2014/main" id="{5458BD09-3E8A-45B1-B918-1ECEA009CB54}"/>
              </a:ext>
            </a:extLst>
          </p:cNvPr>
          <p:cNvSpPr txBox="1"/>
          <p:nvPr/>
        </p:nvSpPr>
        <p:spPr>
          <a:xfrm>
            <a:off x="2305050" y="2871848"/>
            <a:ext cx="4286250" cy="1477328"/>
          </a:xfrm>
          <a:prstGeom prst="rect">
            <a:avLst/>
          </a:prstGeom>
          <a:noFill/>
        </p:spPr>
        <p:txBody>
          <a:bodyPr wrap="square" rtlCol="0">
            <a:spAutoFit/>
          </a:bodyPr>
          <a:lstStyle/>
          <a:p>
            <a:pPr algn="ctr" rtl="0"/>
            <a:r>
              <a:rPr lang="en-US" b="1" u="sng" dirty="0"/>
              <a:t>2 Corinthians 11:13-14</a:t>
            </a:r>
            <a:r>
              <a:rPr lang="en-US" b="1" dirty="0"/>
              <a:t>  </a:t>
            </a:r>
            <a:r>
              <a:rPr lang="en-US" dirty="0"/>
              <a:t>(ESV)</a:t>
            </a:r>
          </a:p>
          <a:p>
            <a:pPr algn="ctr"/>
            <a:r>
              <a:rPr lang="en-US" dirty="0"/>
              <a:t> For such men are </a:t>
            </a:r>
            <a:r>
              <a:rPr lang="en-US" b="1" dirty="0">
                <a:solidFill>
                  <a:schemeClr val="accent2">
                    <a:lumMod val="75000"/>
                  </a:schemeClr>
                </a:solidFill>
              </a:rPr>
              <a:t>false apostles</a:t>
            </a:r>
            <a:r>
              <a:rPr lang="en-US" dirty="0"/>
              <a:t>, </a:t>
            </a:r>
            <a:r>
              <a:rPr lang="en-US" dirty="0">
                <a:solidFill>
                  <a:schemeClr val="accent2">
                    <a:lumMod val="75000"/>
                  </a:schemeClr>
                </a:solidFill>
              </a:rPr>
              <a:t>deceitful workmen, disguising themselves as apostles of Christ</a:t>
            </a:r>
            <a:r>
              <a:rPr lang="en-US" dirty="0"/>
              <a:t>. And no wonder, for </a:t>
            </a:r>
            <a:r>
              <a:rPr lang="en-US" b="1" dirty="0">
                <a:solidFill>
                  <a:schemeClr val="accent2">
                    <a:lumMod val="75000"/>
                  </a:schemeClr>
                </a:solidFill>
              </a:rPr>
              <a:t>even Satan disguises himself as an angel of light</a:t>
            </a:r>
            <a:r>
              <a:rPr lang="en-US" dirty="0"/>
              <a:t>.</a:t>
            </a:r>
          </a:p>
        </p:txBody>
      </p:sp>
    </p:spTree>
    <p:extLst>
      <p:ext uri="{BB962C8B-B14F-4D97-AF65-F5344CB8AC3E}">
        <p14:creationId xmlns:p14="http://schemas.microsoft.com/office/powerpoint/2010/main" val="1798970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100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grpId="0" nodeType="withEffect">
                                  <p:stCondLst>
                                    <p:cond delay="150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E3F5EF6-4684-0346-8579-D56A4703D4FA}"/>
              </a:ext>
            </a:extLst>
          </p:cNvPr>
          <p:cNvSpPr txBox="1"/>
          <p:nvPr/>
        </p:nvSpPr>
        <p:spPr>
          <a:xfrm>
            <a:off x="0" y="0"/>
            <a:ext cx="12192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Satan opposes from the </a:t>
            </a:r>
            <a:r>
              <a:rPr kumimoji="0" lang="en-US" sz="3200" b="1" i="0" u="sng" strike="noStrike" kern="1200" cap="none" spc="0" normalizeH="0" baseline="0" noProof="0" dirty="0">
                <a:ln>
                  <a:noFill/>
                </a:ln>
                <a:solidFill>
                  <a:srgbClr val="ED7D31"/>
                </a:solidFill>
                <a:effectLst/>
                <a:uLnTx/>
                <a:uFillTx/>
                <a:latin typeface="Calibri" panose="020F0502020204030204"/>
                <a:ea typeface="+mn-ea"/>
                <a:cs typeface="+mn-cs"/>
              </a:rPr>
              <a:t>outside</a:t>
            </a:r>
            <a:endParaRPr kumimoji="0" lang="en-US" sz="1800" b="0" i="0" u="sng" strike="noStrike" kern="1200" cap="none" spc="0" normalizeH="0" baseline="0" noProof="0" dirty="0">
              <a:ln>
                <a:noFill/>
              </a:ln>
              <a:solidFill>
                <a:srgbClr val="ED7D31"/>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9DABE640-B08B-3440-F622-B60E71468B82}"/>
              </a:ext>
            </a:extLst>
          </p:cNvPr>
          <p:cNvSpPr txBox="1"/>
          <p:nvPr/>
        </p:nvSpPr>
        <p:spPr>
          <a:xfrm>
            <a:off x="2633662" y="2136338"/>
            <a:ext cx="692467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1 Corinthians 9:20-23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(ESV)</a:t>
            </a:r>
          </a:p>
          <a:p>
            <a:pPr algn="ctr" rtl="0"/>
            <a:r>
              <a:rPr lang="en-US" dirty="0"/>
              <a:t>To the Jews I became as a Jew, in order to win Jews. To those under the law I became as one under the law (though not being myself under the law) that I might win those under the law. To those outside the law I became as one outside the law (not being outside the law of God but under the law of Christ) that I might win those outside the law. To the weak I became weak, that I might win the weak. </a:t>
            </a:r>
            <a:r>
              <a:rPr lang="en-US" b="1" dirty="0">
                <a:solidFill>
                  <a:schemeClr val="accent2">
                    <a:lumMod val="75000"/>
                  </a:schemeClr>
                </a:solidFill>
              </a:rPr>
              <a:t>I have become all things to all people, that by all means I might save some. I do it all for the sake of the gospel</a:t>
            </a:r>
            <a:r>
              <a:rPr lang="en-US" dirty="0"/>
              <a:t>, that I may share with them in its blessings.</a:t>
            </a:r>
          </a:p>
        </p:txBody>
      </p:sp>
    </p:spTree>
    <p:extLst>
      <p:ext uri="{BB962C8B-B14F-4D97-AF65-F5344CB8AC3E}">
        <p14:creationId xmlns:p14="http://schemas.microsoft.com/office/powerpoint/2010/main" val="1686828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9866</TotalTime>
  <Words>1467</Words>
  <Application>Microsoft Office PowerPoint</Application>
  <PresentationFormat>Widescreen</PresentationFormat>
  <Paragraphs>68</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Bookman Old Style</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Decker, Rich Lee</dc:creator>
  <cp:lastModifiedBy>Decker, Rich Lee</cp:lastModifiedBy>
  <cp:revision>207</cp:revision>
  <dcterms:created xsi:type="dcterms:W3CDTF">2022-07-07T17:16:49Z</dcterms:created>
  <dcterms:modified xsi:type="dcterms:W3CDTF">2023-03-26T14:56:01Z</dcterms:modified>
</cp:coreProperties>
</file>