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66" r:id="rId3"/>
    <p:sldId id="267" r:id="rId4"/>
    <p:sldId id="273" r:id="rId5"/>
    <p:sldId id="268" r:id="rId6"/>
    <p:sldId id="257" r:id="rId7"/>
    <p:sldId id="258" r:id="rId8"/>
    <p:sldId id="259" r:id="rId9"/>
    <p:sldId id="260" r:id="rId10"/>
    <p:sldId id="261" r:id="rId11"/>
    <p:sldId id="269" r:id="rId12"/>
    <p:sldId id="262" r:id="rId13"/>
    <p:sldId id="270" r:id="rId14"/>
    <p:sldId id="263" r:id="rId15"/>
    <p:sldId id="264" r:id="rId16"/>
    <p:sldId id="265"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100" d="100"/>
          <a:sy n="100" d="100"/>
        </p:scale>
        <p:origin x="6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4/2/2023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4/2/2023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4/2/2023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4/2/2023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4/2/2023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4/2/2023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4/2/2023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4/2/2023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4/2/2023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4/2/2023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4/2/2023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4/2/2023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5467350" y="1332876"/>
            <a:ext cx="6724650" cy="2096124"/>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The </a:t>
            </a:r>
            <a:r>
              <a:rPr lang="en-US" sz="3200" b="1" spc="150">
                <a:solidFill>
                  <a:schemeClr val="tx1">
                    <a:lumMod val="85000"/>
                    <a:lumOff val="15000"/>
                  </a:schemeClr>
                </a:solidFill>
                <a:latin typeface="Bookman Old Style" panose="02050604050505020204" pitchFamily="18" charset="0"/>
                <a:ea typeface="+mj-ea"/>
                <a:cs typeface="+mj-cs"/>
              </a:rPr>
              <a:t>Promised King </a:t>
            </a:r>
            <a:r>
              <a:rPr lang="en-US" sz="3200" b="1" spc="150" dirty="0">
                <a:solidFill>
                  <a:schemeClr val="tx1">
                    <a:lumMod val="85000"/>
                    <a:lumOff val="15000"/>
                  </a:schemeClr>
                </a:solidFill>
                <a:latin typeface="Bookman Old Style" panose="02050604050505020204" pitchFamily="18" charset="0"/>
                <a:ea typeface="+mj-ea"/>
                <a:cs typeface="+mj-cs"/>
              </a:rPr>
              <a:t>Has Come and His Name Is Jesus</a:t>
            </a: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13:14-23</a:t>
            </a:r>
          </a:p>
        </p:txBody>
      </p:sp>
      <p:sp>
        <p:nvSpPr>
          <p:cNvPr id="2" name="TextBox 1">
            <a:extLst>
              <a:ext uri="{FF2B5EF4-FFF2-40B4-BE49-F238E27FC236}">
                <a16:creationId xmlns:a16="http://schemas.microsoft.com/office/drawing/2014/main" id="{58DB13D8-1E80-B25A-8498-841487ADA961}"/>
              </a:ext>
            </a:extLst>
          </p:cNvPr>
          <p:cNvSpPr txBox="1"/>
          <p:nvPr/>
        </p:nvSpPr>
        <p:spPr>
          <a:xfrm>
            <a:off x="5467351" y="5322627"/>
            <a:ext cx="6724650" cy="116389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600" b="1" spc="150" dirty="0">
                <a:solidFill>
                  <a:schemeClr val="tx1">
                    <a:lumMod val="85000"/>
                    <a:lumOff val="15000"/>
                  </a:schemeClr>
                </a:solidFill>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200" b="1" i="1" spc="150" dirty="0">
                <a:solidFill>
                  <a:schemeClr val="tx1">
                    <a:lumMod val="85000"/>
                    <a:lumOff val="15000"/>
                  </a:schemeClr>
                </a:solidFill>
                <a:latin typeface="Bookman Old Style" panose="02050604050505020204" pitchFamily="18" charset="0"/>
                <a:ea typeface="+mj-ea"/>
                <a:cs typeface="+mj-cs"/>
              </a:rPr>
              <a:t>– Acts 1:8 (ESV)</a:t>
            </a:r>
            <a:endParaRPr lang="en-US" sz="1000" b="1" i="1" spc="150" dirty="0">
              <a:solidFill>
                <a:schemeClr val="tx1">
                  <a:lumMod val="85000"/>
                  <a:lumOff val="15000"/>
                </a:schemeClr>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B01B2A0C-CD26-CC76-CA5B-8500A9F10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67350" cy="6858000"/>
          </a:xfrm>
          <a:prstGeom prst="rect">
            <a:avLst/>
          </a:prstGeom>
        </p:spPr>
      </p:pic>
      <p:sp>
        <p:nvSpPr>
          <p:cNvPr id="3" name="Oval 2">
            <a:extLst>
              <a:ext uri="{FF2B5EF4-FFF2-40B4-BE49-F238E27FC236}">
                <a16:creationId xmlns:a16="http://schemas.microsoft.com/office/drawing/2014/main" id="{17528A8C-B244-6560-D701-F45722F73DFC}"/>
              </a:ext>
            </a:extLst>
          </p:cNvPr>
          <p:cNvSpPr/>
          <p:nvPr/>
        </p:nvSpPr>
        <p:spPr>
          <a:xfrm>
            <a:off x="2128345" y="1876097"/>
            <a:ext cx="504496" cy="3862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BA72DA-0117-02FE-FEE1-7710E563B5E8}"/>
              </a:ext>
            </a:extLst>
          </p:cNvPr>
          <p:cNvSpPr txBox="1"/>
          <p:nvPr/>
        </p:nvSpPr>
        <p:spPr>
          <a:xfrm>
            <a:off x="4398580" y="2782669"/>
            <a:ext cx="409903" cy="646331"/>
          </a:xfrm>
          <a:prstGeom prst="rect">
            <a:avLst/>
          </a:prstGeom>
          <a:noFill/>
        </p:spPr>
        <p:txBody>
          <a:bodyPr wrap="square" rtlCol="0">
            <a:spAutoFit/>
          </a:bodyPr>
          <a:lstStyle/>
          <a:p>
            <a:r>
              <a:rPr lang="en-US" sz="3600" dirty="0">
                <a:solidFill>
                  <a:srgbClr val="FF0000"/>
                </a:solidFill>
              </a:rPr>
              <a:t>X</a:t>
            </a:r>
          </a:p>
        </p:txBody>
      </p:sp>
    </p:spTree>
    <p:extLst>
      <p:ext uri="{BB962C8B-B14F-4D97-AF65-F5344CB8AC3E}">
        <p14:creationId xmlns:p14="http://schemas.microsoft.com/office/powerpoint/2010/main" val="28974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5.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land as an </a:t>
            </a:r>
            <a:r>
              <a:rPr lang="en-US" sz="2400" u="sng" dirty="0">
                <a:solidFill>
                  <a:schemeClr val="accent4">
                    <a:lumMod val="75000"/>
                  </a:schemeClr>
                </a:solidFill>
              </a:rPr>
              <a:t>inheritance.</a:t>
            </a:r>
          </a:p>
        </p:txBody>
      </p:sp>
      <p:sp>
        <p:nvSpPr>
          <p:cNvPr id="4" name="TextBox 3">
            <a:extLst>
              <a:ext uri="{FF2B5EF4-FFF2-40B4-BE49-F238E27FC236}">
                <a16:creationId xmlns:a16="http://schemas.microsoft.com/office/drawing/2014/main" id="{4F083BF2-848D-4C2A-5728-187B9312834C}"/>
              </a:ext>
            </a:extLst>
          </p:cNvPr>
          <p:cNvSpPr txBox="1"/>
          <p:nvPr/>
        </p:nvSpPr>
        <p:spPr>
          <a:xfrm>
            <a:off x="325120" y="1134070"/>
            <a:ext cx="7426959"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Deuteronomy 7:1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“When the LORD your God brings you into the land that you are entering to take possession of it, and clears away many nations before you, the Hittites, the </a:t>
            </a:r>
            <a:r>
              <a:rPr lang="en-US" dirty="0" err="1">
                <a:latin typeface="Times New Roman" panose="02020603050405020304" pitchFamily="18" charset="0"/>
                <a:cs typeface="Times New Roman" panose="02020603050405020304" pitchFamily="18" charset="0"/>
              </a:rPr>
              <a:t>Girgashites</a:t>
            </a:r>
            <a:r>
              <a:rPr lang="en-US" dirty="0">
                <a:latin typeface="Times New Roman" panose="02020603050405020304" pitchFamily="18" charset="0"/>
                <a:cs typeface="Times New Roman" panose="02020603050405020304" pitchFamily="18" charset="0"/>
              </a:rPr>
              <a:t>, the Amorites, the Canaanites, the Perizzites, the Hivites, and the Jebusites, </a:t>
            </a:r>
            <a:r>
              <a:rPr lang="en-US" b="1" dirty="0">
                <a:latin typeface="Times New Roman" panose="02020603050405020304" pitchFamily="18" charset="0"/>
                <a:cs typeface="Times New Roman" panose="02020603050405020304" pitchFamily="18" charset="0"/>
              </a:rPr>
              <a:t>seven nations more numerous and mightier than you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8E467F5-F63E-7372-B699-E2B1BD0488B3}"/>
              </a:ext>
            </a:extLst>
          </p:cNvPr>
          <p:cNvSpPr txBox="1"/>
          <p:nvPr/>
        </p:nvSpPr>
        <p:spPr>
          <a:xfrm>
            <a:off x="4038599" y="3816310"/>
            <a:ext cx="7426959" cy="1754326"/>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Joshua 14:1-2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These are </a:t>
            </a:r>
            <a:r>
              <a:rPr lang="en-US" b="1" dirty="0">
                <a:latin typeface="Times New Roman" panose="02020603050405020304" pitchFamily="18" charset="0"/>
                <a:cs typeface="Times New Roman" panose="02020603050405020304" pitchFamily="18" charset="0"/>
              </a:rPr>
              <a:t>the inheritances </a:t>
            </a:r>
            <a:r>
              <a:rPr lang="en-US" dirty="0">
                <a:latin typeface="Times New Roman" panose="02020603050405020304" pitchFamily="18" charset="0"/>
                <a:cs typeface="Times New Roman" panose="02020603050405020304" pitchFamily="18" charset="0"/>
              </a:rPr>
              <a:t>that the people of Israel received in the land of Canaan, which Eleazar the priest and Joshua the son of Nun and the heads of the fathers’ houses of the tribes of the people of Israel </a:t>
            </a:r>
            <a:r>
              <a:rPr lang="en-US" b="1" dirty="0">
                <a:latin typeface="Times New Roman" panose="02020603050405020304" pitchFamily="18" charset="0"/>
                <a:cs typeface="Times New Roman" panose="02020603050405020304" pitchFamily="18" charset="0"/>
              </a:rPr>
              <a:t>gave them to inherit</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Their inheritance was by lot</a:t>
            </a:r>
            <a:r>
              <a:rPr lang="en-US" dirty="0">
                <a:latin typeface="Times New Roman" panose="02020603050405020304" pitchFamily="18" charset="0"/>
                <a:cs typeface="Times New Roman" panose="02020603050405020304" pitchFamily="18" charset="0"/>
              </a:rPr>
              <a:t>, just as the LORD had commanded by the hand of Moses for the nine and one-half tribes.</a:t>
            </a:r>
          </a:p>
        </p:txBody>
      </p:sp>
    </p:spTree>
    <p:extLst>
      <p:ext uri="{BB962C8B-B14F-4D97-AF65-F5344CB8AC3E}">
        <p14:creationId xmlns:p14="http://schemas.microsoft.com/office/powerpoint/2010/main" val="20149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5.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land as an </a:t>
            </a:r>
            <a:r>
              <a:rPr lang="en-US" sz="2400" u="sng" dirty="0">
                <a:solidFill>
                  <a:schemeClr val="accent4">
                    <a:lumMod val="75000"/>
                  </a:schemeClr>
                </a:solidFill>
              </a:rPr>
              <a:t>inheritance.</a:t>
            </a:r>
          </a:p>
        </p:txBody>
      </p:sp>
      <p:sp>
        <p:nvSpPr>
          <p:cNvPr id="4" name="TextBox 3">
            <a:extLst>
              <a:ext uri="{FF2B5EF4-FFF2-40B4-BE49-F238E27FC236}">
                <a16:creationId xmlns:a16="http://schemas.microsoft.com/office/drawing/2014/main" id="{4F083BF2-848D-4C2A-5728-187B9312834C}"/>
              </a:ext>
            </a:extLst>
          </p:cNvPr>
          <p:cNvSpPr txBox="1"/>
          <p:nvPr/>
        </p:nvSpPr>
        <p:spPr>
          <a:xfrm>
            <a:off x="152400" y="676870"/>
            <a:ext cx="11906249"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Philippians 2:8-11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And being found in human form, he humbled himself by becoming obedient to the point of death, even death on a cross. Therefore God has highly exalted him and bestowed on him </a:t>
            </a:r>
            <a:r>
              <a:rPr lang="en-US" b="1" dirty="0">
                <a:latin typeface="Times New Roman" panose="02020603050405020304" pitchFamily="18" charset="0"/>
                <a:cs typeface="Times New Roman" panose="02020603050405020304" pitchFamily="18" charset="0"/>
              </a:rPr>
              <a:t>the name that is above every name, so that at the name of Jesus every knee should bow</a:t>
            </a:r>
            <a:r>
              <a:rPr lang="en-US" dirty="0">
                <a:latin typeface="Times New Roman" panose="02020603050405020304" pitchFamily="18" charset="0"/>
                <a:cs typeface="Times New Roman" panose="02020603050405020304" pitchFamily="18" charset="0"/>
              </a:rPr>
              <a:t>, in heaven and on earth and under the earth, and every tongue confess that </a:t>
            </a:r>
            <a:r>
              <a:rPr lang="en-US" b="1" dirty="0">
                <a:latin typeface="Times New Roman" panose="02020603050405020304" pitchFamily="18" charset="0"/>
                <a:cs typeface="Times New Roman" panose="02020603050405020304" pitchFamily="18" charset="0"/>
              </a:rPr>
              <a:t>Jesus Christ is Lord, to the glory of God the Father.</a:t>
            </a:r>
          </a:p>
        </p:txBody>
      </p:sp>
      <p:sp>
        <p:nvSpPr>
          <p:cNvPr id="5" name="TextBox 4">
            <a:extLst>
              <a:ext uri="{FF2B5EF4-FFF2-40B4-BE49-F238E27FC236}">
                <a16:creationId xmlns:a16="http://schemas.microsoft.com/office/drawing/2014/main" id="{78E467F5-F63E-7372-B699-E2B1BD0488B3}"/>
              </a:ext>
            </a:extLst>
          </p:cNvPr>
          <p:cNvSpPr txBox="1"/>
          <p:nvPr/>
        </p:nvSpPr>
        <p:spPr>
          <a:xfrm>
            <a:off x="-20320" y="2931944"/>
            <a:ext cx="12212320" cy="646331"/>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Hebrews 9:15</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Therefore he is the mediator of a new covenant, so that </a:t>
            </a:r>
            <a:r>
              <a:rPr lang="en-US" b="1" dirty="0">
                <a:latin typeface="Times New Roman" panose="02020603050405020304" pitchFamily="18" charset="0"/>
                <a:cs typeface="Times New Roman" panose="02020603050405020304" pitchFamily="18" charset="0"/>
              </a:rPr>
              <a:t>those who are called may receive the promised eternal inheritance</a:t>
            </a:r>
            <a:r>
              <a:rPr lang="en-US"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E01408A-1EDA-4631-AFF1-444C2362E527}"/>
              </a:ext>
            </a:extLst>
          </p:cNvPr>
          <p:cNvSpPr txBox="1"/>
          <p:nvPr/>
        </p:nvSpPr>
        <p:spPr>
          <a:xfrm>
            <a:off x="0" y="4356021"/>
            <a:ext cx="1219200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Ephesians 1:13-14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In him you also, when you heard the word of truth, the gospel of your salvation, and believed in him, were </a:t>
            </a:r>
            <a:r>
              <a:rPr lang="en-US" b="1" dirty="0">
                <a:latin typeface="Times New Roman" panose="02020603050405020304" pitchFamily="18" charset="0"/>
                <a:cs typeface="Times New Roman" panose="02020603050405020304" pitchFamily="18" charset="0"/>
              </a:rPr>
              <a:t>sealed with the promised Holy Spirit, who is the guarantee of our inheritance until we acquire possession of it</a:t>
            </a:r>
            <a:r>
              <a:rPr lang="en-US" dirty="0">
                <a:latin typeface="Times New Roman" panose="02020603050405020304" pitchFamily="18" charset="0"/>
                <a:cs typeface="Times New Roman" panose="02020603050405020304" pitchFamily="18" charset="0"/>
              </a:rPr>
              <a:t>, to the praise of his glory.</a:t>
            </a:r>
          </a:p>
        </p:txBody>
      </p:sp>
    </p:spTree>
    <p:extLst>
      <p:ext uri="{BB962C8B-B14F-4D97-AF65-F5344CB8AC3E}">
        <p14:creationId xmlns:p14="http://schemas.microsoft.com/office/powerpoint/2010/main" val="610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6.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judges</a:t>
            </a:r>
            <a:r>
              <a:rPr lang="en-US" sz="2400" dirty="0"/>
              <a:t> and </a:t>
            </a:r>
            <a:r>
              <a:rPr lang="en-US" sz="2400" u="sng" dirty="0">
                <a:solidFill>
                  <a:schemeClr val="accent4">
                    <a:lumMod val="75000"/>
                  </a:schemeClr>
                </a:solidFill>
              </a:rPr>
              <a:t>prophets</a:t>
            </a:r>
            <a:r>
              <a:rPr lang="en-US" sz="2400" dirty="0"/>
              <a:t> in their rebellion.</a:t>
            </a:r>
          </a:p>
        </p:txBody>
      </p:sp>
      <p:sp>
        <p:nvSpPr>
          <p:cNvPr id="4" name="TextBox 3">
            <a:extLst>
              <a:ext uri="{FF2B5EF4-FFF2-40B4-BE49-F238E27FC236}">
                <a16:creationId xmlns:a16="http://schemas.microsoft.com/office/drawing/2014/main" id="{9115D528-51B6-114F-A192-7A7773DEF88C}"/>
              </a:ext>
            </a:extLst>
          </p:cNvPr>
          <p:cNvSpPr txBox="1"/>
          <p:nvPr/>
        </p:nvSpPr>
        <p:spPr>
          <a:xfrm>
            <a:off x="0" y="1087983"/>
            <a:ext cx="12192000" cy="923330"/>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Genesis 15:13</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Then the Lord said to Abram, “Know for certain that your offspring will be sojourners in a land that is not theirs and will be servants there, and </a:t>
            </a:r>
            <a:r>
              <a:rPr lang="en-US" b="1" dirty="0">
                <a:latin typeface="Times New Roman" panose="02020603050405020304" pitchFamily="18" charset="0"/>
                <a:cs typeface="Times New Roman" panose="02020603050405020304" pitchFamily="18" charset="0"/>
              </a:rPr>
              <a:t>they will be afflicted for four hundred years</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8829759-BC99-5932-6281-85807ABCEFB5}"/>
              </a:ext>
            </a:extLst>
          </p:cNvPr>
          <p:cNvSpPr txBox="1"/>
          <p:nvPr/>
        </p:nvSpPr>
        <p:spPr>
          <a:xfrm>
            <a:off x="0" y="2011313"/>
            <a:ext cx="12192000" cy="1415772"/>
          </a:xfrm>
          <a:prstGeom prst="rect">
            <a:avLst/>
          </a:prstGeom>
          <a:noFill/>
        </p:spPr>
        <p:txBody>
          <a:bodyPr wrap="square" rtlCol="0">
            <a:spAutoFit/>
          </a:bodyPr>
          <a:lstStyle/>
          <a:p>
            <a:pPr algn="ctr" rtl="0"/>
            <a:r>
              <a:rPr lang="en-US" sz="3200" b="1" dirty="0">
                <a:latin typeface="Times New Roman" panose="02020603050405020304" pitchFamily="18" charset="0"/>
                <a:cs typeface="Times New Roman" panose="02020603050405020304" pitchFamily="18" charset="0"/>
              </a:rPr>
              <a:t>+</a:t>
            </a:r>
          </a:p>
          <a:p>
            <a:pPr algn="ctr" rtl="0"/>
            <a:r>
              <a:rPr lang="en-US" b="1" u="sng" dirty="0">
                <a:latin typeface="Times New Roman" panose="02020603050405020304" pitchFamily="18" charset="0"/>
                <a:cs typeface="Times New Roman" panose="02020603050405020304" pitchFamily="18" charset="0"/>
              </a:rPr>
              <a:t>Numbers 14:34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According to the number of the days in which you spied out the land, forty days, a year for each day, </a:t>
            </a:r>
            <a:r>
              <a:rPr lang="en-US" b="1" dirty="0">
                <a:latin typeface="Times New Roman" panose="02020603050405020304" pitchFamily="18" charset="0"/>
                <a:cs typeface="Times New Roman" panose="02020603050405020304" pitchFamily="18" charset="0"/>
              </a:rPr>
              <a:t>you shall bear your iniquity forty years</a:t>
            </a:r>
            <a:r>
              <a:rPr lang="en-US" dirty="0">
                <a:latin typeface="Times New Roman" panose="02020603050405020304" pitchFamily="18" charset="0"/>
                <a:cs typeface="Times New Roman" panose="02020603050405020304" pitchFamily="18" charset="0"/>
              </a:rPr>
              <a:t>, and you shall know my displeasure.’</a:t>
            </a:r>
          </a:p>
        </p:txBody>
      </p:sp>
      <p:sp>
        <p:nvSpPr>
          <p:cNvPr id="6" name="TextBox 5">
            <a:extLst>
              <a:ext uri="{FF2B5EF4-FFF2-40B4-BE49-F238E27FC236}">
                <a16:creationId xmlns:a16="http://schemas.microsoft.com/office/drawing/2014/main" id="{D2F4E5A3-0AD3-3D32-06F0-E2881CC6336A}"/>
              </a:ext>
            </a:extLst>
          </p:cNvPr>
          <p:cNvSpPr txBox="1"/>
          <p:nvPr/>
        </p:nvSpPr>
        <p:spPr>
          <a:xfrm>
            <a:off x="0" y="3427085"/>
            <a:ext cx="12192000" cy="1415772"/>
          </a:xfrm>
          <a:prstGeom prst="rect">
            <a:avLst/>
          </a:prstGeom>
          <a:noFill/>
        </p:spPr>
        <p:txBody>
          <a:bodyPr wrap="square" rtlCol="0">
            <a:spAutoFit/>
          </a:bodyPr>
          <a:lstStyle/>
          <a:p>
            <a:pPr algn="ctr" rtl="0"/>
            <a:r>
              <a:rPr lang="en-US" sz="3200" b="1" dirty="0">
                <a:latin typeface="Times New Roman" panose="02020603050405020304" pitchFamily="18" charset="0"/>
                <a:cs typeface="Times New Roman" panose="02020603050405020304" pitchFamily="18" charset="0"/>
              </a:rPr>
              <a:t>+</a:t>
            </a:r>
          </a:p>
          <a:p>
            <a:pPr algn="ctr" rtl="0"/>
            <a:r>
              <a:rPr lang="en-US" b="1" u="sng" dirty="0">
                <a:latin typeface="Times New Roman" panose="02020603050405020304" pitchFamily="18" charset="0"/>
                <a:cs typeface="Times New Roman" panose="02020603050405020304" pitchFamily="18" charset="0"/>
              </a:rPr>
              <a:t>Numbers 14:34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And now, behold, the LORD has kept me alive, just as he said, </a:t>
            </a:r>
            <a:r>
              <a:rPr lang="en-US" b="1" dirty="0">
                <a:latin typeface="Times New Roman" panose="02020603050405020304" pitchFamily="18" charset="0"/>
                <a:cs typeface="Times New Roman" panose="02020603050405020304" pitchFamily="18" charset="0"/>
              </a:rPr>
              <a:t>these forty-</a:t>
            </a:r>
            <a:r>
              <a:rPr lang="en-US" b="1" u="sng" dirty="0">
                <a:latin typeface="Times New Roman" panose="02020603050405020304" pitchFamily="18" charset="0"/>
                <a:cs typeface="Times New Roman" panose="02020603050405020304" pitchFamily="18" charset="0"/>
              </a:rPr>
              <a:t>five</a:t>
            </a:r>
            <a:r>
              <a:rPr lang="en-US" b="1" dirty="0">
                <a:latin typeface="Times New Roman" panose="02020603050405020304" pitchFamily="18" charset="0"/>
                <a:cs typeface="Times New Roman" panose="02020603050405020304" pitchFamily="18" charset="0"/>
              </a:rPr>
              <a:t> years </a:t>
            </a:r>
            <a:r>
              <a:rPr lang="en-US" dirty="0">
                <a:latin typeface="Times New Roman" panose="02020603050405020304" pitchFamily="18" charset="0"/>
                <a:cs typeface="Times New Roman" panose="02020603050405020304" pitchFamily="18" charset="0"/>
              </a:rPr>
              <a:t>since the time that the LORD spoke this word to Moses, while Israel walked in the wilderness. And now, behold, I am this day eighty-five years old.</a:t>
            </a:r>
          </a:p>
        </p:txBody>
      </p:sp>
      <p:sp>
        <p:nvSpPr>
          <p:cNvPr id="8" name="TextBox 7">
            <a:extLst>
              <a:ext uri="{FF2B5EF4-FFF2-40B4-BE49-F238E27FC236}">
                <a16:creationId xmlns:a16="http://schemas.microsoft.com/office/drawing/2014/main" id="{E3400DBD-EDBC-2E1A-5190-0CE178D8D68E}"/>
              </a:ext>
            </a:extLst>
          </p:cNvPr>
          <p:cNvSpPr txBox="1"/>
          <p:nvPr/>
        </p:nvSpPr>
        <p:spPr>
          <a:xfrm>
            <a:off x="0" y="4815910"/>
            <a:ext cx="12192000" cy="954107"/>
          </a:xfrm>
          <a:prstGeom prst="rect">
            <a:avLst/>
          </a:prstGeom>
          <a:noFill/>
        </p:spPr>
        <p:txBody>
          <a:bodyPr wrap="square" rtlCol="0">
            <a:spAutoFit/>
          </a:bodyPr>
          <a:lstStyle/>
          <a:p>
            <a:pPr algn="ctr" rtl="0"/>
            <a:r>
              <a:rPr lang="en-US" sz="3200" b="1" dirty="0">
                <a:latin typeface="Times New Roman" panose="02020603050405020304" pitchFamily="18" charset="0"/>
                <a:cs typeface="Times New Roman" panose="02020603050405020304" pitchFamily="18" charset="0"/>
              </a:rPr>
              <a:t>=</a:t>
            </a:r>
          </a:p>
          <a:p>
            <a:pPr algn="ctr" rtl="0"/>
            <a:r>
              <a:rPr lang="en-US" sz="2400" b="1" dirty="0">
                <a:latin typeface="Times New Roman" panose="02020603050405020304" pitchFamily="18" charset="0"/>
                <a:cs typeface="Times New Roman" panose="02020603050405020304" pitchFamily="18" charset="0"/>
              </a:rPr>
              <a:t>“about 450 years”</a:t>
            </a:r>
          </a:p>
        </p:txBody>
      </p:sp>
    </p:spTree>
    <p:extLst>
      <p:ext uri="{BB962C8B-B14F-4D97-AF65-F5344CB8AC3E}">
        <p14:creationId xmlns:p14="http://schemas.microsoft.com/office/powerpoint/2010/main" val="31697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6.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judges</a:t>
            </a:r>
            <a:r>
              <a:rPr lang="en-US" sz="2400" dirty="0"/>
              <a:t> and </a:t>
            </a:r>
            <a:r>
              <a:rPr lang="en-US" sz="2400" u="sng" dirty="0">
                <a:solidFill>
                  <a:schemeClr val="accent4">
                    <a:lumMod val="75000"/>
                  </a:schemeClr>
                </a:solidFill>
              </a:rPr>
              <a:t>prophets</a:t>
            </a:r>
            <a:r>
              <a:rPr lang="en-US" sz="2400" dirty="0"/>
              <a:t> in their rebellion.</a:t>
            </a:r>
          </a:p>
        </p:txBody>
      </p:sp>
      <p:sp>
        <p:nvSpPr>
          <p:cNvPr id="4" name="TextBox 3">
            <a:extLst>
              <a:ext uri="{FF2B5EF4-FFF2-40B4-BE49-F238E27FC236}">
                <a16:creationId xmlns:a16="http://schemas.microsoft.com/office/drawing/2014/main" id="{9115D528-51B6-114F-A192-7A7773DEF88C}"/>
              </a:ext>
            </a:extLst>
          </p:cNvPr>
          <p:cNvSpPr txBox="1"/>
          <p:nvPr/>
        </p:nvSpPr>
        <p:spPr>
          <a:xfrm>
            <a:off x="518160" y="1392783"/>
            <a:ext cx="6096000" cy="1200329"/>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Judges 3:9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But when the people of Israel cried out to the LORD, the LORD </a:t>
            </a:r>
            <a:r>
              <a:rPr lang="en-US" b="1" dirty="0">
                <a:latin typeface="Times New Roman" panose="02020603050405020304" pitchFamily="18" charset="0"/>
                <a:cs typeface="Times New Roman" panose="02020603050405020304" pitchFamily="18" charset="0"/>
              </a:rPr>
              <a:t>raised up a deliverer </a:t>
            </a:r>
            <a:r>
              <a:rPr lang="en-US" dirty="0">
                <a:latin typeface="Times New Roman" panose="02020603050405020304" pitchFamily="18" charset="0"/>
                <a:cs typeface="Times New Roman" panose="02020603050405020304" pitchFamily="18" charset="0"/>
              </a:rPr>
              <a:t>for the people of Israel, who saved them, Othniel the son of </a:t>
            </a:r>
            <a:r>
              <a:rPr lang="en-US" dirty="0" err="1">
                <a:latin typeface="Times New Roman" panose="02020603050405020304" pitchFamily="18" charset="0"/>
                <a:cs typeface="Times New Roman" panose="02020603050405020304" pitchFamily="18" charset="0"/>
              </a:rPr>
              <a:t>Kenaz</a:t>
            </a:r>
            <a:r>
              <a:rPr lang="en-US" dirty="0">
                <a:latin typeface="Times New Roman" panose="02020603050405020304" pitchFamily="18" charset="0"/>
                <a:cs typeface="Times New Roman" panose="02020603050405020304" pitchFamily="18" charset="0"/>
              </a:rPr>
              <a:t>, Caleb’s younger brother.</a:t>
            </a:r>
          </a:p>
        </p:txBody>
      </p:sp>
      <p:sp>
        <p:nvSpPr>
          <p:cNvPr id="5" name="TextBox 4">
            <a:extLst>
              <a:ext uri="{FF2B5EF4-FFF2-40B4-BE49-F238E27FC236}">
                <a16:creationId xmlns:a16="http://schemas.microsoft.com/office/drawing/2014/main" id="{78829759-BC99-5932-6281-85807ABCEFB5}"/>
              </a:ext>
            </a:extLst>
          </p:cNvPr>
          <p:cNvSpPr txBox="1"/>
          <p:nvPr/>
        </p:nvSpPr>
        <p:spPr>
          <a:xfrm>
            <a:off x="5760720" y="3084513"/>
            <a:ext cx="6096000" cy="1477328"/>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Judges 3:10</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Then the people of Israel cried out to the LORD, and the LORD </a:t>
            </a:r>
            <a:r>
              <a:rPr lang="en-US" b="1" dirty="0">
                <a:latin typeface="Times New Roman" panose="02020603050405020304" pitchFamily="18" charset="0"/>
                <a:cs typeface="Times New Roman" panose="02020603050405020304" pitchFamily="18" charset="0"/>
              </a:rPr>
              <a:t>raised up for them a deliverer</a:t>
            </a:r>
            <a:r>
              <a:rPr lang="en-US" dirty="0">
                <a:latin typeface="Times New Roman" panose="02020603050405020304" pitchFamily="18" charset="0"/>
                <a:cs typeface="Times New Roman" panose="02020603050405020304" pitchFamily="18" charset="0"/>
              </a:rPr>
              <a:t>, Ehud, the son of Gera, the Benjaminite, a left-handed man. The people of Israel sent tribute by him to </a:t>
            </a:r>
            <a:r>
              <a:rPr lang="en-US" dirty="0" err="1">
                <a:latin typeface="Times New Roman" panose="02020603050405020304" pitchFamily="18" charset="0"/>
                <a:cs typeface="Times New Roman" panose="02020603050405020304" pitchFamily="18" charset="0"/>
              </a:rPr>
              <a:t>Eglon</a:t>
            </a:r>
            <a:r>
              <a:rPr lang="en-US" dirty="0">
                <a:latin typeface="Times New Roman" panose="02020603050405020304" pitchFamily="18" charset="0"/>
                <a:cs typeface="Times New Roman" panose="02020603050405020304" pitchFamily="18" charset="0"/>
              </a:rPr>
              <a:t> the king of Moab.</a:t>
            </a:r>
          </a:p>
        </p:txBody>
      </p:sp>
    </p:spTree>
    <p:extLst>
      <p:ext uri="{BB962C8B-B14F-4D97-AF65-F5344CB8AC3E}">
        <p14:creationId xmlns:p14="http://schemas.microsoft.com/office/powerpoint/2010/main" val="18568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7.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their</a:t>
            </a:r>
            <a:r>
              <a:rPr lang="en-US" sz="2400" dirty="0"/>
              <a:t> choice </a:t>
            </a:r>
            <a:r>
              <a:rPr lang="en-US" sz="2400" u="sng" dirty="0">
                <a:solidFill>
                  <a:schemeClr val="accent4">
                    <a:lumMod val="75000"/>
                  </a:schemeClr>
                </a:solidFill>
              </a:rPr>
              <a:t>king</a:t>
            </a:r>
            <a:r>
              <a:rPr lang="en-US" sz="2400" dirty="0"/>
              <a:t>.</a:t>
            </a:r>
          </a:p>
        </p:txBody>
      </p:sp>
      <p:sp>
        <p:nvSpPr>
          <p:cNvPr id="4" name="TextBox 3">
            <a:extLst>
              <a:ext uri="{FF2B5EF4-FFF2-40B4-BE49-F238E27FC236}">
                <a16:creationId xmlns:a16="http://schemas.microsoft.com/office/drawing/2014/main" id="{9D459BA9-9A7A-E7BA-6E0B-2A4DBD37C626}"/>
              </a:ext>
            </a:extLst>
          </p:cNvPr>
          <p:cNvSpPr txBox="1"/>
          <p:nvPr/>
        </p:nvSpPr>
        <p:spPr>
          <a:xfrm>
            <a:off x="3048000" y="1134616"/>
            <a:ext cx="6096000" cy="1200329"/>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Romans 11:1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I ask, then, has God rejected his people? By no means! For </a:t>
            </a:r>
            <a:r>
              <a:rPr lang="en-US" b="1" dirty="0">
                <a:latin typeface="Times New Roman" panose="02020603050405020304" pitchFamily="18" charset="0"/>
                <a:cs typeface="Times New Roman" panose="02020603050405020304" pitchFamily="18" charset="0"/>
              </a:rPr>
              <a:t>I myself</a:t>
            </a:r>
            <a:r>
              <a:rPr lang="en-US" dirty="0">
                <a:latin typeface="Times New Roman" panose="02020603050405020304" pitchFamily="18" charset="0"/>
                <a:cs typeface="Times New Roman" panose="02020603050405020304" pitchFamily="18" charset="0"/>
              </a:rPr>
              <a:t> am an Israelite, a descendant of Abraham, </a:t>
            </a:r>
            <a:r>
              <a:rPr lang="en-US" b="1" dirty="0">
                <a:latin typeface="Times New Roman" panose="02020603050405020304" pitchFamily="18" charset="0"/>
                <a:cs typeface="Times New Roman" panose="02020603050405020304" pitchFamily="18" charset="0"/>
              </a:rPr>
              <a:t>a member of the tribe of Benjamin.</a:t>
            </a:r>
          </a:p>
        </p:txBody>
      </p:sp>
      <p:sp>
        <p:nvSpPr>
          <p:cNvPr id="5" name="TextBox 4">
            <a:extLst>
              <a:ext uri="{FF2B5EF4-FFF2-40B4-BE49-F238E27FC236}">
                <a16:creationId xmlns:a16="http://schemas.microsoft.com/office/drawing/2014/main" id="{9D77F302-DD89-1515-FCA4-19CF35E630DB}"/>
              </a:ext>
            </a:extLst>
          </p:cNvPr>
          <p:cNvSpPr txBox="1"/>
          <p:nvPr/>
        </p:nvSpPr>
        <p:spPr>
          <a:xfrm>
            <a:off x="3048000" y="2767712"/>
            <a:ext cx="6096000" cy="1477328"/>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Philippians 3:4-5</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If anyone else thinks he has reason for confidence in the flesh, I have more: circumcised on the eighth day, </a:t>
            </a:r>
            <a:r>
              <a:rPr lang="en-US" b="1" dirty="0">
                <a:latin typeface="Times New Roman" panose="02020603050405020304" pitchFamily="18" charset="0"/>
                <a:cs typeface="Times New Roman" panose="02020603050405020304" pitchFamily="18" charset="0"/>
              </a:rPr>
              <a:t>of the people of Israel, of the tribe of Benjamin</a:t>
            </a:r>
            <a:r>
              <a:rPr lang="en-US" dirty="0">
                <a:latin typeface="Times New Roman" panose="02020603050405020304" pitchFamily="18" charset="0"/>
                <a:cs typeface="Times New Roman" panose="02020603050405020304" pitchFamily="18" charset="0"/>
              </a:rPr>
              <a:t>, a Hebrew of Hebrews; as to the law, a Pharisee;</a:t>
            </a:r>
          </a:p>
        </p:txBody>
      </p:sp>
    </p:spTree>
    <p:extLst>
      <p:ext uri="{BB962C8B-B14F-4D97-AF65-F5344CB8AC3E}">
        <p14:creationId xmlns:p14="http://schemas.microsoft.com/office/powerpoint/2010/main" val="12485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8.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His</a:t>
            </a:r>
            <a:r>
              <a:rPr lang="en-US" sz="2400" dirty="0"/>
              <a:t> choice </a:t>
            </a:r>
            <a:r>
              <a:rPr lang="en-US" sz="2400" u="sng" dirty="0">
                <a:solidFill>
                  <a:schemeClr val="accent4">
                    <a:lumMod val="75000"/>
                  </a:schemeClr>
                </a:solidFill>
              </a:rPr>
              <a:t>king</a:t>
            </a:r>
            <a:r>
              <a:rPr lang="en-US" sz="2400" dirty="0"/>
              <a:t>.</a:t>
            </a:r>
          </a:p>
        </p:txBody>
      </p:sp>
      <p:sp>
        <p:nvSpPr>
          <p:cNvPr id="4" name="TextBox 3">
            <a:extLst>
              <a:ext uri="{FF2B5EF4-FFF2-40B4-BE49-F238E27FC236}">
                <a16:creationId xmlns:a16="http://schemas.microsoft.com/office/drawing/2014/main" id="{FBCF88F0-907E-0157-330B-4E5311D065B6}"/>
              </a:ext>
            </a:extLst>
          </p:cNvPr>
          <p:cNvSpPr txBox="1"/>
          <p:nvPr/>
        </p:nvSpPr>
        <p:spPr>
          <a:xfrm>
            <a:off x="1" y="2426729"/>
            <a:ext cx="12191999" cy="923330"/>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1 Samuel 15:26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And Samuel said </a:t>
            </a:r>
            <a:r>
              <a:rPr lang="en-US" b="1" dirty="0">
                <a:latin typeface="Times New Roman" panose="02020603050405020304" pitchFamily="18" charset="0"/>
                <a:cs typeface="Times New Roman" panose="02020603050405020304" pitchFamily="18" charset="0"/>
              </a:rPr>
              <a:t>to Saul</a:t>
            </a:r>
            <a:r>
              <a:rPr lang="en-US" dirty="0">
                <a:latin typeface="Times New Roman" panose="02020603050405020304" pitchFamily="18" charset="0"/>
                <a:cs typeface="Times New Roman" panose="02020603050405020304" pitchFamily="18" charset="0"/>
              </a:rPr>
              <a:t>, “I will not return with you. For </a:t>
            </a:r>
            <a:r>
              <a:rPr lang="en-US" b="1" dirty="0">
                <a:latin typeface="Times New Roman" panose="02020603050405020304" pitchFamily="18" charset="0"/>
                <a:cs typeface="Times New Roman" panose="02020603050405020304" pitchFamily="18" charset="0"/>
              </a:rPr>
              <a:t>you have rejected the word of the LORD, and the LORD has rejected you from being king over Israel</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38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9.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the long-promised </a:t>
            </a:r>
            <a:r>
              <a:rPr lang="en-US" sz="2400" u="sng" dirty="0">
                <a:solidFill>
                  <a:schemeClr val="accent4">
                    <a:lumMod val="75000"/>
                  </a:schemeClr>
                </a:solidFill>
              </a:rPr>
              <a:t>King</a:t>
            </a:r>
            <a:r>
              <a:rPr lang="en-US" sz="2400" dirty="0"/>
              <a:t> and His </a:t>
            </a:r>
            <a:r>
              <a:rPr lang="en-US" sz="2400" u="sng" dirty="0">
                <a:solidFill>
                  <a:schemeClr val="accent4">
                    <a:lumMod val="75000"/>
                  </a:schemeClr>
                </a:solidFill>
              </a:rPr>
              <a:t>name</a:t>
            </a:r>
            <a:r>
              <a:rPr lang="en-US" sz="2400" dirty="0"/>
              <a:t> is </a:t>
            </a:r>
            <a:r>
              <a:rPr lang="en-US" sz="2400" u="sng" dirty="0">
                <a:solidFill>
                  <a:schemeClr val="accent4">
                    <a:lumMod val="75000"/>
                  </a:schemeClr>
                </a:solidFill>
              </a:rPr>
              <a:t>Jesus</a:t>
            </a:r>
            <a:r>
              <a:rPr lang="en-US" sz="2400" dirty="0"/>
              <a:t>!</a:t>
            </a:r>
          </a:p>
        </p:txBody>
      </p:sp>
      <p:sp>
        <p:nvSpPr>
          <p:cNvPr id="4" name="TextBox 3">
            <a:extLst>
              <a:ext uri="{FF2B5EF4-FFF2-40B4-BE49-F238E27FC236}">
                <a16:creationId xmlns:a16="http://schemas.microsoft.com/office/drawing/2014/main" id="{FE468630-CE75-5DE6-926E-1328CDD5A7CF}"/>
              </a:ext>
            </a:extLst>
          </p:cNvPr>
          <p:cNvSpPr txBox="1"/>
          <p:nvPr/>
        </p:nvSpPr>
        <p:spPr>
          <a:xfrm>
            <a:off x="5323840" y="953452"/>
            <a:ext cx="6868160" cy="1477328"/>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2 Samuel 7:12-13</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When your days are fulfilled and you lie down with your fathers, </a:t>
            </a:r>
            <a:r>
              <a:rPr lang="en-US" b="1" dirty="0">
                <a:latin typeface="Times New Roman" panose="02020603050405020304" pitchFamily="18" charset="0"/>
                <a:cs typeface="Times New Roman" panose="02020603050405020304" pitchFamily="18" charset="0"/>
              </a:rPr>
              <a:t>I will raise up your offspring after you</a:t>
            </a:r>
            <a:r>
              <a:rPr lang="en-US" dirty="0">
                <a:latin typeface="Times New Roman" panose="02020603050405020304" pitchFamily="18" charset="0"/>
                <a:cs typeface="Times New Roman" panose="02020603050405020304" pitchFamily="18" charset="0"/>
              </a:rPr>
              <a:t>, who shall come from your body, and I will establish his kingdom. He shall build a house for my name, and </a:t>
            </a:r>
            <a:r>
              <a:rPr lang="en-US" b="1" dirty="0">
                <a:latin typeface="Times New Roman" panose="02020603050405020304" pitchFamily="18" charset="0"/>
                <a:cs typeface="Times New Roman" panose="02020603050405020304" pitchFamily="18" charset="0"/>
              </a:rPr>
              <a:t>I will establish the throne of his kingdom forever.</a:t>
            </a:r>
          </a:p>
        </p:txBody>
      </p:sp>
      <p:sp>
        <p:nvSpPr>
          <p:cNvPr id="5" name="TextBox 4">
            <a:extLst>
              <a:ext uri="{FF2B5EF4-FFF2-40B4-BE49-F238E27FC236}">
                <a16:creationId xmlns:a16="http://schemas.microsoft.com/office/drawing/2014/main" id="{BBAC69EB-BA1E-097E-EBFA-AADD9C6CC2C0}"/>
              </a:ext>
            </a:extLst>
          </p:cNvPr>
          <p:cNvSpPr txBox="1"/>
          <p:nvPr/>
        </p:nvSpPr>
        <p:spPr>
          <a:xfrm>
            <a:off x="549371" y="2773977"/>
            <a:ext cx="5933440" cy="1754326"/>
          </a:xfrm>
          <a:prstGeom prst="rect">
            <a:avLst/>
          </a:prstGeom>
          <a:noFill/>
        </p:spPr>
        <p:txBody>
          <a:bodyPr wrap="square" rtlCol="0">
            <a:spAutoFit/>
          </a:bodyPr>
          <a:lstStyle/>
          <a:p>
            <a:pPr algn="ctr" rtl="0"/>
            <a:r>
              <a:rPr lang="en-US" b="1" dirty="0">
                <a:latin typeface="Times New Roman" panose="02020603050405020304" pitchFamily="18" charset="0"/>
                <a:cs typeface="Times New Roman" panose="02020603050405020304" pitchFamily="18" charset="0"/>
              </a:rPr>
              <a:t>Isaiah 11:10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They shall not hurt or destroy in all my holy mountain; for the earth shall be full of the knowledge of the LORD as the waters cover the sea. In that day </a:t>
            </a:r>
            <a:r>
              <a:rPr lang="en-US" b="1" dirty="0">
                <a:latin typeface="Times New Roman" panose="02020603050405020304" pitchFamily="18" charset="0"/>
                <a:cs typeface="Times New Roman" panose="02020603050405020304" pitchFamily="18" charset="0"/>
              </a:rPr>
              <a:t>the root of Jesse</a:t>
            </a:r>
            <a:r>
              <a:rPr lang="en-US" dirty="0">
                <a:latin typeface="Times New Roman" panose="02020603050405020304" pitchFamily="18" charset="0"/>
                <a:cs typeface="Times New Roman" panose="02020603050405020304" pitchFamily="18" charset="0"/>
              </a:rPr>
              <a:t>, who shall stand as a signal for the peoples—of him shall the nations inquire, and his resting place shall be glorious.</a:t>
            </a:r>
          </a:p>
        </p:txBody>
      </p:sp>
      <p:sp>
        <p:nvSpPr>
          <p:cNvPr id="6" name="TextBox 5">
            <a:extLst>
              <a:ext uri="{FF2B5EF4-FFF2-40B4-BE49-F238E27FC236}">
                <a16:creationId xmlns:a16="http://schemas.microsoft.com/office/drawing/2014/main" id="{E458CC2A-8D59-E75D-B9C4-D81242FBCC10}"/>
              </a:ext>
            </a:extLst>
          </p:cNvPr>
          <p:cNvSpPr txBox="1"/>
          <p:nvPr/>
        </p:nvSpPr>
        <p:spPr>
          <a:xfrm>
            <a:off x="5323840" y="4871501"/>
            <a:ext cx="6096000" cy="1477328"/>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Jeremiah 23:5</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rtl="0"/>
            <a:r>
              <a:rPr lang="en-US" dirty="0">
                <a:latin typeface="Times New Roman" panose="02020603050405020304" pitchFamily="18" charset="0"/>
                <a:cs typeface="Times New Roman" panose="02020603050405020304" pitchFamily="18" charset="0"/>
              </a:rPr>
              <a:t>“Behold, the days are coming, declares the LORD, when I will </a:t>
            </a:r>
            <a:r>
              <a:rPr lang="en-US" b="1" dirty="0">
                <a:latin typeface="Times New Roman" panose="02020603050405020304" pitchFamily="18" charset="0"/>
                <a:cs typeface="Times New Roman" panose="02020603050405020304" pitchFamily="18" charset="0"/>
              </a:rPr>
              <a:t>raise up for David a righteous Branch</a:t>
            </a:r>
            <a:r>
              <a:rPr lang="en-US" dirty="0">
                <a:latin typeface="Times New Roman" panose="02020603050405020304" pitchFamily="18" charset="0"/>
                <a:cs typeface="Times New Roman" panose="02020603050405020304" pitchFamily="18" charset="0"/>
              </a:rPr>
              <a:t>, and he shall reign as king and deal wisely, and shall execute justice and righteousness in the land.</a:t>
            </a:r>
          </a:p>
        </p:txBody>
      </p:sp>
    </p:spTree>
    <p:extLst>
      <p:ext uri="{BB962C8B-B14F-4D97-AF65-F5344CB8AC3E}">
        <p14:creationId xmlns:p14="http://schemas.microsoft.com/office/powerpoint/2010/main" val="11086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9.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the long-promised </a:t>
            </a:r>
            <a:r>
              <a:rPr lang="en-US" sz="2400" u="sng" dirty="0">
                <a:solidFill>
                  <a:schemeClr val="accent4">
                    <a:lumMod val="75000"/>
                  </a:schemeClr>
                </a:solidFill>
              </a:rPr>
              <a:t>King</a:t>
            </a:r>
            <a:r>
              <a:rPr lang="en-US" sz="2400" dirty="0"/>
              <a:t> and His </a:t>
            </a:r>
            <a:r>
              <a:rPr lang="en-US" sz="2400" u="sng" dirty="0">
                <a:solidFill>
                  <a:schemeClr val="accent4">
                    <a:lumMod val="75000"/>
                  </a:schemeClr>
                </a:solidFill>
              </a:rPr>
              <a:t>name</a:t>
            </a:r>
            <a:r>
              <a:rPr lang="en-US" sz="2400" dirty="0"/>
              <a:t> is </a:t>
            </a:r>
            <a:r>
              <a:rPr lang="en-US" sz="2400" u="sng" dirty="0">
                <a:solidFill>
                  <a:schemeClr val="accent4">
                    <a:lumMod val="75000"/>
                  </a:schemeClr>
                </a:solidFill>
              </a:rPr>
              <a:t>Jesus</a:t>
            </a:r>
            <a:r>
              <a:rPr lang="en-US" sz="2400" dirty="0"/>
              <a:t>!</a:t>
            </a:r>
          </a:p>
        </p:txBody>
      </p:sp>
      <p:sp>
        <p:nvSpPr>
          <p:cNvPr id="4" name="TextBox 3">
            <a:extLst>
              <a:ext uri="{FF2B5EF4-FFF2-40B4-BE49-F238E27FC236}">
                <a16:creationId xmlns:a16="http://schemas.microsoft.com/office/drawing/2014/main" id="{FE468630-CE75-5DE6-926E-1328CDD5A7CF}"/>
              </a:ext>
            </a:extLst>
          </p:cNvPr>
          <p:cNvSpPr txBox="1"/>
          <p:nvPr/>
        </p:nvSpPr>
        <p:spPr>
          <a:xfrm>
            <a:off x="0" y="1064847"/>
            <a:ext cx="12192000" cy="3139321"/>
          </a:xfrm>
          <a:prstGeom prst="rect">
            <a:avLst/>
          </a:prstGeom>
          <a:noFill/>
        </p:spPr>
        <p:txBody>
          <a:bodyPr wrap="square" rtlCol="0">
            <a:spAutoFit/>
          </a:bodyPr>
          <a:lstStyle/>
          <a:p>
            <a:pPr algn="ctr" rtl="0"/>
            <a:r>
              <a:rPr lang="en-US" b="1" u="sng" dirty="0">
                <a:latin typeface="Times New Roman" panose="02020603050405020304" pitchFamily="18" charset="0"/>
                <a:cs typeface="Times New Roman" panose="02020603050405020304" pitchFamily="18" charset="0"/>
              </a:rPr>
              <a:t>Isaiah 52-53 </a:t>
            </a:r>
            <a:r>
              <a:rPr lang="en-US" dirty="0">
                <a:latin typeface="Times New Roman" panose="02020603050405020304" pitchFamily="18" charset="0"/>
                <a:cs typeface="Times New Roman" panose="02020603050405020304" pitchFamily="18" charset="0"/>
              </a:rPr>
              <a:t>(ESV)</a:t>
            </a:r>
          </a:p>
          <a:p>
            <a:pPr algn="ctr" rtl="0"/>
            <a:endParaRPr lang="en-US" dirty="0">
              <a:latin typeface="Times New Roman" panose="02020603050405020304" pitchFamily="18" charset="0"/>
              <a:cs typeface="Times New Roman" panose="02020603050405020304" pitchFamily="18" charset="0"/>
            </a:endParaRPr>
          </a:p>
          <a:p>
            <a:pPr algn="ctr"/>
            <a:r>
              <a:rPr lang="en-US" b="1" i="1" u="sng" dirty="0">
                <a:latin typeface="Times New Roman" panose="02020603050405020304" pitchFamily="18" charset="0"/>
                <a:cs typeface="Times New Roman" panose="02020603050405020304" pitchFamily="18" charset="0"/>
              </a:rPr>
              <a:t>52:13-14. </a:t>
            </a:r>
            <a:r>
              <a:rPr lang="en-US" dirty="0">
                <a:latin typeface="Times New Roman" panose="02020603050405020304" pitchFamily="18" charset="0"/>
                <a:cs typeface="Times New Roman" panose="02020603050405020304" pitchFamily="18" charset="0"/>
              </a:rPr>
              <a:t>Behold, </a:t>
            </a:r>
            <a:r>
              <a:rPr lang="en-US" b="1" dirty="0">
                <a:latin typeface="Times New Roman" panose="02020603050405020304" pitchFamily="18" charset="0"/>
                <a:cs typeface="Times New Roman" panose="02020603050405020304" pitchFamily="18" charset="0"/>
              </a:rPr>
              <a:t>my servant </a:t>
            </a:r>
            <a:r>
              <a:rPr lang="en-US" dirty="0">
                <a:latin typeface="Times New Roman" panose="02020603050405020304" pitchFamily="18" charset="0"/>
                <a:cs typeface="Times New Roman" panose="02020603050405020304" pitchFamily="18" charset="0"/>
              </a:rPr>
              <a:t>shall act wisely; he shall be high and lifted up, and shall be exalted. As many were astonished at you— </a:t>
            </a:r>
            <a:r>
              <a:rPr lang="en-US" b="1" dirty="0">
                <a:latin typeface="Times New Roman" panose="02020603050405020304" pitchFamily="18" charset="0"/>
                <a:cs typeface="Times New Roman" panose="02020603050405020304" pitchFamily="18" charset="0"/>
              </a:rPr>
              <a:t>his appearance was so marred, beyond human semblance</a:t>
            </a:r>
            <a:r>
              <a:rPr lang="en-US" dirty="0">
                <a:latin typeface="Times New Roman" panose="02020603050405020304" pitchFamily="18" charset="0"/>
                <a:cs typeface="Times New Roman" panose="02020603050405020304" pitchFamily="18" charset="0"/>
              </a:rPr>
              <a:t>, and his form beyond that of the children of mankind— </a:t>
            </a:r>
          </a:p>
          <a:p>
            <a:pPr algn="ctr"/>
            <a:endParaRPr lang="en-US" dirty="0">
              <a:latin typeface="Times New Roman" panose="02020603050405020304" pitchFamily="18" charset="0"/>
              <a:cs typeface="Times New Roman" panose="02020603050405020304" pitchFamily="18" charset="0"/>
            </a:endParaRPr>
          </a:p>
          <a:p>
            <a:pPr algn="ctr"/>
            <a:r>
              <a:rPr lang="en-US" b="1" i="1" u="sng" dirty="0">
                <a:latin typeface="Times New Roman" panose="02020603050405020304" pitchFamily="18" charset="0"/>
                <a:cs typeface="Times New Roman" panose="02020603050405020304" pitchFamily="18" charset="0"/>
              </a:rPr>
              <a:t>52:15</a:t>
            </a:r>
            <a:r>
              <a:rPr lang="en-US" dirty="0">
                <a:latin typeface="Times New Roman" panose="02020603050405020304" pitchFamily="18" charset="0"/>
                <a:cs typeface="Times New Roman" panose="02020603050405020304" pitchFamily="18" charset="0"/>
              </a:rPr>
              <a:t>: Kings shall shut their mouths because of him</a:t>
            </a:r>
          </a:p>
          <a:p>
            <a:pPr algn="ctr"/>
            <a:endParaRPr lang="en-US" dirty="0">
              <a:latin typeface="Times New Roman" panose="02020603050405020304" pitchFamily="18" charset="0"/>
              <a:cs typeface="Times New Roman" panose="02020603050405020304" pitchFamily="18" charset="0"/>
            </a:endParaRPr>
          </a:p>
          <a:p>
            <a:pPr algn="ctr"/>
            <a:r>
              <a:rPr lang="en-US" b="1" i="1" dirty="0">
                <a:latin typeface="Times New Roman" panose="02020603050405020304" pitchFamily="18" charset="0"/>
                <a:cs typeface="Times New Roman" panose="02020603050405020304" pitchFamily="18" charset="0"/>
              </a:rPr>
              <a:t>53:3-5</a:t>
            </a:r>
            <a:r>
              <a:rPr lang="en-US" dirty="0">
                <a:latin typeface="Times New Roman" panose="02020603050405020304" pitchFamily="18" charset="0"/>
                <a:cs typeface="Times New Roman" panose="02020603050405020304" pitchFamily="18" charset="0"/>
              </a:rPr>
              <a:t>: He was despised and rejected by men, a man of sorrows and acquainted with grief; and as one from whom men hide their faces he was despised, and we esteemed him not. Surely he has borne our griefs and carried our sorrows; yet we esteemed him stricken, smitten by God, and afflicted. But he was </a:t>
            </a:r>
            <a:r>
              <a:rPr lang="en-US" b="1" dirty="0">
                <a:latin typeface="Times New Roman" panose="02020603050405020304" pitchFamily="18" charset="0"/>
                <a:cs typeface="Times New Roman" panose="02020603050405020304" pitchFamily="18" charset="0"/>
              </a:rPr>
              <a:t>pierced for our transgressions; he was crushed for our iniquities</a:t>
            </a:r>
            <a:r>
              <a:rPr lang="en-US" dirty="0">
                <a:latin typeface="Times New Roman" panose="02020603050405020304" pitchFamily="18" charset="0"/>
                <a:cs typeface="Times New Roman" panose="02020603050405020304" pitchFamily="18" charset="0"/>
              </a:rPr>
              <a:t>; upon him was the chastisement that brought us peace, and </a:t>
            </a:r>
            <a:r>
              <a:rPr lang="en-US" b="1" dirty="0">
                <a:latin typeface="Times New Roman" panose="02020603050405020304" pitchFamily="18" charset="0"/>
                <a:cs typeface="Times New Roman" panose="02020603050405020304" pitchFamily="18" charset="0"/>
              </a:rPr>
              <a:t>with his wounds we are healed</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957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205661-567A-9D62-8E77-A6C08394E8DC}"/>
              </a:ext>
            </a:extLst>
          </p:cNvPr>
          <p:cNvSpPr txBox="1"/>
          <p:nvPr/>
        </p:nvSpPr>
        <p:spPr>
          <a:xfrm>
            <a:off x="1" y="1545770"/>
            <a:ext cx="12192000" cy="584775"/>
          </a:xfrm>
          <a:prstGeom prst="rect">
            <a:avLst/>
          </a:prstGeom>
          <a:noFill/>
        </p:spPr>
        <p:txBody>
          <a:bodyPr wrap="square" rtlCol="0">
            <a:spAutoFit/>
          </a:bodyPr>
          <a:lstStyle/>
          <a:p>
            <a:pPr algn="ctr"/>
            <a:r>
              <a:rPr lang="en-US" sz="3200" dirty="0">
                <a:solidFill>
                  <a:schemeClr val="bg2">
                    <a:lumMod val="50000"/>
                  </a:schemeClr>
                </a:solidFill>
              </a:rPr>
              <a:t>Communion</a:t>
            </a:r>
          </a:p>
        </p:txBody>
      </p:sp>
    </p:spTree>
    <p:extLst>
      <p:ext uri="{BB962C8B-B14F-4D97-AF65-F5344CB8AC3E}">
        <p14:creationId xmlns:p14="http://schemas.microsoft.com/office/powerpoint/2010/main" val="416657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outdoor, park, stone">
            <a:extLst>
              <a:ext uri="{FF2B5EF4-FFF2-40B4-BE49-F238E27FC236}">
                <a16:creationId xmlns:a16="http://schemas.microsoft.com/office/drawing/2014/main" id="{47B23F7C-D682-D812-29BF-36E256958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94400" cy="4540464"/>
          </a:xfrm>
          <a:prstGeom prst="rect">
            <a:avLst/>
          </a:prstGeom>
        </p:spPr>
      </p:pic>
      <p:pic>
        <p:nvPicPr>
          <p:cNvPr id="7" name="Picture 6" descr="People standing in front of an old building&#10;&#10;Description automatically generated with low confidence">
            <a:extLst>
              <a:ext uri="{FF2B5EF4-FFF2-40B4-BE49-F238E27FC236}">
                <a16:creationId xmlns:a16="http://schemas.microsoft.com/office/drawing/2014/main" id="{D9ECEFF0-2B70-8779-33F6-FF32E72E7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2427514"/>
            <a:ext cx="6197600" cy="4430486"/>
          </a:xfrm>
          <a:prstGeom prst="rect">
            <a:avLst/>
          </a:prstGeom>
        </p:spPr>
      </p:pic>
      <p:sp>
        <p:nvSpPr>
          <p:cNvPr id="8" name="TextBox 7">
            <a:extLst>
              <a:ext uri="{FF2B5EF4-FFF2-40B4-BE49-F238E27FC236}">
                <a16:creationId xmlns:a16="http://schemas.microsoft.com/office/drawing/2014/main" id="{2CDA295E-A3E6-3015-3434-E9356D94D035}"/>
              </a:ext>
            </a:extLst>
          </p:cNvPr>
          <p:cNvSpPr txBox="1"/>
          <p:nvPr/>
        </p:nvSpPr>
        <p:spPr>
          <a:xfrm>
            <a:off x="304800" y="4643120"/>
            <a:ext cx="4009496" cy="369332"/>
          </a:xfrm>
          <a:prstGeom prst="rect">
            <a:avLst/>
          </a:prstGeom>
          <a:noFill/>
        </p:spPr>
        <p:txBody>
          <a:bodyPr wrap="none" rtlCol="0">
            <a:spAutoFit/>
          </a:bodyPr>
          <a:lstStyle/>
          <a:p>
            <a:r>
              <a:rPr lang="en-US" dirty="0"/>
              <a:t>1</a:t>
            </a:r>
            <a:r>
              <a:rPr lang="en-US" baseline="30000" dirty="0"/>
              <a:t>st</a:t>
            </a:r>
            <a:r>
              <a:rPr lang="en-US" dirty="0"/>
              <a:t> Century Synagogue Remains in </a:t>
            </a:r>
            <a:r>
              <a:rPr lang="en-US" dirty="0" err="1"/>
              <a:t>Gamla</a:t>
            </a:r>
            <a:endParaRPr lang="en-US" dirty="0"/>
          </a:p>
        </p:txBody>
      </p:sp>
      <p:sp>
        <p:nvSpPr>
          <p:cNvPr id="9" name="TextBox 8">
            <a:extLst>
              <a:ext uri="{FF2B5EF4-FFF2-40B4-BE49-F238E27FC236}">
                <a16:creationId xmlns:a16="http://schemas.microsoft.com/office/drawing/2014/main" id="{5E44EB57-BE6E-1AEF-D540-AA236CC0F614}"/>
              </a:ext>
            </a:extLst>
          </p:cNvPr>
          <p:cNvSpPr txBox="1"/>
          <p:nvPr/>
        </p:nvSpPr>
        <p:spPr>
          <a:xfrm>
            <a:off x="7088452" y="1900900"/>
            <a:ext cx="4459554" cy="369332"/>
          </a:xfrm>
          <a:prstGeom prst="rect">
            <a:avLst/>
          </a:prstGeom>
          <a:noFill/>
        </p:spPr>
        <p:txBody>
          <a:bodyPr wrap="none" rtlCol="0">
            <a:spAutoFit/>
          </a:bodyPr>
          <a:lstStyle/>
          <a:p>
            <a:r>
              <a:rPr lang="en-US" dirty="0"/>
              <a:t>3</a:t>
            </a:r>
            <a:r>
              <a:rPr lang="en-US" baseline="30000" dirty="0"/>
              <a:t>rd </a:t>
            </a:r>
            <a:r>
              <a:rPr lang="en-US" dirty="0"/>
              <a:t>Century Synagogue Remains in Capernaum</a:t>
            </a:r>
          </a:p>
        </p:txBody>
      </p:sp>
    </p:spTree>
    <p:extLst>
      <p:ext uri="{BB962C8B-B14F-4D97-AF65-F5344CB8AC3E}">
        <p14:creationId xmlns:p14="http://schemas.microsoft.com/office/powerpoint/2010/main" val="35995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C6C347AD-F571-7C1A-6906-780F7CF7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643257" cy="6858000"/>
          </a:xfrm>
          <a:prstGeom prst="rect">
            <a:avLst/>
          </a:prstGeom>
        </p:spPr>
      </p:pic>
    </p:spTree>
    <p:extLst>
      <p:ext uri="{BB962C8B-B14F-4D97-AF65-F5344CB8AC3E}">
        <p14:creationId xmlns:p14="http://schemas.microsoft.com/office/powerpoint/2010/main" val="206803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14D449-4ECF-CBE9-AFDB-08EAA89C1BBC}"/>
              </a:ext>
            </a:extLst>
          </p:cNvPr>
          <p:cNvSpPr txBox="1"/>
          <p:nvPr/>
        </p:nvSpPr>
        <p:spPr>
          <a:xfrm>
            <a:off x="2560320" y="982524"/>
            <a:ext cx="7071360" cy="369331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Luke 4:16-21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he came to Nazareth, where he had been brought up. And as was his custom, he went to the synagogue on the Sabbath day, </a:t>
            </a:r>
            <a:r>
              <a:rPr lang="en-US" b="1" dirty="0">
                <a:latin typeface="Times New Roman" panose="02020603050405020304" pitchFamily="18" charset="0"/>
                <a:cs typeface="Times New Roman" panose="02020603050405020304" pitchFamily="18" charset="0"/>
              </a:rPr>
              <a:t>and he stood up to read</a:t>
            </a:r>
            <a:r>
              <a:rPr lang="en-US" dirty="0">
                <a:latin typeface="Times New Roman" panose="02020603050405020304" pitchFamily="18" charset="0"/>
                <a:cs typeface="Times New Roman" panose="02020603050405020304" pitchFamily="18" charset="0"/>
              </a:rPr>
              <a:t>. And the scroll of the prophet Isaiah was given to him. He unrolled the scroll and found the place where it was written, “The Spirit of the Lord is upon me, because he has anointed me to proclaim good news to the poor. He has sent me to proclaim liberty to the captives and recovering of sight to the blind, to set at liberty those who are oppressed, to proclaim the year of the Lord’s favor.” </a:t>
            </a:r>
            <a:r>
              <a:rPr lang="en-US" b="1" dirty="0">
                <a:latin typeface="Times New Roman" panose="02020603050405020304" pitchFamily="18" charset="0"/>
                <a:cs typeface="Times New Roman" panose="02020603050405020304" pitchFamily="18" charset="0"/>
              </a:rPr>
              <a:t>And he rolled up the scroll and gave it back to the attendant and sat down</a:t>
            </a:r>
            <a:r>
              <a:rPr lang="en-US" dirty="0">
                <a:latin typeface="Times New Roman" panose="02020603050405020304" pitchFamily="18" charset="0"/>
                <a:cs typeface="Times New Roman" panose="02020603050405020304" pitchFamily="18" charset="0"/>
              </a:rPr>
              <a:t>. And the eyes of all in the synagogue were fixed on him. And he began to say to them, “Today this Scripture has been fulfilled in your hearing.”</a:t>
            </a:r>
          </a:p>
          <a:p>
            <a:endParaRPr lang="en-US" dirty="0"/>
          </a:p>
        </p:txBody>
      </p:sp>
    </p:spTree>
    <p:extLst>
      <p:ext uri="{BB962C8B-B14F-4D97-AF65-F5344CB8AC3E}">
        <p14:creationId xmlns:p14="http://schemas.microsoft.com/office/powerpoint/2010/main" val="147368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14D449-4ECF-CBE9-AFDB-08EAA89C1BBC}"/>
              </a:ext>
            </a:extLst>
          </p:cNvPr>
          <p:cNvSpPr txBox="1"/>
          <p:nvPr/>
        </p:nvSpPr>
        <p:spPr>
          <a:xfrm>
            <a:off x="274320" y="1674674"/>
            <a:ext cx="7071360" cy="1754326"/>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Acts 10:1-2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At Caesarea there was a man named </a:t>
            </a:r>
            <a:r>
              <a:rPr lang="en-US" b="1" dirty="0">
                <a:latin typeface="Times New Roman" panose="02020603050405020304" pitchFamily="18" charset="0"/>
                <a:cs typeface="Times New Roman" panose="02020603050405020304" pitchFamily="18" charset="0"/>
              </a:rPr>
              <a:t>Cornelius</a:t>
            </a:r>
            <a:r>
              <a:rPr lang="en-US" dirty="0">
                <a:latin typeface="Times New Roman" panose="02020603050405020304" pitchFamily="18" charset="0"/>
                <a:cs typeface="Times New Roman" panose="02020603050405020304" pitchFamily="18" charset="0"/>
              </a:rPr>
              <a:t>, a centurion of what was known as the Italian Cohort, </a:t>
            </a:r>
            <a:r>
              <a:rPr lang="en-US" b="1" dirty="0">
                <a:latin typeface="Times New Roman" panose="02020603050405020304" pitchFamily="18" charset="0"/>
                <a:cs typeface="Times New Roman" panose="02020603050405020304" pitchFamily="18" charset="0"/>
              </a:rPr>
              <a:t>a devout man who feared God </a:t>
            </a:r>
            <a:r>
              <a:rPr lang="en-US" dirty="0">
                <a:latin typeface="Times New Roman" panose="02020603050405020304" pitchFamily="18" charset="0"/>
                <a:cs typeface="Times New Roman" panose="02020603050405020304" pitchFamily="18" charset="0"/>
              </a:rPr>
              <a:t>with all his household, gave alms generously to the people, and prayed continually to God.</a:t>
            </a:r>
          </a:p>
          <a:p>
            <a:endParaRPr lang="en-US" dirty="0"/>
          </a:p>
        </p:txBody>
      </p:sp>
      <p:sp>
        <p:nvSpPr>
          <p:cNvPr id="5" name="TextBox 4">
            <a:extLst>
              <a:ext uri="{FF2B5EF4-FFF2-40B4-BE49-F238E27FC236}">
                <a16:creationId xmlns:a16="http://schemas.microsoft.com/office/drawing/2014/main" id="{DF875263-FDFD-9A2F-9F49-A3318C36BDC2}"/>
              </a:ext>
            </a:extLst>
          </p:cNvPr>
          <p:cNvSpPr txBox="1"/>
          <p:nvPr/>
        </p:nvSpPr>
        <p:spPr>
          <a:xfrm>
            <a:off x="5120640" y="3581400"/>
            <a:ext cx="7071360" cy="1754326"/>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Acts 10:22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they said, “</a:t>
            </a:r>
            <a:r>
              <a:rPr lang="en-US" b="1" dirty="0">
                <a:latin typeface="Times New Roman" panose="02020603050405020304" pitchFamily="18" charset="0"/>
                <a:cs typeface="Times New Roman" panose="02020603050405020304" pitchFamily="18" charset="0"/>
              </a:rPr>
              <a:t>Cornelius, a centurion, an upright and God-fearing man</a:t>
            </a:r>
            <a:r>
              <a:rPr lang="en-US" dirty="0">
                <a:latin typeface="Times New Roman" panose="02020603050405020304" pitchFamily="18" charset="0"/>
                <a:cs typeface="Times New Roman" panose="02020603050405020304" pitchFamily="18" charset="0"/>
              </a:rPr>
              <a:t>, who is well spoken of by the whole Jewish nation, was directed by a holy angel to send for you to come to his house and to hear what you have to say.”</a:t>
            </a:r>
          </a:p>
          <a:p>
            <a:endParaRPr lang="en-US" dirty="0"/>
          </a:p>
        </p:txBody>
      </p:sp>
    </p:spTree>
    <p:extLst>
      <p:ext uri="{BB962C8B-B14F-4D97-AF65-F5344CB8AC3E}">
        <p14:creationId xmlns:p14="http://schemas.microsoft.com/office/powerpoint/2010/main" val="122185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1"/>
            <a:ext cx="12058650" cy="461665"/>
          </a:xfrm>
          <a:prstGeom prst="rect">
            <a:avLst/>
          </a:prstGeom>
          <a:noFill/>
        </p:spPr>
        <p:txBody>
          <a:bodyPr wrap="square" rtlCol="0">
            <a:spAutoFit/>
          </a:bodyPr>
          <a:lstStyle/>
          <a:p>
            <a:pPr algn="ctr"/>
            <a:r>
              <a:rPr lang="en-US" sz="2400" dirty="0"/>
              <a:t>1.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 special </a:t>
            </a:r>
            <a:r>
              <a:rPr lang="en-US" sz="2400" u="sng" dirty="0">
                <a:solidFill>
                  <a:schemeClr val="accent4">
                    <a:lumMod val="75000"/>
                  </a:schemeClr>
                </a:solidFill>
              </a:rPr>
              <a:t>relationship</a:t>
            </a:r>
            <a:r>
              <a:rPr lang="en-US" sz="2400" dirty="0"/>
              <a:t> with Him.</a:t>
            </a:r>
          </a:p>
        </p:txBody>
      </p:sp>
      <p:sp>
        <p:nvSpPr>
          <p:cNvPr id="5" name="TextBox 4">
            <a:extLst>
              <a:ext uri="{FF2B5EF4-FFF2-40B4-BE49-F238E27FC236}">
                <a16:creationId xmlns:a16="http://schemas.microsoft.com/office/drawing/2014/main" id="{D75A1B1C-CBC0-ACDF-F17E-85927FBBBAB2}"/>
              </a:ext>
            </a:extLst>
          </p:cNvPr>
          <p:cNvSpPr txBox="1"/>
          <p:nvPr/>
        </p:nvSpPr>
        <p:spPr>
          <a:xfrm>
            <a:off x="0" y="698837"/>
            <a:ext cx="12191999"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Corinthians 1:27-29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a:t>
            </a:r>
            <a:r>
              <a:rPr lang="en-US" b="1" dirty="0">
                <a:latin typeface="Times New Roman" panose="02020603050405020304" pitchFamily="18" charset="0"/>
                <a:cs typeface="Times New Roman" panose="02020603050405020304" pitchFamily="18" charset="0"/>
              </a:rPr>
              <a:t>God chose </a:t>
            </a:r>
            <a:r>
              <a:rPr lang="en-US" dirty="0">
                <a:latin typeface="Times New Roman" panose="02020603050405020304" pitchFamily="18" charset="0"/>
                <a:cs typeface="Times New Roman" panose="02020603050405020304" pitchFamily="18" charset="0"/>
              </a:rPr>
              <a:t>what is foolish in the world to shame the wise; </a:t>
            </a:r>
            <a:r>
              <a:rPr lang="en-US" b="1" dirty="0">
                <a:latin typeface="Times New Roman" panose="02020603050405020304" pitchFamily="18" charset="0"/>
                <a:cs typeface="Times New Roman" panose="02020603050405020304" pitchFamily="18" charset="0"/>
              </a:rPr>
              <a:t>God chose</a:t>
            </a:r>
            <a:r>
              <a:rPr lang="en-US" dirty="0">
                <a:latin typeface="Times New Roman" panose="02020603050405020304" pitchFamily="18" charset="0"/>
                <a:cs typeface="Times New Roman" panose="02020603050405020304" pitchFamily="18" charset="0"/>
              </a:rPr>
              <a:t> what is weak in the world to shame the strong; </a:t>
            </a:r>
            <a:r>
              <a:rPr lang="en-US" b="1" dirty="0">
                <a:latin typeface="Times New Roman" panose="02020603050405020304" pitchFamily="18" charset="0"/>
                <a:cs typeface="Times New Roman" panose="02020603050405020304" pitchFamily="18" charset="0"/>
              </a:rPr>
              <a:t>God chose </a:t>
            </a:r>
            <a:r>
              <a:rPr lang="en-US" dirty="0">
                <a:latin typeface="Times New Roman" panose="02020603050405020304" pitchFamily="18" charset="0"/>
                <a:cs typeface="Times New Roman" panose="02020603050405020304" pitchFamily="18" charset="0"/>
              </a:rPr>
              <a:t>what is low and despised in the world, even things that are not, to bring to nothing things that are, </a:t>
            </a:r>
            <a:r>
              <a:rPr lang="en-US" u="sng" dirty="0">
                <a:latin typeface="Times New Roman" panose="02020603050405020304" pitchFamily="18" charset="0"/>
                <a:cs typeface="Times New Roman" panose="02020603050405020304" pitchFamily="18" charset="0"/>
              </a:rPr>
              <a:t>so that no human being might boast in the presence of God</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6311305-4865-99AE-0A7E-F3E1E3BBCB19}"/>
              </a:ext>
            </a:extLst>
          </p:cNvPr>
          <p:cNvSpPr txBox="1"/>
          <p:nvPr/>
        </p:nvSpPr>
        <p:spPr>
          <a:xfrm>
            <a:off x="0" y="2505670"/>
            <a:ext cx="1205865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Ephesians 1:3-4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Blessed be the God and Father of our Lord Jesus Christ, who has blessed us in Christ with every spiritual blessing in the heavenly places, even as </a:t>
            </a:r>
            <a:r>
              <a:rPr lang="en-US" b="1" dirty="0">
                <a:latin typeface="Times New Roman" panose="02020603050405020304" pitchFamily="18" charset="0"/>
                <a:cs typeface="Times New Roman" panose="02020603050405020304" pitchFamily="18" charset="0"/>
              </a:rPr>
              <a:t>he chose us in him </a:t>
            </a:r>
            <a:r>
              <a:rPr lang="en-US" u="sng" dirty="0">
                <a:latin typeface="Times New Roman" panose="02020603050405020304" pitchFamily="18" charset="0"/>
                <a:cs typeface="Times New Roman" panose="02020603050405020304" pitchFamily="18" charset="0"/>
              </a:rPr>
              <a:t>before the foundation of the world</a:t>
            </a:r>
            <a:r>
              <a:rPr lang="en-US" dirty="0">
                <a:latin typeface="Times New Roman" panose="02020603050405020304" pitchFamily="18" charset="0"/>
                <a:cs typeface="Times New Roman" panose="02020603050405020304" pitchFamily="18" charset="0"/>
              </a:rPr>
              <a:t>, that we should be holy and blameless before him.</a:t>
            </a:r>
          </a:p>
        </p:txBody>
      </p:sp>
      <p:sp>
        <p:nvSpPr>
          <p:cNvPr id="8" name="TextBox 7">
            <a:extLst>
              <a:ext uri="{FF2B5EF4-FFF2-40B4-BE49-F238E27FC236}">
                <a16:creationId xmlns:a16="http://schemas.microsoft.com/office/drawing/2014/main" id="{5CA37B6F-CF7C-1CB7-F549-7FC9A6ADB0F6}"/>
              </a:ext>
            </a:extLst>
          </p:cNvPr>
          <p:cNvSpPr txBox="1"/>
          <p:nvPr/>
        </p:nvSpPr>
        <p:spPr>
          <a:xfrm>
            <a:off x="2" y="4090800"/>
            <a:ext cx="12191998"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2 Thessalonians 2:13-15</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we ought always to give thanks to God for you, brothers beloved by the Lord, because </a:t>
            </a:r>
            <a:r>
              <a:rPr lang="en-US" b="1" dirty="0">
                <a:latin typeface="Times New Roman" panose="02020603050405020304" pitchFamily="18" charset="0"/>
                <a:cs typeface="Times New Roman" panose="02020603050405020304" pitchFamily="18" charset="0"/>
              </a:rPr>
              <a:t>God chose you as the </a:t>
            </a:r>
            <a:r>
              <a:rPr lang="en-US" b="1" dirty="0" err="1">
                <a:latin typeface="Times New Roman" panose="02020603050405020304" pitchFamily="18" charset="0"/>
                <a:cs typeface="Times New Roman" panose="02020603050405020304" pitchFamily="18" charset="0"/>
              </a:rPr>
              <a:t>firstfruits</a:t>
            </a:r>
            <a:r>
              <a:rPr lang="en-US" b="1" dirty="0">
                <a:latin typeface="Times New Roman" panose="02020603050405020304" pitchFamily="18" charset="0"/>
                <a:cs typeface="Times New Roman" panose="02020603050405020304" pitchFamily="18" charset="0"/>
              </a:rPr>
              <a:t> to be saved</a:t>
            </a:r>
            <a:r>
              <a:rPr lang="en-US" dirty="0">
                <a:latin typeface="Times New Roman" panose="02020603050405020304" pitchFamily="18" charset="0"/>
                <a:cs typeface="Times New Roman" panose="02020603050405020304" pitchFamily="18" charset="0"/>
              </a:rPr>
              <a:t>, through sanctification by the Spirit and belief in the truth. To this he called you through our gospel, so that you may obtain the glory of our Lord Jesus Christ. So then, brothers, stand firm and hold to the traditions that you were taught by us, either by our spoken word or by our letter.</a:t>
            </a:r>
          </a:p>
        </p:txBody>
      </p:sp>
    </p:spTree>
    <p:extLst>
      <p:ext uri="{BB962C8B-B14F-4D97-AF65-F5344CB8AC3E}">
        <p14:creationId xmlns:p14="http://schemas.microsoft.com/office/powerpoint/2010/main" val="400843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2.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strength</a:t>
            </a:r>
            <a:r>
              <a:rPr lang="en-US" sz="2400" dirty="0"/>
              <a:t> in their captivity.</a:t>
            </a:r>
          </a:p>
        </p:txBody>
      </p:sp>
      <p:sp>
        <p:nvSpPr>
          <p:cNvPr id="4" name="TextBox 3">
            <a:extLst>
              <a:ext uri="{FF2B5EF4-FFF2-40B4-BE49-F238E27FC236}">
                <a16:creationId xmlns:a16="http://schemas.microsoft.com/office/drawing/2014/main" id="{8D439408-16D8-9810-4876-7526183D82E5}"/>
              </a:ext>
            </a:extLst>
          </p:cNvPr>
          <p:cNvSpPr txBox="1"/>
          <p:nvPr/>
        </p:nvSpPr>
        <p:spPr>
          <a:xfrm>
            <a:off x="424171" y="1187572"/>
            <a:ext cx="6515099"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Exodus 1:7</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the people of Israel were fruitful and increased greatly; they multiplied and grew exceedingly strong, so that the land was filled with them.</a:t>
            </a:r>
          </a:p>
        </p:txBody>
      </p:sp>
      <p:sp>
        <p:nvSpPr>
          <p:cNvPr id="5" name="TextBox 4">
            <a:extLst>
              <a:ext uri="{FF2B5EF4-FFF2-40B4-BE49-F238E27FC236}">
                <a16:creationId xmlns:a16="http://schemas.microsoft.com/office/drawing/2014/main" id="{382078B8-61FB-C797-43C7-F21E832E1A9B}"/>
              </a:ext>
            </a:extLst>
          </p:cNvPr>
          <p:cNvSpPr txBox="1"/>
          <p:nvPr/>
        </p:nvSpPr>
        <p:spPr>
          <a:xfrm>
            <a:off x="4988701" y="3397753"/>
            <a:ext cx="6515099"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Exodus 1:12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the more they were oppressed, the more they multiplied and the more they spread abroad. And the Egyptians were in dread of the people of Israel.</a:t>
            </a:r>
          </a:p>
        </p:txBody>
      </p:sp>
    </p:spTree>
    <p:extLst>
      <p:ext uri="{BB962C8B-B14F-4D97-AF65-F5344CB8AC3E}">
        <p14:creationId xmlns:p14="http://schemas.microsoft.com/office/powerpoint/2010/main" val="37729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3.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freedom</a:t>
            </a:r>
            <a:r>
              <a:rPr lang="en-US" sz="2400" dirty="0"/>
              <a:t> from captivity.</a:t>
            </a:r>
          </a:p>
        </p:txBody>
      </p:sp>
      <p:sp>
        <p:nvSpPr>
          <p:cNvPr id="4" name="TextBox 3">
            <a:extLst>
              <a:ext uri="{FF2B5EF4-FFF2-40B4-BE49-F238E27FC236}">
                <a16:creationId xmlns:a16="http://schemas.microsoft.com/office/drawing/2014/main" id="{DF4F7F8D-5F23-623D-5606-4D1E63F67187}"/>
              </a:ext>
            </a:extLst>
          </p:cNvPr>
          <p:cNvSpPr txBox="1"/>
          <p:nvPr/>
        </p:nvSpPr>
        <p:spPr>
          <a:xfrm>
            <a:off x="2565083" y="949874"/>
            <a:ext cx="7061834"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Deuteronomy 26:8</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And the LORD brought us out of Egypt </a:t>
            </a:r>
            <a:r>
              <a:rPr lang="en-US" b="1" dirty="0">
                <a:latin typeface="Times New Roman" panose="02020603050405020304" pitchFamily="18" charset="0"/>
                <a:cs typeface="Times New Roman" panose="02020603050405020304" pitchFamily="18" charset="0"/>
              </a:rPr>
              <a:t>with a mighty hand </a:t>
            </a:r>
            <a:r>
              <a:rPr lang="en-US" dirty="0">
                <a:latin typeface="Times New Roman" panose="02020603050405020304" pitchFamily="18" charset="0"/>
                <a:cs typeface="Times New Roman" panose="02020603050405020304" pitchFamily="18" charset="0"/>
              </a:rPr>
              <a:t>and an outstretched arm, with great deeds of terror, with signs and wonders. And he brought us into this place and gave us this land, a land flowing with milk and honey. </a:t>
            </a:r>
          </a:p>
        </p:txBody>
      </p:sp>
      <p:sp>
        <p:nvSpPr>
          <p:cNvPr id="5" name="TextBox 4">
            <a:extLst>
              <a:ext uri="{FF2B5EF4-FFF2-40B4-BE49-F238E27FC236}">
                <a16:creationId xmlns:a16="http://schemas.microsoft.com/office/drawing/2014/main" id="{C76FA477-8948-254A-4EA6-756704E35E25}"/>
              </a:ext>
            </a:extLst>
          </p:cNvPr>
          <p:cNvSpPr txBox="1"/>
          <p:nvPr/>
        </p:nvSpPr>
        <p:spPr>
          <a:xfrm>
            <a:off x="2565083" y="2828835"/>
            <a:ext cx="7061834"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Colossians 1:13-14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He has </a:t>
            </a:r>
            <a:r>
              <a:rPr lang="en-US" b="1" dirty="0">
                <a:latin typeface="Times New Roman" panose="02020603050405020304" pitchFamily="18" charset="0"/>
                <a:cs typeface="Times New Roman" panose="02020603050405020304" pitchFamily="18" charset="0"/>
              </a:rPr>
              <a:t>delivered us from the domain of darkness </a:t>
            </a:r>
            <a:r>
              <a:rPr lang="en-US" dirty="0">
                <a:latin typeface="Times New Roman" panose="02020603050405020304" pitchFamily="18" charset="0"/>
                <a:cs typeface="Times New Roman" panose="02020603050405020304" pitchFamily="18" charset="0"/>
              </a:rPr>
              <a:t>and transferred us to the kingdom of his beloved Son, in whom we have redemption, the forgiveness of sins.</a:t>
            </a:r>
          </a:p>
        </p:txBody>
      </p:sp>
    </p:spTree>
    <p:extLst>
      <p:ext uri="{BB962C8B-B14F-4D97-AF65-F5344CB8AC3E}">
        <p14:creationId xmlns:p14="http://schemas.microsoft.com/office/powerpoint/2010/main" val="38230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2DC7-D214-5CB0-A2DE-569252D1495D}"/>
              </a:ext>
            </a:extLst>
          </p:cNvPr>
          <p:cNvSpPr txBox="1"/>
          <p:nvPr/>
        </p:nvSpPr>
        <p:spPr>
          <a:xfrm>
            <a:off x="0" y="0"/>
            <a:ext cx="12058650" cy="461665"/>
          </a:xfrm>
          <a:prstGeom prst="rect">
            <a:avLst/>
          </a:prstGeom>
          <a:noFill/>
        </p:spPr>
        <p:txBody>
          <a:bodyPr wrap="square" rtlCol="0">
            <a:spAutoFit/>
          </a:bodyPr>
          <a:lstStyle/>
          <a:p>
            <a:pPr algn="ctr"/>
            <a:r>
              <a:rPr lang="en-US" sz="2400" dirty="0"/>
              <a:t>4. </a:t>
            </a:r>
            <a:r>
              <a:rPr lang="en-US" sz="2400" u="sng" dirty="0">
                <a:solidFill>
                  <a:schemeClr val="accent4">
                    <a:lumMod val="75000"/>
                  </a:schemeClr>
                </a:solidFill>
              </a:rPr>
              <a:t>God</a:t>
            </a:r>
            <a:r>
              <a:rPr lang="en-US" sz="2400" dirty="0"/>
              <a:t> </a:t>
            </a:r>
            <a:r>
              <a:rPr lang="en-US" sz="2400" u="sng" dirty="0">
                <a:solidFill>
                  <a:schemeClr val="accent4">
                    <a:lumMod val="75000"/>
                  </a:schemeClr>
                </a:solidFill>
              </a:rPr>
              <a:t>gave</a:t>
            </a:r>
            <a:r>
              <a:rPr lang="en-US" sz="2400" dirty="0"/>
              <a:t> Israel </a:t>
            </a:r>
            <a:r>
              <a:rPr lang="en-US" sz="2400" u="sng" dirty="0">
                <a:solidFill>
                  <a:schemeClr val="accent4">
                    <a:lumMod val="75000"/>
                  </a:schemeClr>
                </a:solidFill>
              </a:rPr>
              <a:t>mercy</a:t>
            </a:r>
            <a:r>
              <a:rPr lang="en-US" sz="2400" dirty="0"/>
              <a:t> in the wilderness.</a:t>
            </a:r>
          </a:p>
        </p:txBody>
      </p:sp>
      <p:sp>
        <p:nvSpPr>
          <p:cNvPr id="5" name="TextBox 4">
            <a:extLst>
              <a:ext uri="{FF2B5EF4-FFF2-40B4-BE49-F238E27FC236}">
                <a16:creationId xmlns:a16="http://schemas.microsoft.com/office/drawing/2014/main" id="{2D4907AC-7D4E-BA07-BA41-8C55C1E60F60}"/>
              </a:ext>
            </a:extLst>
          </p:cNvPr>
          <p:cNvSpPr txBox="1"/>
          <p:nvPr/>
        </p:nvSpPr>
        <p:spPr>
          <a:xfrm>
            <a:off x="2494353" y="1397675"/>
            <a:ext cx="7426959" cy="2031325"/>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Hebrews 4:14-16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Since then we have a great high priest who has passed through the heavens, Jesus, the Son of God, let us hold fast our confession. For we do not have a high priest who is unable to sympathize with our weaknesses, but one who in every respect has been tempted as we are, yet without sin. Let us then with confidence draw near to the throne of grace, </a:t>
            </a:r>
            <a:r>
              <a:rPr lang="en-US" b="1" dirty="0">
                <a:latin typeface="Times New Roman" panose="02020603050405020304" pitchFamily="18" charset="0"/>
                <a:cs typeface="Times New Roman" panose="02020603050405020304" pitchFamily="18" charset="0"/>
              </a:rPr>
              <a:t>that we may receive mercy and find grace </a:t>
            </a:r>
            <a:r>
              <a:rPr lang="en-US" dirty="0">
                <a:latin typeface="Times New Roman" panose="02020603050405020304" pitchFamily="18" charset="0"/>
                <a:cs typeface="Times New Roman" panose="02020603050405020304" pitchFamily="18" charset="0"/>
              </a:rPr>
              <a:t>to help in time of need.</a:t>
            </a:r>
          </a:p>
        </p:txBody>
      </p:sp>
    </p:spTree>
    <p:extLst>
      <p:ext uri="{BB962C8B-B14F-4D97-AF65-F5344CB8AC3E}">
        <p14:creationId xmlns:p14="http://schemas.microsoft.com/office/powerpoint/2010/main" val="12806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10126</TotalTime>
  <Words>1984</Words>
  <Application>Microsoft Office PowerPoint</Application>
  <PresentationFormat>Widescreen</PresentationFormat>
  <Paragraphs>85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219</cp:revision>
  <dcterms:created xsi:type="dcterms:W3CDTF">2022-07-07T17:16:49Z</dcterms:created>
  <dcterms:modified xsi:type="dcterms:W3CDTF">2023-04-02T13:51:54Z</dcterms:modified>
</cp:coreProperties>
</file>