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58" r:id="rId3"/>
    <p:sldId id="259" r:id="rId4"/>
    <p:sldId id="274" r:id="rId5"/>
    <p:sldId id="279" r:id="rId6"/>
    <p:sldId id="284" r:id="rId7"/>
    <p:sldId id="280" r:id="rId8"/>
    <p:sldId id="275" r:id="rId9"/>
    <p:sldId id="276" r:id="rId10"/>
    <p:sldId id="281" r:id="rId11"/>
    <p:sldId id="285" r:id="rId12"/>
    <p:sldId id="286" r:id="rId13"/>
    <p:sldId id="277" r:id="rId14"/>
    <p:sldId id="282" r:id="rId15"/>
    <p:sldId id="278" r:id="rId16"/>
    <p:sldId id="283" r:id="rId17"/>
    <p:sldId id="287"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94660"/>
  </p:normalViewPr>
  <p:slideViewPr>
    <p:cSldViewPr snapToGrid="0">
      <p:cViewPr varScale="1">
        <p:scale>
          <a:sx n="100" d="100"/>
          <a:sy n="100" d="100"/>
        </p:scale>
        <p:origin x="648"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4/9/2023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4/9/2023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4/9/2023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4/9/2023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4/9/2023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4/9/2023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4/9/2023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4/9/2023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4/9/2023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4/9/2023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4/9/2023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4/9/2023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5413D189-F436-C1B4-0637-B940132BB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41740" cy="6858000"/>
          </a:xfrm>
          <a:prstGeom prst="rect">
            <a:avLst/>
          </a:prstGeom>
        </p:spPr>
      </p:pic>
      <p:sp>
        <p:nvSpPr>
          <p:cNvPr id="4" name="TextBox 3">
            <a:extLst>
              <a:ext uri="{FF2B5EF4-FFF2-40B4-BE49-F238E27FC236}">
                <a16:creationId xmlns:a16="http://schemas.microsoft.com/office/drawing/2014/main" id="{71D98E05-015C-9C0A-6AD5-FDC1B87C8BEB}"/>
              </a:ext>
            </a:extLst>
          </p:cNvPr>
          <p:cNvSpPr txBox="1"/>
          <p:nvPr/>
        </p:nvSpPr>
        <p:spPr>
          <a:xfrm>
            <a:off x="5467350" y="1332876"/>
            <a:ext cx="6724650" cy="2096124"/>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“But God Raised Him</a:t>
            </a:r>
          </a:p>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From the Dead”</a:t>
            </a: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13:24-41</a:t>
            </a:r>
          </a:p>
        </p:txBody>
      </p:sp>
      <p:sp>
        <p:nvSpPr>
          <p:cNvPr id="2" name="TextBox 1">
            <a:extLst>
              <a:ext uri="{FF2B5EF4-FFF2-40B4-BE49-F238E27FC236}">
                <a16:creationId xmlns:a16="http://schemas.microsoft.com/office/drawing/2014/main" id="{58DB13D8-1E80-B25A-8498-841487ADA961}"/>
              </a:ext>
            </a:extLst>
          </p:cNvPr>
          <p:cNvSpPr txBox="1"/>
          <p:nvPr/>
        </p:nvSpPr>
        <p:spPr>
          <a:xfrm>
            <a:off x="5467351" y="5322627"/>
            <a:ext cx="6724650" cy="116389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600" b="1" spc="150" dirty="0">
                <a:solidFill>
                  <a:schemeClr val="tx1">
                    <a:lumMod val="85000"/>
                    <a:lumOff val="15000"/>
                  </a:schemeClr>
                </a:solidFill>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200" b="1" i="1" spc="150" dirty="0">
                <a:solidFill>
                  <a:schemeClr val="tx1">
                    <a:lumMod val="85000"/>
                    <a:lumOff val="15000"/>
                  </a:schemeClr>
                </a:solidFill>
                <a:latin typeface="Bookman Old Style" panose="02050604050505020204" pitchFamily="18" charset="0"/>
                <a:ea typeface="+mj-ea"/>
                <a:cs typeface="+mj-cs"/>
              </a:rPr>
              <a:t>– Acts 1:8 (ESV)</a:t>
            </a:r>
            <a:endParaRPr lang="en-US" sz="1000" b="1" i="1" spc="150" dirty="0">
              <a:solidFill>
                <a:schemeClr val="tx1">
                  <a:lumMod val="85000"/>
                  <a:lumOff val="15000"/>
                </a:schemeClr>
              </a:solidFill>
              <a:latin typeface="+mj-lt"/>
              <a:ea typeface="+mj-ea"/>
              <a:cs typeface="+mj-cs"/>
            </a:endParaRPr>
          </a:p>
        </p:txBody>
      </p:sp>
      <p:sp>
        <p:nvSpPr>
          <p:cNvPr id="3" name="Oval 2">
            <a:extLst>
              <a:ext uri="{FF2B5EF4-FFF2-40B4-BE49-F238E27FC236}">
                <a16:creationId xmlns:a16="http://schemas.microsoft.com/office/drawing/2014/main" id="{A3EB5133-17C4-DA66-BE95-51056C602FE4}"/>
              </a:ext>
            </a:extLst>
          </p:cNvPr>
          <p:cNvSpPr/>
          <p:nvPr/>
        </p:nvSpPr>
        <p:spPr>
          <a:xfrm>
            <a:off x="685799" y="190500"/>
            <a:ext cx="685801"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F7241E-47BE-3FD1-A239-C5408681BDC3}"/>
              </a:ext>
            </a:extLst>
          </p:cNvPr>
          <p:cNvPicPr>
            <a:picLocks noChangeAspect="1"/>
          </p:cNvPicPr>
          <p:nvPr/>
        </p:nvPicPr>
        <p:blipFill>
          <a:blip r:embed="rId3"/>
          <a:stretch>
            <a:fillRect/>
          </a:stretch>
        </p:blipFill>
        <p:spPr>
          <a:xfrm>
            <a:off x="5441742" y="0"/>
            <a:ext cx="6750257" cy="6857999"/>
          </a:xfrm>
          <a:prstGeom prst="rect">
            <a:avLst/>
          </a:prstGeom>
        </p:spPr>
      </p:pic>
    </p:spTree>
    <p:extLst>
      <p:ext uri="{BB962C8B-B14F-4D97-AF65-F5344CB8AC3E}">
        <p14:creationId xmlns:p14="http://schemas.microsoft.com/office/powerpoint/2010/main" val="28974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97171-790D-6E6F-BACE-4312ABB72E51}"/>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4. </a:t>
            </a:r>
            <a:r>
              <a:rPr lang="en-US" sz="2400" dirty="0"/>
              <a:t>After He was raised, he had many </a:t>
            </a:r>
            <a:r>
              <a:rPr lang="en-US" sz="2400" b="1" u="sng" dirty="0">
                <a:solidFill>
                  <a:srgbClr val="FF0000"/>
                </a:solidFill>
              </a:rPr>
              <a:t>witnesses</a:t>
            </a:r>
            <a:r>
              <a:rPr lang="en-US" sz="2400" dirty="0"/>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2689476" y="2967335"/>
            <a:ext cx="7061834"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Colossians 1:18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he is the head of the body, the church. He is the beginning, </a:t>
            </a:r>
            <a:r>
              <a:rPr lang="en-US" b="1" dirty="0">
                <a:latin typeface="Times New Roman" panose="02020603050405020304" pitchFamily="18" charset="0"/>
                <a:cs typeface="Times New Roman" panose="02020603050405020304" pitchFamily="18" charset="0"/>
              </a:rPr>
              <a:t>the firstborn from the dead</a:t>
            </a:r>
            <a:r>
              <a:rPr lang="en-US" dirty="0">
                <a:latin typeface="Times New Roman" panose="02020603050405020304" pitchFamily="18" charset="0"/>
                <a:cs typeface="Times New Roman" panose="02020603050405020304" pitchFamily="18" charset="0"/>
              </a:rPr>
              <a:t>, that in everything he might be preeminent.</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D778D566-A312-BBCE-2390-F2CB6B0CC446}"/>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He had the </a:t>
            </a:r>
            <a:r>
              <a:rPr lang="en-US" b="1" u="sng" dirty="0">
                <a:solidFill>
                  <a:srgbClr val="FF0000"/>
                </a:solidFill>
              </a:rPr>
              <a:t>Scripture’s</a:t>
            </a:r>
            <a:r>
              <a:rPr lang="en-US" dirty="0"/>
              <a:t> </a:t>
            </a:r>
            <a:r>
              <a:rPr lang="en-US" b="1" u="sng" dirty="0">
                <a:solidFill>
                  <a:srgbClr val="FF0000"/>
                </a:solidFill>
              </a:rPr>
              <a:t>witness</a:t>
            </a:r>
            <a:r>
              <a:rPr lang="en-US" dirty="0"/>
              <a:t>.</a:t>
            </a:r>
          </a:p>
        </p:txBody>
      </p:sp>
      <p:sp>
        <p:nvSpPr>
          <p:cNvPr id="8" name="TextBox 7">
            <a:extLst>
              <a:ext uri="{FF2B5EF4-FFF2-40B4-BE49-F238E27FC236}">
                <a16:creationId xmlns:a16="http://schemas.microsoft.com/office/drawing/2014/main" id="{FC1CF23F-48A5-4813-5658-E8D73197D555}"/>
              </a:ext>
            </a:extLst>
          </p:cNvPr>
          <p:cNvSpPr txBox="1"/>
          <p:nvPr/>
        </p:nvSpPr>
        <p:spPr>
          <a:xfrm>
            <a:off x="2689475" y="4272676"/>
            <a:ext cx="7423515"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Hebrews 10:11-12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every priest stands daily at his service, offering repeatedly the same sacrifices, which can never take away sins. But when Christ had offered </a:t>
            </a:r>
            <a:r>
              <a:rPr lang="en-US" b="1" dirty="0">
                <a:latin typeface="Times New Roman" panose="02020603050405020304" pitchFamily="18" charset="0"/>
                <a:cs typeface="Times New Roman" panose="02020603050405020304" pitchFamily="18" charset="0"/>
              </a:rPr>
              <a:t>for all time a </a:t>
            </a:r>
            <a:r>
              <a:rPr lang="en-US" b="1" u="sng" dirty="0">
                <a:latin typeface="Times New Roman" panose="02020603050405020304" pitchFamily="18" charset="0"/>
                <a:cs typeface="Times New Roman" panose="02020603050405020304" pitchFamily="18" charset="0"/>
              </a:rPr>
              <a:t>single</a:t>
            </a:r>
            <a:r>
              <a:rPr lang="en-US" b="1" dirty="0">
                <a:latin typeface="Times New Roman" panose="02020603050405020304" pitchFamily="18" charset="0"/>
                <a:cs typeface="Times New Roman" panose="02020603050405020304" pitchFamily="18" charset="0"/>
              </a:rPr>
              <a:t> sacrifice for sins</a:t>
            </a:r>
            <a:r>
              <a:rPr lang="en-US" dirty="0">
                <a:latin typeface="Times New Roman" panose="02020603050405020304" pitchFamily="18" charset="0"/>
                <a:cs typeface="Times New Roman" panose="02020603050405020304" pitchFamily="18" charset="0"/>
              </a:rPr>
              <a:t>, he sat down at the right hand of God,</a:t>
            </a:r>
          </a:p>
        </p:txBody>
      </p:sp>
      <p:sp>
        <p:nvSpPr>
          <p:cNvPr id="9" name="TextBox 8">
            <a:extLst>
              <a:ext uri="{FF2B5EF4-FFF2-40B4-BE49-F238E27FC236}">
                <a16:creationId xmlns:a16="http://schemas.microsoft.com/office/drawing/2014/main" id="{ABDE2972-2C7B-B33D-2C20-E7B3D1B54A65}"/>
              </a:ext>
            </a:extLst>
          </p:cNvPr>
          <p:cNvSpPr txBox="1"/>
          <p:nvPr/>
        </p:nvSpPr>
        <p:spPr>
          <a:xfrm>
            <a:off x="2870316" y="1674673"/>
            <a:ext cx="7061834"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John 5:39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You search </a:t>
            </a:r>
            <a:r>
              <a:rPr lang="en-US" b="1" dirty="0">
                <a:latin typeface="Times New Roman" panose="02020603050405020304" pitchFamily="18" charset="0"/>
                <a:cs typeface="Times New Roman" panose="02020603050405020304" pitchFamily="18" charset="0"/>
              </a:rPr>
              <a:t>the Scriptures </a:t>
            </a:r>
            <a:r>
              <a:rPr lang="en-US" dirty="0">
                <a:latin typeface="Times New Roman" panose="02020603050405020304" pitchFamily="18" charset="0"/>
                <a:cs typeface="Times New Roman" panose="02020603050405020304" pitchFamily="18" charset="0"/>
              </a:rPr>
              <a:t>because you think that in them you have eternal life; and it is </a:t>
            </a:r>
            <a:r>
              <a:rPr lang="en-US" b="1" dirty="0">
                <a:latin typeface="Times New Roman" panose="02020603050405020304" pitchFamily="18" charset="0"/>
                <a:cs typeface="Times New Roman" panose="02020603050405020304" pitchFamily="18" charset="0"/>
              </a:rPr>
              <a:t>they that bear witness about me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162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97171-790D-6E6F-BACE-4312ABB72E51}"/>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4. </a:t>
            </a:r>
            <a:r>
              <a:rPr lang="en-US" sz="2400" dirty="0"/>
              <a:t>After He was raised, he had many </a:t>
            </a:r>
            <a:r>
              <a:rPr lang="en-US" sz="2400" b="1" u="sng" dirty="0">
                <a:solidFill>
                  <a:srgbClr val="FF0000"/>
                </a:solidFill>
              </a:rPr>
              <a:t>witnesses</a:t>
            </a:r>
            <a:r>
              <a:rPr lang="en-US" sz="2400" dirty="0"/>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133348" y="1859338"/>
            <a:ext cx="11925302"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Isaiah 55:3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Incline your ear, and come to me; hear, that your soul may live; and </a:t>
            </a:r>
            <a:r>
              <a:rPr lang="en-US" b="1" dirty="0">
                <a:latin typeface="Times New Roman" panose="02020603050405020304" pitchFamily="18" charset="0"/>
                <a:cs typeface="Times New Roman" panose="02020603050405020304" pitchFamily="18" charset="0"/>
              </a:rPr>
              <a:t>I will make with you an everlasting covenant, my steadfast, sure love for David</a:t>
            </a:r>
            <a:r>
              <a:rPr lang="en-US"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D778D566-A312-BBCE-2390-F2CB6B0CC446}"/>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He had the </a:t>
            </a:r>
            <a:r>
              <a:rPr lang="en-US" b="1" u="sng" dirty="0">
                <a:solidFill>
                  <a:srgbClr val="FF0000"/>
                </a:solidFill>
              </a:rPr>
              <a:t>Scripture’s</a:t>
            </a:r>
            <a:r>
              <a:rPr lang="en-US" dirty="0"/>
              <a:t> </a:t>
            </a:r>
            <a:r>
              <a:rPr lang="en-US" b="1" u="sng" dirty="0">
                <a:solidFill>
                  <a:srgbClr val="FF0000"/>
                </a:solidFill>
              </a:rPr>
              <a:t>witness</a:t>
            </a:r>
            <a:r>
              <a:rPr lang="en-US" dirty="0"/>
              <a:t>.</a:t>
            </a:r>
          </a:p>
        </p:txBody>
      </p:sp>
      <p:sp>
        <p:nvSpPr>
          <p:cNvPr id="8" name="TextBox 7">
            <a:extLst>
              <a:ext uri="{FF2B5EF4-FFF2-40B4-BE49-F238E27FC236}">
                <a16:creationId xmlns:a16="http://schemas.microsoft.com/office/drawing/2014/main" id="{FC1CF23F-48A5-4813-5658-E8D73197D555}"/>
              </a:ext>
            </a:extLst>
          </p:cNvPr>
          <p:cNvSpPr txBox="1"/>
          <p:nvPr/>
        </p:nvSpPr>
        <p:spPr>
          <a:xfrm>
            <a:off x="133348" y="3152003"/>
            <a:ext cx="11925302"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2 Samuel 7:12, 16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When your days are fulfilled and you lie down with your fathers, </a:t>
            </a:r>
            <a:r>
              <a:rPr lang="en-US" b="1" dirty="0">
                <a:latin typeface="Times New Roman" panose="02020603050405020304" pitchFamily="18" charset="0"/>
                <a:cs typeface="Times New Roman" panose="02020603050405020304" pitchFamily="18" charset="0"/>
              </a:rPr>
              <a:t>I will raise up your offspring after you</a:t>
            </a:r>
            <a:r>
              <a:rPr lang="en-US" dirty="0">
                <a:latin typeface="Times New Roman" panose="02020603050405020304" pitchFamily="18" charset="0"/>
                <a:cs typeface="Times New Roman" panose="02020603050405020304" pitchFamily="18" charset="0"/>
              </a:rPr>
              <a:t>, who shall come from your body, and </a:t>
            </a:r>
            <a:r>
              <a:rPr lang="en-US" b="1" dirty="0">
                <a:latin typeface="Times New Roman" panose="02020603050405020304" pitchFamily="18" charset="0"/>
                <a:cs typeface="Times New Roman" panose="02020603050405020304" pitchFamily="18" charset="0"/>
              </a:rPr>
              <a:t>I will establish his kingdom</a:t>
            </a:r>
            <a:r>
              <a:rPr lang="en-US" dirty="0">
                <a:latin typeface="Times New Roman" panose="02020603050405020304" pitchFamily="18" charset="0"/>
                <a:cs typeface="Times New Roman" panose="02020603050405020304" pitchFamily="18" charset="0"/>
              </a:rPr>
              <a:t> … And your house and your kingdom </a:t>
            </a:r>
            <a:r>
              <a:rPr lang="en-US" b="1" dirty="0">
                <a:latin typeface="Times New Roman" panose="02020603050405020304" pitchFamily="18" charset="0"/>
                <a:cs typeface="Times New Roman" panose="02020603050405020304" pitchFamily="18" charset="0"/>
              </a:rPr>
              <a:t>shall be made sure forever </a:t>
            </a:r>
            <a:r>
              <a:rPr lang="en-US" dirty="0">
                <a:latin typeface="Times New Roman" panose="02020603050405020304" pitchFamily="18" charset="0"/>
                <a:cs typeface="Times New Roman" panose="02020603050405020304" pitchFamily="18" charset="0"/>
              </a:rPr>
              <a:t>before me. </a:t>
            </a:r>
            <a:r>
              <a:rPr lang="en-US" b="1" dirty="0">
                <a:latin typeface="Times New Roman" panose="02020603050405020304" pitchFamily="18" charset="0"/>
                <a:cs typeface="Times New Roman" panose="02020603050405020304" pitchFamily="18" charset="0"/>
              </a:rPr>
              <a:t>Your throne shall be established forever</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0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997171-790D-6E6F-BACE-4312ABB72E51}"/>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4. </a:t>
            </a:r>
            <a:r>
              <a:rPr lang="en-US" sz="2400" dirty="0"/>
              <a:t>After He was raised, he had many </a:t>
            </a:r>
            <a:r>
              <a:rPr lang="en-US" sz="2400" b="1" u="sng" dirty="0">
                <a:solidFill>
                  <a:srgbClr val="FF0000"/>
                </a:solidFill>
              </a:rPr>
              <a:t>witnesses</a:t>
            </a:r>
            <a:r>
              <a:rPr lang="en-US" sz="2400" dirty="0"/>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133348" y="1859338"/>
            <a:ext cx="11925302"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Acts 2:27-29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For you will not abandon my soul to Hades, or </a:t>
            </a:r>
            <a:r>
              <a:rPr lang="en-US" b="1" dirty="0">
                <a:latin typeface="Times New Roman" panose="02020603050405020304" pitchFamily="18" charset="0"/>
                <a:cs typeface="Times New Roman" panose="02020603050405020304" pitchFamily="18" charset="0"/>
              </a:rPr>
              <a:t>let your Holy One see corruption</a:t>
            </a:r>
            <a:r>
              <a:rPr lang="en-US" dirty="0">
                <a:latin typeface="Times New Roman" panose="02020603050405020304" pitchFamily="18" charset="0"/>
                <a:cs typeface="Times New Roman" panose="02020603050405020304" pitchFamily="18" charset="0"/>
              </a:rPr>
              <a:t>. You have made known to me the paths of life; you will make me full of gladness with your presence.’ “Brothers, I may say to you with confidence about the patriarch </a:t>
            </a:r>
            <a:r>
              <a:rPr lang="en-US" b="1" dirty="0">
                <a:latin typeface="Times New Roman" panose="02020603050405020304" pitchFamily="18" charset="0"/>
                <a:cs typeface="Times New Roman" panose="02020603050405020304" pitchFamily="18" charset="0"/>
              </a:rPr>
              <a:t>David that he both died and was buried</a:t>
            </a:r>
            <a:r>
              <a:rPr lang="en-US" dirty="0">
                <a:latin typeface="Times New Roman" panose="02020603050405020304" pitchFamily="18" charset="0"/>
                <a:cs typeface="Times New Roman" panose="02020603050405020304" pitchFamily="18" charset="0"/>
              </a:rPr>
              <a:t>, and his tomb is with us to this day.</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D778D566-A312-BBCE-2390-F2CB6B0CC446}"/>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He had the </a:t>
            </a:r>
            <a:r>
              <a:rPr lang="en-US" b="1" u="sng" dirty="0">
                <a:solidFill>
                  <a:srgbClr val="FF0000"/>
                </a:solidFill>
              </a:rPr>
              <a:t>Scripture’s</a:t>
            </a:r>
            <a:r>
              <a:rPr lang="en-US" dirty="0"/>
              <a:t> </a:t>
            </a:r>
            <a:r>
              <a:rPr lang="en-US" b="1" u="sng" dirty="0">
                <a:solidFill>
                  <a:srgbClr val="FF0000"/>
                </a:solidFill>
              </a:rPr>
              <a:t>witness</a:t>
            </a:r>
            <a:r>
              <a:rPr lang="en-US" dirty="0"/>
              <a:t>.</a:t>
            </a:r>
          </a:p>
        </p:txBody>
      </p:sp>
      <p:sp>
        <p:nvSpPr>
          <p:cNvPr id="8" name="TextBox 7">
            <a:extLst>
              <a:ext uri="{FF2B5EF4-FFF2-40B4-BE49-F238E27FC236}">
                <a16:creationId xmlns:a16="http://schemas.microsoft.com/office/drawing/2014/main" id="{FC1CF23F-48A5-4813-5658-E8D73197D555}"/>
              </a:ext>
            </a:extLst>
          </p:cNvPr>
          <p:cNvSpPr txBox="1"/>
          <p:nvPr/>
        </p:nvSpPr>
        <p:spPr>
          <a:xfrm>
            <a:off x="382846" y="3626343"/>
            <a:ext cx="11426306"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Romans 1:1-4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Paul, a servant of Christ Jesus, called to be an apostle, set apart for the gospel of God, which he promised </a:t>
            </a:r>
            <a:r>
              <a:rPr lang="en-US" b="1" dirty="0">
                <a:latin typeface="Times New Roman" panose="02020603050405020304" pitchFamily="18" charset="0"/>
                <a:cs typeface="Times New Roman" panose="02020603050405020304" pitchFamily="18" charset="0"/>
              </a:rPr>
              <a:t>beforehand through his prophets</a:t>
            </a:r>
            <a:r>
              <a:rPr lang="en-US" dirty="0">
                <a:latin typeface="Times New Roman" panose="02020603050405020304" pitchFamily="18" charset="0"/>
                <a:cs typeface="Times New Roman" panose="02020603050405020304" pitchFamily="18" charset="0"/>
              </a:rPr>
              <a:t> in the holy Scriptures, </a:t>
            </a:r>
            <a:r>
              <a:rPr lang="en-US" b="1" dirty="0">
                <a:latin typeface="Times New Roman" panose="02020603050405020304" pitchFamily="18" charset="0"/>
                <a:cs typeface="Times New Roman" panose="02020603050405020304" pitchFamily="18" charset="0"/>
              </a:rPr>
              <a:t>concerning his Son, who was descended from David </a:t>
            </a:r>
            <a:r>
              <a:rPr lang="en-US" dirty="0">
                <a:latin typeface="Times New Roman" panose="02020603050405020304" pitchFamily="18" charset="0"/>
                <a:cs typeface="Times New Roman" panose="02020603050405020304" pitchFamily="18" charset="0"/>
              </a:rPr>
              <a:t>according to the flesh and was </a:t>
            </a:r>
            <a:r>
              <a:rPr lang="en-US" b="1" dirty="0">
                <a:latin typeface="Times New Roman" panose="02020603050405020304" pitchFamily="18" charset="0"/>
                <a:cs typeface="Times New Roman" panose="02020603050405020304" pitchFamily="18" charset="0"/>
              </a:rPr>
              <a:t>declared to be the Son of God in power </a:t>
            </a:r>
            <a:r>
              <a:rPr lang="en-US" dirty="0">
                <a:latin typeface="Times New Roman" panose="02020603050405020304" pitchFamily="18" charset="0"/>
                <a:cs typeface="Times New Roman" panose="02020603050405020304" pitchFamily="18" charset="0"/>
              </a:rPr>
              <a:t>according to the Spirit of holiness </a:t>
            </a:r>
            <a:r>
              <a:rPr lang="en-US" b="1" dirty="0">
                <a:latin typeface="Times New Roman" panose="02020603050405020304" pitchFamily="18" charset="0"/>
                <a:cs typeface="Times New Roman" panose="02020603050405020304" pitchFamily="18" charset="0"/>
              </a:rPr>
              <a:t>by his resurrection from the dead</a:t>
            </a:r>
            <a:r>
              <a:rPr lang="en-US" dirty="0">
                <a:latin typeface="Times New Roman" panose="02020603050405020304" pitchFamily="18" charset="0"/>
                <a:cs typeface="Times New Roman" panose="02020603050405020304" pitchFamily="18" charset="0"/>
              </a:rPr>
              <a:t>, Jesus Christ our Lord,</a:t>
            </a:r>
          </a:p>
        </p:txBody>
      </p:sp>
      <p:sp>
        <p:nvSpPr>
          <p:cNvPr id="4" name="TextBox 3">
            <a:extLst>
              <a:ext uri="{FF2B5EF4-FFF2-40B4-BE49-F238E27FC236}">
                <a16:creationId xmlns:a16="http://schemas.microsoft.com/office/drawing/2014/main" id="{E33FC5F3-4D1C-C2DB-448B-4557D09733D5}"/>
              </a:ext>
            </a:extLst>
          </p:cNvPr>
          <p:cNvSpPr txBox="1"/>
          <p:nvPr/>
        </p:nvSpPr>
        <p:spPr>
          <a:xfrm>
            <a:off x="382846" y="5484713"/>
            <a:ext cx="11426306" cy="646331"/>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2 Timothy 2:8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Remember Jesus Christ, risen from the dead, the offspring of David, as preached in my gospel,</a:t>
            </a:r>
          </a:p>
        </p:txBody>
      </p:sp>
    </p:spTree>
    <p:extLst>
      <p:ext uri="{BB962C8B-B14F-4D97-AF65-F5344CB8AC3E}">
        <p14:creationId xmlns:p14="http://schemas.microsoft.com/office/powerpoint/2010/main" val="31654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9E439-9DD4-CDDD-8ABF-5322A19CF80B}"/>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5. </a:t>
            </a:r>
            <a:r>
              <a:rPr lang="en-US" sz="2400" dirty="0"/>
              <a:t>Now that He is raised, </a:t>
            </a:r>
            <a:r>
              <a:rPr lang="en-US" sz="2400" b="1" u="sng" dirty="0">
                <a:solidFill>
                  <a:srgbClr val="FF0000"/>
                </a:solidFill>
              </a:rPr>
              <a:t>justification</a:t>
            </a:r>
            <a:r>
              <a:rPr lang="en-US" sz="2400" dirty="0"/>
              <a:t> from </a:t>
            </a:r>
            <a:r>
              <a:rPr lang="en-US" sz="2400" b="1" u="sng" dirty="0">
                <a:solidFill>
                  <a:srgbClr val="FF0000"/>
                </a:solidFill>
              </a:rPr>
              <a:t>sin</a:t>
            </a:r>
            <a:r>
              <a:rPr lang="en-US" sz="2400" dirty="0"/>
              <a:t> has been made </a:t>
            </a:r>
            <a:r>
              <a:rPr lang="en-US" sz="2400" b="1" u="sng" dirty="0">
                <a:solidFill>
                  <a:srgbClr val="FF0000"/>
                </a:solidFill>
              </a:rPr>
              <a:t>available</a:t>
            </a:r>
            <a:r>
              <a:rPr lang="en-US" sz="2400" dirty="0"/>
              <a:t>.</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141D94F-427A-F44E-FE51-7E67C3422F5F}"/>
              </a:ext>
            </a:extLst>
          </p:cNvPr>
          <p:cNvSpPr txBox="1"/>
          <p:nvPr/>
        </p:nvSpPr>
        <p:spPr>
          <a:xfrm>
            <a:off x="0" y="923330"/>
            <a:ext cx="12058650" cy="369332"/>
          </a:xfrm>
          <a:prstGeom prst="rect">
            <a:avLst/>
          </a:prstGeom>
          <a:noFill/>
        </p:spPr>
        <p:txBody>
          <a:bodyPr wrap="square" rtlCol="0">
            <a:spAutoFit/>
          </a:bodyPr>
          <a:lstStyle/>
          <a:p>
            <a:pPr algn="ctr"/>
            <a:r>
              <a:rPr lang="en-US" b="1" dirty="0"/>
              <a:t>a. </a:t>
            </a:r>
            <a:r>
              <a:rPr lang="en-US" dirty="0"/>
              <a:t>It’s available to those who </a:t>
            </a:r>
            <a:r>
              <a:rPr lang="en-US" b="1" u="sng" dirty="0">
                <a:solidFill>
                  <a:srgbClr val="FF0000"/>
                </a:solidFill>
              </a:rPr>
              <a:t>repent</a:t>
            </a:r>
            <a:r>
              <a:rPr lang="en-US" dirty="0"/>
              <a:t> from their </a:t>
            </a:r>
            <a:r>
              <a:rPr lang="en-US" b="1" u="sng" dirty="0">
                <a:solidFill>
                  <a:srgbClr val="FF0000"/>
                </a:solidFill>
              </a:rPr>
              <a:t>sin</a:t>
            </a:r>
            <a:r>
              <a:rPr lang="en-US" dirty="0"/>
              <a:t>.</a:t>
            </a:r>
          </a:p>
        </p:txBody>
      </p:sp>
    </p:spTree>
    <p:extLst>
      <p:ext uri="{BB962C8B-B14F-4D97-AF65-F5344CB8AC3E}">
        <p14:creationId xmlns:p14="http://schemas.microsoft.com/office/powerpoint/2010/main" val="314083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E28E05-4514-A086-DBBE-426A7E9C1F11}"/>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5. </a:t>
            </a:r>
            <a:r>
              <a:rPr lang="en-US" sz="2400" dirty="0"/>
              <a:t>Now that He is raised, </a:t>
            </a:r>
            <a:r>
              <a:rPr lang="en-US" sz="2400" b="1" u="sng" dirty="0">
                <a:solidFill>
                  <a:srgbClr val="FF0000"/>
                </a:solidFill>
              </a:rPr>
              <a:t>justification</a:t>
            </a:r>
            <a:r>
              <a:rPr lang="en-US" sz="2400" dirty="0"/>
              <a:t> from </a:t>
            </a:r>
            <a:r>
              <a:rPr lang="en-US" sz="2400" b="1" u="sng" dirty="0">
                <a:solidFill>
                  <a:srgbClr val="FF0000"/>
                </a:solidFill>
              </a:rPr>
              <a:t>sin</a:t>
            </a:r>
            <a:r>
              <a:rPr lang="en-US" sz="2400" dirty="0"/>
              <a:t> has been made </a:t>
            </a:r>
            <a:r>
              <a:rPr lang="en-US" sz="2400" b="1" u="sng" dirty="0">
                <a:solidFill>
                  <a:srgbClr val="FF0000"/>
                </a:solidFill>
              </a:rPr>
              <a:t>available</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1260143" y="1974014"/>
            <a:ext cx="9976513"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Romans 5:1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Therefore, since we have been </a:t>
            </a:r>
            <a:r>
              <a:rPr lang="en-US" b="1" dirty="0">
                <a:latin typeface="Times New Roman" panose="02020603050405020304" pitchFamily="18" charset="0"/>
                <a:cs typeface="Times New Roman" panose="02020603050405020304" pitchFamily="18" charset="0"/>
              </a:rPr>
              <a:t>justified by faith</a:t>
            </a:r>
            <a:r>
              <a:rPr lang="en-US" dirty="0">
                <a:latin typeface="Times New Roman" panose="02020603050405020304" pitchFamily="18" charset="0"/>
                <a:cs typeface="Times New Roman" panose="02020603050405020304" pitchFamily="18" charset="0"/>
              </a:rPr>
              <a:t>, we have </a:t>
            </a:r>
            <a:r>
              <a:rPr lang="en-US" u="sng" dirty="0">
                <a:latin typeface="Times New Roman" panose="02020603050405020304" pitchFamily="18" charset="0"/>
                <a:cs typeface="Times New Roman" panose="02020603050405020304" pitchFamily="18" charset="0"/>
              </a:rPr>
              <a:t>peace</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with</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God</a:t>
            </a:r>
            <a:r>
              <a:rPr lang="en-US" dirty="0">
                <a:latin typeface="Times New Roman" panose="02020603050405020304" pitchFamily="18" charset="0"/>
                <a:cs typeface="Times New Roman" panose="02020603050405020304" pitchFamily="18" charset="0"/>
              </a:rPr>
              <a:t> through our Lord Jesus Christ.</a:t>
            </a:r>
          </a:p>
          <a:p>
            <a:pPr algn="ct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76FA477-8948-254A-4EA6-756704E35E25}"/>
              </a:ext>
            </a:extLst>
          </p:cNvPr>
          <p:cNvSpPr txBox="1"/>
          <p:nvPr/>
        </p:nvSpPr>
        <p:spPr>
          <a:xfrm>
            <a:off x="1260143" y="2828835"/>
            <a:ext cx="9976513"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Romans 5:9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Since, therefore, we have now been </a:t>
            </a:r>
            <a:r>
              <a:rPr lang="en-US" b="1" dirty="0">
                <a:latin typeface="Times New Roman" panose="02020603050405020304" pitchFamily="18" charset="0"/>
                <a:cs typeface="Times New Roman" panose="02020603050405020304" pitchFamily="18" charset="0"/>
              </a:rPr>
              <a:t>justified by his blood</a:t>
            </a:r>
            <a:r>
              <a:rPr lang="en-US" dirty="0">
                <a:latin typeface="Times New Roman" panose="02020603050405020304" pitchFamily="18" charset="0"/>
                <a:cs typeface="Times New Roman" panose="02020603050405020304" pitchFamily="18" charset="0"/>
              </a:rPr>
              <a:t>, much more shall we be saved by him from the wrath of God.</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141D94F-427A-F44E-FE51-7E67C3422F5F}"/>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It’s available to those who </a:t>
            </a:r>
            <a:r>
              <a:rPr lang="en-US" b="1" u="sng" dirty="0">
                <a:solidFill>
                  <a:srgbClr val="FF0000"/>
                </a:solidFill>
              </a:rPr>
              <a:t>believe</a:t>
            </a:r>
            <a:r>
              <a:rPr lang="en-US" dirty="0"/>
              <a:t> in </a:t>
            </a:r>
            <a:r>
              <a:rPr lang="en-US" b="1" u="sng" dirty="0">
                <a:solidFill>
                  <a:srgbClr val="FF0000"/>
                </a:solidFill>
              </a:rPr>
              <a:t>Jesus Christ</a:t>
            </a:r>
            <a:r>
              <a:rPr lang="en-US" dirty="0"/>
              <a:t>,</a:t>
            </a:r>
            <a:r>
              <a:rPr lang="en-US" b="1" dirty="0">
                <a:solidFill>
                  <a:srgbClr val="FF0000"/>
                </a:solidFill>
              </a:rPr>
              <a:t> </a:t>
            </a:r>
            <a:r>
              <a:rPr lang="en-US" dirty="0"/>
              <a:t>and Him </a:t>
            </a:r>
            <a:r>
              <a:rPr lang="en-US" b="1" u="sng" dirty="0">
                <a:solidFill>
                  <a:srgbClr val="FF0000"/>
                </a:solidFill>
              </a:rPr>
              <a:t>alone</a:t>
            </a:r>
            <a:r>
              <a:rPr lang="en-US" dirty="0"/>
              <a:t>.</a:t>
            </a:r>
          </a:p>
        </p:txBody>
      </p:sp>
      <p:sp>
        <p:nvSpPr>
          <p:cNvPr id="8" name="TextBox 7">
            <a:extLst>
              <a:ext uri="{FF2B5EF4-FFF2-40B4-BE49-F238E27FC236}">
                <a16:creationId xmlns:a16="http://schemas.microsoft.com/office/drawing/2014/main" id="{2967537F-4B74-2C17-BDB5-CC317BB3F4BD}"/>
              </a:ext>
            </a:extLst>
          </p:cNvPr>
          <p:cNvSpPr txBox="1"/>
          <p:nvPr/>
        </p:nvSpPr>
        <p:spPr>
          <a:xfrm>
            <a:off x="2456596" y="4219963"/>
            <a:ext cx="7833815" cy="2308324"/>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Romans 8:28-29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For those whom he foreknew he also predestined to be conformed to the image of his Son, in order that he might be the </a:t>
            </a:r>
            <a:r>
              <a:rPr lang="en-US" u="sng" dirty="0">
                <a:latin typeface="Times New Roman" panose="02020603050405020304" pitchFamily="18" charset="0"/>
                <a:cs typeface="Times New Roman" panose="02020603050405020304" pitchFamily="18" charset="0"/>
              </a:rPr>
              <a:t>firstborn</a:t>
            </a:r>
            <a:r>
              <a:rPr lang="en-US" dirty="0">
                <a:latin typeface="Times New Roman" panose="02020603050405020304" pitchFamily="18" charset="0"/>
                <a:cs typeface="Times New Roman" panose="02020603050405020304" pitchFamily="18" charset="0"/>
              </a:rPr>
              <a:t> among many brothers. And those whom he predestined he also called, and those whom he called </a:t>
            </a:r>
            <a:r>
              <a:rPr lang="en-US" b="1" dirty="0">
                <a:latin typeface="Times New Roman" panose="02020603050405020304" pitchFamily="18" charset="0"/>
                <a:cs typeface="Times New Roman" panose="02020603050405020304" pitchFamily="18" charset="0"/>
              </a:rPr>
              <a:t>he also justified, and those whom he justified </a:t>
            </a:r>
            <a:r>
              <a:rPr lang="en-US" dirty="0">
                <a:latin typeface="Times New Roman" panose="02020603050405020304" pitchFamily="18" charset="0"/>
                <a:cs typeface="Times New Roman" panose="02020603050405020304" pitchFamily="18" charset="0"/>
              </a:rPr>
              <a:t>he also glorified.</a:t>
            </a: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Verse 33</a:t>
            </a:r>
            <a:r>
              <a:rPr lang="en-US" dirty="0">
                <a:latin typeface="Times New Roman" panose="02020603050405020304" pitchFamily="18" charset="0"/>
                <a:cs typeface="Times New Roman" panose="02020603050405020304" pitchFamily="18" charset="0"/>
              </a:rPr>
              <a:t>: Who shall bring any charge against God’s elect? </a:t>
            </a:r>
            <a:r>
              <a:rPr lang="en-US" b="1" dirty="0">
                <a:latin typeface="Times New Roman" panose="02020603050405020304" pitchFamily="18" charset="0"/>
                <a:cs typeface="Times New Roman" panose="02020603050405020304" pitchFamily="18" charset="0"/>
              </a:rPr>
              <a:t>It is God who justifies</a:t>
            </a:r>
            <a:r>
              <a:rPr lang="en-US" dirty="0">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4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AC677A-F123-B7AE-3349-14CAE4A62FBE}"/>
              </a:ext>
            </a:extLst>
          </p:cNvPr>
          <p:cNvPicPr>
            <a:picLocks noChangeAspect="1"/>
          </p:cNvPicPr>
          <p:nvPr/>
        </p:nvPicPr>
        <p:blipFill>
          <a:blip r:embed="rId2"/>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6. </a:t>
            </a:r>
            <a:r>
              <a:rPr lang="en-US" sz="2400" dirty="0"/>
              <a:t>Now that He is raised, those who don’t </a:t>
            </a:r>
            <a:r>
              <a:rPr lang="en-US" sz="2400" b="1" u="sng" dirty="0">
                <a:solidFill>
                  <a:srgbClr val="FF0000"/>
                </a:solidFill>
              </a:rPr>
              <a:t>believe</a:t>
            </a:r>
            <a:r>
              <a:rPr lang="en-US" sz="2400" dirty="0"/>
              <a:t> should heed God’s </a:t>
            </a:r>
            <a:r>
              <a:rPr lang="en-US" sz="2400" b="1" dirty="0">
                <a:solidFill>
                  <a:srgbClr val="FF0000"/>
                </a:solidFill>
              </a:rPr>
              <a:t>warning</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2565083" y="1743989"/>
            <a:ext cx="7061834" cy="646331"/>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Romans 3:28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For we hold that </a:t>
            </a:r>
            <a:r>
              <a:rPr lang="en-US" b="1" dirty="0">
                <a:latin typeface="Times New Roman" panose="02020603050405020304" pitchFamily="18" charset="0"/>
                <a:cs typeface="Times New Roman" panose="02020603050405020304" pitchFamily="18" charset="0"/>
              </a:rPr>
              <a:t>one is justified </a:t>
            </a:r>
            <a:r>
              <a:rPr lang="en-US" dirty="0">
                <a:latin typeface="Times New Roman" panose="02020603050405020304" pitchFamily="18" charset="0"/>
                <a:cs typeface="Times New Roman" panose="02020603050405020304" pitchFamily="18" charset="0"/>
              </a:rPr>
              <a:t>by faith</a:t>
            </a:r>
            <a:r>
              <a:rPr lang="en-US" b="1" dirty="0">
                <a:latin typeface="Times New Roman" panose="02020603050405020304" pitchFamily="18" charset="0"/>
                <a:cs typeface="Times New Roman" panose="02020603050405020304" pitchFamily="18" charset="0"/>
              </a:rPr>
              <a:t> apart from works of the law</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0" y="2695505"/>
            <a:ext cx="12192000"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Galatians 2:16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yet we know that a person is </a:t>
            </a:r>
            <a:r>
              <a:rPr lang="en-US" b="1" dirty="0">
                <a:latin typeface="Times New Roman" panose="02020603050405020304" pitchFamily="18" charset="0"/>
                <a:cs typeface="Times New Roman" panose="02020603050405020304" pitchFamily="18" charset="0"/>
              </a:rPr>
              <a:t>not justified by works of the law </a:t>
            </a:r>
            <a:r>
              <a:rPr lang="en-US" dirty="0">
                <a:latin typeface="Times New Roman" panose="02020603050405020304" pitchFamily="18" charset="0"/>
                <a:cs typeface="Times New Roman" panose="02020603050405020304" pitchFamily="18" charset="0"/>
              </a:rPr>
              <a:t>but through faith in Jesus Christ, so we also have believed in Christ Jesus, in order to be justified by faith in Christ and </a:t>
            </a:r>
            <a:r>
              <a:rPr lang="en-US" b="1" dirty="0">
                <a:latin typeface="Times New Roman" panose="02020603050405020304" pitchFamily="18" charset="0"/>
                <a:cs typeface="Times New Roman" panose="02020603050405020304" pitchFamily="18" charset="0"/>
              </a:rPr>
              <a:t>not by works of the law</a:t>
            </a:r>
            <a:r>
              <a:rPr lang="en-US" dirty="0">
                <a:latin typeface="Times New Roman" panose="02020603050405020304" pitchFamily="18" charset="0"/>
                <a:cs typeface="Times New Roman" panose="02020603050405020304" pitchFamily="18" charset="0"/>
              </a:rPr>
              <a:t>, because </a:t>
            </a:r>
            <a:r>
              <a:rPr lang="en-US" b="1" dirty="0">
                <a:latin typeface="Times New Roman" panose="02020603050405020304" pitchFamily="18" charset="0"/>
                <a:cs typeface="Times New Roman" panose="02020603050405020304" pitchFamily="18" charset="0"/>
              </a:rPr>
              <a:t>by works of the law no one will be justified.</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48481D2-7251-F9B0-2289-CC513EA83388}"/>
              </a:ext>
            </a:extLst>
          </p:cNvPr>
          <p:cNvSpPr txBox="1"/>
          <p:nvPr/>
        </p:nvSpPr>
        <p:spPr>
          <a:xfrm>
            <a:off x="0" y="923330"/>
            <a:ext cx="12058650" cy="369332"/>
          </a:xfrm>
          <a:prstGeom prst="rect">
            <a:avLst/>
          </a:prstGeom>
          <a:noFill/>
        </p:spPr>
        <p:txBody>
          <a:bodyPr wrap="square" rtlCol="0">
            <a:spAutoFit/>
          </a:bodyPr>
          <a:lstStyle/>
          <a:p>
            <a:pPr algn="ctr"/>
            <a:r>
              <a:rPr lang="en-US" b="1" dirty="0"/>
              <a:t>a. </a:t>
            </a:r>
            <a:r>
              <a:rPr lang="en-US" dirty="0"/>
              <a:t>Don’t </a:t>
            </a:r>
            <a:r>
              <a:rPr lang="en-US" b="1" u="sng" dirty="0">
                <a:solidFill>
                  <a:srgbClr val="FF0000"/>
                </a:solidFill>
              </a:rPr>
              <a:t>trust</a:t>
            </a:r>
            <a:r>
              <a:rPr lang="en-US" dirty="0"/>
              <a:t> in your own </a:t>
            </a:r>
            <a:r>
              <a:rPr lang="en-US" b="1" u="sng" dirty="0">
                <a:solidFill>
                  <a:srgbClr val="FF0000"/>
                </a:solidFill>
              </a:rPr>
              <a:t>works</a:t>
            </a:r>
            <a:r>
              <a:rPr lang="en-US" dirty="0"/>
              <a:t>.</a:t>
            </a:r>
          </a:p>
        </p:txBody>
      </p:sp>
      <p:sp>
        <p:nvSpPr>
          <p:cNvPr id="8" name="TextBox 7">
            <a:extLst>
              <a:ext uri="{FF2B5EF4-FFF2-40B4-BE49-F238E27FC236}">
                <a16:creationId xmlns:a16="http://schemas.microsoft.com/office/drawing/2014/main" id="{D3C69F37-7A1B-D7E5-6A23-085EB70458D7}"/>
              </a:ext>
            </a:extLst>
          </p:cNvPr>
          <p:cNvSpPr txBox="1"/>
          <p:nvPr/>
        </p:nvSpPr>
        <p:spPr>
          <a:xfrm>
            <a:off x="2788699" y="4201019"/>
            <a:ext cx="6614601"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Galatians 3:11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Now it is evident that </a:t>
            </a:r>
            <a:r>
              <a:rPr lang="en-US" b="1" dirty="0">
                <a:latin typeface="Times New Roman" panose="02020603050405020304" pitchFamily="18" charset="0"/>
                <a:cs typeface="Times New Roman" panose="02020603050405020304" pitchFamily="18" charset="0"/>
              </a:rPr>
              <a:t>no one is justified before God by the law</a:t>
            </a:r>
            <a:r>
              <a:rPr lang="en-US" dirty="0">
                <a:latin typeface="Times New Roman" panose="02020603050405020304" pitchFamily="18" charset="0"/>
                <a:cs typeface="Times New Roman" panose="02020603050405020304" pitchFamily="18" charset="0"/>
              </a:rPr>
              <a:t>, for “The righteous shall live by faith.”</a:t>
            </a:r>
          </a:p>
        </p:txBody>
      </p:sp>
    </p:spTree>
    <p:extLst>
      <p:ext uri="{BB962C8B-B14F-4D97-AF65-F5344CB8AC3E}">
        <p14:creationId xmlns:p14="http://schemas.microsoft.com/office/powerpoint/2010/main" val="20870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42C61A-A07E-A8C1-2C3A-ABFB22FEEB8B}"/>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6. </a:t>
            </a:r>
            <a:r>
              <a:rPr lang="en-US" sz="2400" dirty="0"/>
              <a:t>Now that He is raised, those who don’t </a:t>
            </a:r>
            <a:r>
              <a:rPr lang="en-US" sz="2400" b="1" u="sng" dirty="0">
                <a:solidFill>
                  <a:srgbClr val="FF0000"/>
                </a:solidFill>
              </a:rPr>
              <a:t>believe</a:t>
            </a:r>
            <a:r>
              <a:rPr lang="en-US" sz="2400" dirty="0"/>
              <a:t> should heed God’s </a:t>
            </a:r>
            <a:r>
              <a:rPr lang="en-US" sz="2400" b="1" dirty="0">
                <a:solidFill>
                  <a:srgbClr val="FF0000"/>
                </a:solidFill>
              </a:rPr>
              <a:t>warning</a:t>
            </a:r>
            <a:r>
              <a:rPr lang="en-US" sz="2400" dirty="0"/>
              <a:t>.”</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48481D2-7251-F9B0-2289-CC513EA83388}"/>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Don’t </a:t>
            </a:r>
            <a:r>
              <a:rPr lang="en-US" b="1" u="sng" dirty="0">
                <a:solidFill>
                  <a:srgbClr val="FF0000"/>
                </a:solidFill>
              </a:rPr>
              <a:t>scoff</a:t>
            </a:r>
            <a:r>
              <a:rPr lang="en-US" dirty="0"/>
              <a:t> at God’s </a:t>
            </a:r>
            <a:r>
              <a:rPr lang="en-US" b="1" u="sng" dirty="0">
                <a:solidFill>
                  <a:srgbClr val="FF0000"/>
                </a:solidFill>
              </a:rPr>
              <a:t>work</a:t>
            </a:r>
            <a:r>
              <a:rPr lang="en-US" dirty="0"/>
              <a:t>.</a:t>
            </a:r>
          </a:p>
        </p:txBody>
      </p:sp>
    </p:spTree>
    <p:extLst>
      <p:ext uri="{BB962C8B-B14F-4D97-AF65-F5344CB8AC3E}">
        <p14:creationId xmlns:p14="http://schemas.microsoft.com/office/powerpoint/2010/main" val="37312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42C61A-A07E-A8C1-2C3A-ABFB22FEEB8B}"/>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400000"/>
                    </a14:imgEffect>
                    <a14:imgEffect>
                      <a14:brightnessContrast bright="40000" contrast="50000"/>
                    </a14:imgEffect>
                  </a14:imgLayer>
                </a14:imgProps>
              </a:ext>
            </a:extLst>
          </a:blip>
          <a:stretch>
            <a:fillRect/>
          </a:stretch>
        </p:blipFill>
        <p:spPr>
          <a:xfrm>
            <a:off x="0" y="1"/>
            <a:ext cx="12192000" cy="6857999"/>
          </a:xfrm>
          <a:prstGeom prst="rect">
            <a:avLst/>
          </a:prstGeom>
        </p:spPr>
      </p:pic>
      <p:sp>
        <p:nvSpPr>
          <p:cNvPr id="8" name="Rectangle 7">
            <a:extLst>
              <a:ext uri="{FF2B5EF4-FFF2-40B4-BE49-F238E27FC236}">
                <a16:creationId xmlns:a16="http://schemas.microsoft.com/office/drawing/2014/main" id="{7FA803B5-55EF-BC7A-AA75-2D49EC23157D}"/>
              </a:ext>
            </a:extLst>
          </p:cNvPr>
          <p:cNvSpPr/>
          <p:nvPr/>
        </p:nvSpPr>
        <p:spPr>
          <a:xfrm>
            <a:off x="1627383" y="864414"/>
            <a:ext cx="3313108" cy="1446550"/>
          </a:xfrm>
          <a:prstGeom prst="rect">
            <a:avLst/>
          </a:prstGeom>
          <a:noFill/>
          <a:effectLst>
            <a:outerShdw blurRad="50800" dist="50800" dir="5400000" algn="ctr" rotWithShape="0">
              <a:schemeClr val="tx1"/>
            </a:outerShdw>
          </a:effectLst>
        </p:spPr>
        <p:txBody>
          <a:bodyPr wrap="square" lIns="91440" tIns="45720" rIns="91440" bIns="45720">
            <a:spAutoFit/>
          </a:bodyPr>
          <a:lstStyle/>
          <a:p>
            <a:pPr algn="ctr"/>
            <a:r>
              <a:rPr lang="en-US" sz="8800" b="1" cap="none" spc="0" dirty="0">
                <a:ln w="9525">
                  <a:solidFill>
                    <a:schemeClr val="tx1"/>
                  </a:solidFill>
                  <a:prstDash val="solid"/>
                </a:ln>
                <a:solidFill>
                  <a:schemeClr val="bg2">
                    <a:lumMod val="50000"/>
                  </a:schemeClr>
                </a:solidFill>
                <a:effectLst>
                  <a:outerShdw blurRad="12700" dist="38100" dir="2700000" algn="tl" rotWithShape="0">
                    <a:schemeClr val="accent5">
                      <a:lumMod val="60000"/>
                      <a:lumOff val="40000"/>
                    </a:schemeClr>
                  </a:outerShdw>
                </a:effectLst>
              </a:rPr>
              <a:t>He is</a:t>
            </a:r>
          </a:p>
        </p:txBody>
      </p:sp>
      <p:sp>
        <p:nvSpPr>
          <p:cNvPr id="9" name="Rectangle 8">
            <a:extLst>
              <a:ext uri="{FF2B5EF4-FFF2-40B4-BE49-F238E27FC236}">
                <a16:creationId xmlns:a16="http://schemas.microsoft.com/office/drawing/2014/main" id="{D9ED56C7-F122-0718-77D7-4040E6E364A3}"/>
              </a:ext>
            </a:extLst>
          </p:cNvPr>
          <p:cNvSpPr/>
          <p:nvPr/>
        </p:nvSpPr>
        <p:spPr>
          <a:xfrm>
            <a:off x="8194230" y="864414"/>
            <a:ext cx="3313108" cy="1446550"/>
          </a:xfrm>
          <a:prstGeom prst="rect">
            <a:avLst/>
          </a:prstGeom>
          <a:noFill/>
          <a:effectLst>
            <a:glow rad="127000">
              <a:schemeClr val="accent4">
                <a:lumMod val="60000"/>
                <a:lumOff val="40000"/>
              </a:schemeClr>
            </a:glow>
            <a:outerShdw blurRad="50800" dist="50800" dir="5400000" algn="ctr" rotWithShape="0">
              <a:schemeClr val="tx1"/>
            </a:outerShdw>
          </a:effectLst>
        </p:spPr>
        <p:txBody>
          <a:bodyPr wrap="square" lIns="91440" tIns="45720" rIns="91440" bIns="45720">
            <a:spAutoFit/>
          </a:bodyPr>
          <a:lstStyle/>
          <a:p>
            <a:pPr algn="ctr"/>
            <a:r>
              <a:rPr lang="en-US" sz="8800" b="1" cap="none" spc="0" dirty="0">
                <a:ln w="9525">
                  <a:solidFill>
                    <a:schemeClr val="tx1"/>
                  </a:solidFill>
                  <a:prstDash val="solid"/>
                </a:ln>
                <a:solidFill>
                  <a:schemeClr val="bg2">
                    <a:lumMod val="50000"/>
                  </a:schemeClr>
                </a:solidFill>
                <a:effectLst>
                  <a:outerShdw blurRad="12700" dist="38100" dir="2700000" algn="tl" rotWithShape="0">
                    <a:schemeClr val="accent5">
                      <a:lumMod val="60000"/>
                      <a:lumOff val="40000"/>
                    </a:schemeClr>
                  </a:outerShdw>
                </a:effectLst>
              </a:rPr>
              <a:t>Risen!</a:t>
            </a:r>
          </a:p>
        </p:txBody>
      </p:sp>
    </p:spTree>
    <p:extLst>
      <p:ext uri="{BB962C8B-B14F-4D97-AF65-F5344CB8AC3E}">
        <p14:creationId xmlns:p14="http://schemas.microsoft.com/office/powerpoint/2010/main" val="334604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57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pty Tomb of Jesus Wallpaper Wall Mural by Magic Murals">
            <a:extLst>
              <a:ext uri="{FF2B5EF4-FFF2-40B4-BE49-F238E27FC236}">
                <a16:creationId xmlns:a16="http://schemas.microsoft.com/office/drawing/2014/main" id="{AC6B06CF-A2F7-50EC-A8E6-2C208297E6F1}"/>
              </a:ext>
            </a:extLst>
          </p:cNvPr>
          <p:cNvPicPr>
            <a:picLocks noChangeAspect="1" noChangeArrowheads="1"/>
          </p:cNvPicPr>
          <p:nvPr/>
        </p:nvPicPr>
        <p:blipFill>
          <a:blip r:embed="rId2">
            <a:alphaModFix amt="30000"/>
            <a:extLst>
              <a:ext uri="{BEBA8EAE-BF5A-486C-A8C5-ECC9F3942E4B}">
                <a14:imgProps xmlns:a14="http://schemas.microsoft.com/office/drawing/2010/main">
                  <a14:imgLayer r:embed="rId3">
                    <a14:imgEffect>
                      <a14:brightnessContrast bright="-5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439408-16D8-9810-4876-7526183D82E5}"/>
              </a:ext>
            </a:extLst>
          </p:cNvPr>
          <p:cNvSpPr txBox="1"/>
          <p:nvPr/>
        </p:nvSpPr>
        <p:spPr>
          <a:xfrm>
            <a:off x="1643372" y="1702094"/>
            <a:ext cx="4776478"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15:14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if Christ has not been raised, then our preaching is in </a:t>
            </a:r>
            <a:r>
              <a:rPr lang="en-US" b="1" dirty="0">
                <a:latin typeface="Times New Roman" panose="02020603050405020304" pitchFamily="18" charset="0"/>
                <a:cs typeface="Times New Roman" panose="02020603050405020304" pitchFamily="18" charset="0"/>
              </a:rPr>
              <a:t>vain</a:t>
            </a:r>
            <a:r>
              <a:rPr lang="en-US" dirty="0">
                <a:latin typeface="Times New Roman" panose="02020603050405020304" pitchFamily="18" charset="0"/>
                <a:cs typeface="Times New Roman" panose="02020603050405020304" pitchFamily="18" charset="0"/>
              </a:rPr>
              <a:t> and your faith is in </a:t>
            </a:r>
            <a:r>
              <a:rPr lang="en-US" b="1" dirty="0">
                <a:latin typeface="Times New Roman" panose="02020603050405020304" pitchFamily="18" charset="0"/>
                <a:cs typeface="Times New Roman" panose="02020603050405020304" pitchFamily="18" charset="0"/>
              </a:rPr>
              <a:t>vain</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82078B8-61FB-C797-43C7-F21E832E1A9B}"/>
              </a:ext>
            </a:extLst>
          </p:cNvPr>
          <p:cNvSpPr txBox="1"/>
          <p:nvPr/>
        </p:nvSpPr>
        <p:spPr>
          <a:xfrm>
            <a:off x="5371680" y="3429000"/>
            <a:ext cx="5298299"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15:17</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if Christ has not been raised, your faith is </a:t>
            </a:r>
            <a:r>
              <a:rPr lang="en-US" b="1" dirty="0">
                <a:latin typeface="Times New Roman" panose="02020603050405020304" pitchFamily="18" charset="0"/>
                <a:cs typeface="Times New Roman" panose="02020603050405020304" pitchFamily="18" charset="0"/>
              </a:rPr>
              <a:t>futile</a:t>
            </a:r>
            <a:r>
              <a:rPr lang="en-US" dirty="0">
                <a:latin typeface="Times New Roman" panose="02020603050405020304" pitchFamily="18" charset="0"/>
                <a:cs typeface="Times New Roman" panose="02020603050405020304" pitchFamily="18" charset="0"/>
              </a:rPr>
              <a:t> and you are </a:t>
            </a:r>
            <a:r>
              <a:rPr lang="en-US" b="1" dirty="0">
                <a:latin typeface="Times New Roman" panose="02020603050405020304" pitchFamily="18" charset="0"/>
                <a:cs typeface="Times New Roman" panose="02020603050405020304" pitchFamily="18" charset="0"/>
              </a:rPr>
              <a:t>still in your sins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29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5668B-03FA-A090-9BA3-6D5721A72040}"/>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1. </a:t>
            </a:r>
            <a:r>
              <a:rPr lang="en-US" sz="2400" dirty="0"/>
              <a:t>Before He was raised, he had to be “the one who is </a:t>
            </a:r>
            <a:r>
              <a:rPr lang="en-US" sz="2400" b="1" u="sng" dirty="0">
                <a:solidFill>
                  <a:srgbClr val="FF0000"/>
                </a:solidFill>
              </a:rPr>
              <a:t>coming</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0" y="1243908"/>
            <a:ext cx="12192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Malachi 3:1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“Behold, </a:t>
            </a:r>
            <a:r>
              <a:rPr lang="en-US" b="1" dirty="0">
                <a:latin typeface="Times New Roman" panose="02020603050405020304" pitchFamily="18" charset="0"/>
                <a:cs typeface="Times New Roman" panose="02020603050405020304" pitchFamily="18" charset="0"/>
              </a:rPr>
              <a:t>I send my messenger, and he will prepare the way before me</a:t>
            </a:r>
            <a:r>
              <a:rPr lang="en-US" dirty="0">
                <a:latin typeface="Times New Roman" panose="02020603050405020304" pitchFamily="18" charset="0"/>
                <a:cs typeface="Times New Roman" panose="02020603050405020304" pitchFamily="18" charset="0"/>
              </a:rPr>
              <a:t>. And the Lord whom you seek will suddenly come to his temple; and the messenger of the covenant in whom you delight, behold, he is coming, says the LORD of hosts.”</a:t>
            </a:r>
          </a:p>
        </p:txBody>
      </p:sp>
      <p:sp>
        <p:nvSpPr>
          <p:cNvPr id="5" name="TextBox 4">
            <a:extLst>
              <a:ext uri="{FF2B5EF4-FFF2-40B4-BE49-F238E27FC236}">
                <a16:creationId xmlns:a16="http://schemas.microsoft.com/office/drawing/2014/main" id="{C76FA477-8948-254A-4EA6-756704E35E25}"/>
              </a:ext>
            </a:extLst>
          </p:cNvPr>
          <p:cNvSpPr txBox="1"/>
          <p:nvPr/>
        </p:nvSpPr>
        <p:spPr>
          <a:xfrm>
            <a:off x="0" y="3115942"/>
            <a:ext cx="12192000"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Matthew 11:7-10</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As they went away, Jesus began to speak to the crowds </a:t>
            </a:r>
            <a:r>
              <a:rPr lang="en-US" b="1" dirty="0">
                <a:latin typeface="Times New Roman" panose="02020603050405020304" pitchFamily="18" charset="0"/>
                <a:cs typeface="Times New Roman" panose="02020603050405020304" pitchFamily="18" charset="0"/>
              </a:rPr>
              <a:t>concerning John</a:t>
            </a:r>
            <a:r>
              <a:rPr lang="en-US" dirty="0">
                <a:latin typeface="Times New Roman" panose="02020603050405020304" pitchFamily="18" charset="0"/>
                <a:cs typeface="Times New Roman" panose="02020603050405020304" pitchFamily="18" charset="0"/>
              </a:rPr>
              <a:t>: “What did you go out </a:t>
            </a:r>
            <a:r>
              <a:rPr lang="en-US" b="1" dirty="0">
                <a:latin typeface="Times New Roman" panose="02020603050405020304" pitchFamily="18" charset="0"/>
                <a:cs typeface="Times New Roman" panose="02020603050405020304" pitchFamily="18" charset="0"/>
              </a:rPr>
              <a:t>into the wilderness </a:t>
            </a:r>
            <a:r>
              <a:rPr lang="en-US" dirty="0">
                <a:latin typeface="Times New Roman" panose="02020603050405020304" pitchFamily="18" charset="0"/>
                <a:cs typeface="Times New Roman" panose="02020603050405020304" pitchFamily="18" charset="0"/>
              </a:rPr>
              <a:t>to see? A reed shaken by the wind? What then did you go out to see? A man dressed in soft clothing? Behold, those who wear soft clothing are in kings’ houses. What then did you go out to see? A prophet? Yes, I tell you, and more than a prophet. This is he of whom it is written, “ ‘</a:t>
            </a:r>
            <a:r>
              <a:rPr lang="en-US" b="1" dirty="0">
                <a:latin typeface="Times New Roman" panose="02020603050405020304" pitchFamily="18" charset="0"/>
                <a:cs typeface="Times New Roman" panose="02020603050405020304" pitchFamily="18" charset="0"/>
              </a:rPr>
              <a:t>Behold, I send my messenger </a:t>
            </a:r>
            <a:r>
              <a:rPr lang="en-US" dirty="0">
                <a:latin typeface="Times New Roman" panose="02020603050405020304" pitchFamily="18" charset="0"/>
                <a:cs typeface="Times New Roman" panose="02020603050405020304" pitchFamily="18" charset="0"/>
              </a:rPr>
              <a:t>before your face, </a:t>
            </a:r>
            <a:r>
              <a:rPr lang="en-US" b="1" dirty="0">
                <a:latin typeface="Times New Roman" panose="02020603050405020304" pitchFamily="18" charset="0"/>
                <a:cs typeface="Times New Roman" panose="02020603050405020304" pitchFamily="18" charset="0"/>
              </a:rPr>
              <a:t>who will prepare your way before you</a:t>
            </a:r>
            <a:r>
              <a:rPr lang="en-US"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8" name="TextBox 7">
            <a:extLst>
              <a:ext uri="{FF2B5EF4-FFF2-40B4-BE49-F238E27FC236}">
                <a16:creationId xmlns:a16="http://schemas.microsoft.com/office/drawing/2014/main" id="{D517046B-DCDE-A779-560C-390BBC82871C}"/>
              </a:ext>
            </a:extLst>
          </p:cNvPr>
          <p:cNvSpPr txBox="1"/>
          <p:nvPr/>
        </p:nvSpPr>
        <p:spPr>
          <a:xfrm>
            <a:off x="0" y="2311023"/>
            <a:ext cx="12192000" cy="646331"/>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Isaiah 40:3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 voice cries: “</a:t>
            </a:r>
            <a:r>
              <a:rPr lang="en-US" b="1" dirty="0">
                <a:latin typeface="Times New Roman" panose="02020603050405020304" pitchFamily="18" charset="0"/>
                <a:cs typeface="Times New Roman" panose="02020603050405020304" pitchFamily="18" charset="0"/>
              </a:rPr>
              <a:t>In the wilderness prepare the way of the LORD</a:t>
            </a:r>
            <a:r>
              <a:rPr lang="en-US" dirty="0">
                <a:latin typeface="Times New Roman" panose="02020603050405020304" pitchFamily="18" charset="0"/>
                <a:cs typeface="Times New Roman" panose="02020603050405020304" pitchFamily="18" charset="0"/>
              </a:rPr>
              <a:t>; make straight in the desert a highway for our God.</a:t>
            </a:r>
          </a:p>
        </p:txBody>
      </p:sp>
      <p:sp>
        <p:nvSpPr>
          <p:cNvPr id="9" name="TextBox 8">
            <a:extLst>
              <a:ext uri="{FF2B5EF4-FFF2-40B4-BE49-F238E27FC236}">
                <a16:creationId xmlns:a16="http://schemas.microsoft.com/office/drawing/2014/main" id="{541E6514-E2E9-6F1F-42F7-581B09297BEF}"/>
              </a:ext>
            </a:extLst>
          </p:cNvPr>
          <p:cNvSpPr txBox="1"/>
          <p:nvPr/>
        </p:nvSpPr>
        <p:spPr>
          <a:xfrm>
            <a:off x="0" y="4751858"/>
            <a:ext cx="12192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John 1:29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These things took place in Bethany across the Jordan, </a:t>
            </a:r>
            <a:r>
              <a:rPr lang="en-US" b="1" dirty="0">
                <a:latin typeface="Times New Roman" panose="02020603050405020304" pitchFamily="18" charset="0"/>
                <a:cs typeface="Times New Roman" panose="02020603050405020304" pitchFamily="18" charset="0"/>
              </a:rPr>
              <a:t>where John was baptizing</a:t>
            </a:r>
            <a:r>
              <a:rPr lang="en-US" dirty="0">
                <a:latin typeface="Times New Roman" panose="02020603050405020304" pitchFamily="18" charset="0"/>
                <a:cs typeface="Times New Roman" panose="02020603050405020304" pitchFamily="18" charset="0"/>
              </a:rPr>
              <a:t>. The next day </a:t>
            </a:r>
            <a:r>
              <a:rPr lang="en-US" b="1" dirty="0">
                <a:latin typeface="Times New Roman" panose="02020603050405020304" pitchFamily="18" charset="0"/>
                <a:cs typeface="Times New Roman" panose="02020603050405020304" pitchFamily="18" charset="0"/>
              </a:rPr>
              <a:t>he saw Jesus </a:t>
            </a:r>
            <a:r>
              <a:rPr lang="en-US" dirty="0">
                <a:latin typeface="Times New Roman" panose="02020603050405020304" pitchFamily="18" charset="0"/>
                <a:cs typeface="Times New Roman" panose="02020603050405020304" pitchFamily="18" charset="0"/>
              </a:rPr>
              <a:t>coming toward him, and said, “</a:t>
            </a:r>
            <a:r>
              <a:rPr lang="en-US" b="1" dirty="0">
                <a:latin typeface="Times New Roman" panose="02020603050405020304" pitchFamily="18" charset="0"/>
                <a:cs typeface="Times New Roman" panose="02020603050405020304" pitchFamily="18" charset="0"/>
              </a:rPr>
              <a:t>Behold, the Lamb of God, who takes away the sin of the world</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300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B0E307-484C-AB99-0DEC-E18FD41BFFC9}"/>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2. </a:t>
            </a:r>
            <a:r>
              <a:rPr lang="en-US" sz="2400" dirty="0"/>
              <a:t>Before He was raised, he had to </a:t>
            </a:r>
            <a:r>
              <a:rPr lang="en-US" sz="2400" b="1" u="sng" dirty="0">
                <a:solidFill>
                  <a:srgbClr val="FF0000"/>
                </a:solidFill>
              </a:rPr>
              <a:t>die</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832512" y="1594943"/>
            <a:ext cx="10836323"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Mark 14:56-59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a:t>
            </a:r>
            <a:r>
              <a:rPr lang="en-US" dirty="0"/>
              <a:t>For </a:t>
            </a:r>
            <a:r>
              <a:rPr lang="en-US" b="1" dirty="0"/>
              <a:t>many bore false witness against him</a:t>
            </a:r>
            <a:r>
              <a:rPr lang="en-US" dirty="0"/>
              <a:t>, but their testimony did not agree. And some stood up </a:t>
            </a:r>
            <a:r>
              <a:rPr lang="en-US" b="1" dirty="0"/>
              <a:t>and bore false witness against him</a:t>
            </a:r>
            <a:r>
              <a:rPr lang="en-US" dirty="0"/>
              <a:t>, saying, “We heard him say, ‘I will destroy this temple that is made with hands, and in three days I will build another, not made with hands.’ ” Yet even about this their testimony did not agree.</a:t>
            </a:r>
          </a:p>
          <a:p>
            <a:pPr algn="ct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76FA477-8948-254A-4EA6-756704E35E25}"/>
              </a:ext>
            </a:extLst>
          </p:cNvPr>
          <p:cNvSpPr txBox="1"/>
          <p:nvPr/>
        </p:nvSpPr>
        <p:spPr>
          <a:xfrm>
            <a:off x="832512" y="3093231"/>
            <a:ext cx="10836323" cy="1754326"/>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Luke 23:1-2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Then the whole company of them arose and brought him before Pilate. And they began to accuse him, saying, “We found this man misleading our nation and </a:t>
            </a:r>
            <a:r>
              <a:rPr lang="en-US" b="1" dirty="0">
                <a:latin typeface="Times New Roman" panose="02020603050405020304" pitchFamily="18" charset="0"/>
                <a:cs typeface="Times New Roman" panose="02020603050405020304" pitchFamily="18" charset="0"/>
              </a:rPr>
              <a:t>forbidding us to give tribute to Caesar</a:t>
            </a:r>
            <a:r>
              <a:rPr lang="en-US" dirty="0">
                <a:latin typeface="Times New Roman" panose="02020603050405020304" pitchFamily="18" charset="0"/>
                <a:cs typeface="Times New Roman" panose="02020603050405020304" pitchFamily="18" charset="0"/>
              </a:rPr>
              <a:t>, and saying that he himself is Christ, a king.”</a:t>
            </a:r>
          </a:p>
          <a:p>
            <a:pPr algn="ct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Verse 4: </a:t>
            </a:r>
            <a:r>
              <a:rPr lang="en-US" dirty="0">
                <a:latin typeface="Times New Roman" panose="02020603050405020304" pitchFamily="18" charset="0"/>
                <a:cs typeface="Times New Roman" panose="02020603050405020304" pitchFamily="18" charset="0"/>
              </a:rPr>
              <a:t>Then Pilate said to the chief priests and the crowds, “I find no guilt in this man.”</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DD1521B-D54E-9E10-100B-FAA227800BB9}"/>
              </a:ext>
            </a:extLst>
          </p:cNvPr>
          <p:cNvSpPr txBox="1"/>
          <p:nvPr/>
        </p:nvSpPr>
        <p:spPr>
          <a:xfrm>
            <a:off x="0" y="923330"/>
            <a:ext cx="12058650" cy="369332"/>
          </a:xfrm>
          <a:prstGeom prst="rect">
            <a:avLst/>
          </a:prstGeom>
          <a:noFill/>
        </p:spPr>
        <p:txBody>
          <a:bodyPr wrap="square" rtlCol="0">
            <a:spAutoFit/>
          </a:bodyPr>
          <a:lstStyle/>
          <a:p>
            <a:pPr algn="ctr"/>
            <a:r>
              <a:rPr lang="en-US" b="1" dirty="0"/>
              <a:t>a. </a:t>
            </a:r>
            <a:r>
              <a:rPr lang="en-US" dirty="0"/>
              <a:t>He died </a:t>
            </a:r>
            <a:r>
              <a:rPr lang="en-US" b="1" u="sng" dirty="0">
                <a:solidFill>
                  <a:srgbClr val="FF0000"/>
                </a:solidFill>
              </a:rPr>
              <a:t>innocent</a:t>
            </a:r>
            <a:r>
              <a:rPr lang="en-US" dirty="0"/>
              <a:t>.</a:t>
            </a:r>
          </a:p>
        </p:txBody>
      </p:sp>
      <p:sp>
        <p:nvSpPr>
          <p:cNvPr id="8" name="TextBox 7">
            <a:extLst>
              <a:ext uri="{FF2B5EF4-FFF2-40B4-BE49-F238E27FC236}">
                <a16:creationId xmlns:a16="http://schemas.microsoft.com/office/drawing/2014/main" id="{BED3CC5F-8C33-879F-0CCC-8651F983117D}"/>
              </a:ext>
            </a:extLst>
          </p:cNvPr>
          <p:cNvSpPr txBox="1"/>
          <p:nvPr/>
        </p:nvSpPr>
        <p:spPr>
          <a:xfrm>
            <a:off x="832512" y="5391113"/>
            <a:ext cx="10836323"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Peter 2:22</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b="1" dirty="0">
                <a:latin typeface="Times New Roman" panose="02020603050405020304" pitchFamily="18" charset="0"/>
                <a:cs typeface="Times New Roman" panose="02020603050405020304" pitchFamily="18" charset="0"/>
              </a:rPr>
              <a:t>He committed no sin</a:t>
            </a:r>
            <a:r>
              <a:rPr lang="en-US" dirty="0">
                <a:latin typeface="Times New Roman" panose="02020603050405020304" pitchFamily="18" charset="0"/>
                <a:cs typeface="Times New Roman" panose="02020603050405020304" pitchFamily="18" charset="0"/>
              </a:rPr>
              <a:t>, neither was deceit found in his mouth. When he was reviled, he did not revile in return; when he suffered, he did not threaten</a:t>
            </a:r>
            <a:r>
              <a:rPr lang="en-US" b="1" dirty="0">
                <a:latin typeface="Times New Roman" panose="02020603050405020304" pitchFamily="18" charset="0"/>
                <a:cs typeface="Times New Roman" panose="02020603050405020304" pitchFamily="18" charset="0"/>
              </a:rPr>
              <a:t>, but continued entrusting himself to him who judges justly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55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5" dur="500"/>
                                        <p:tgtEl>
                                          <p:spTgt spid="5">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138F1D-AF82-0995-929A-CDE8C2AC7E19}"/>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2. </a:t>
            </a:r>
            <a:r>
              <a:rPr lang="en-US" sz="2400" dirty="0"/>
              <a:t>Before He was raised, he had to </a:t>
            </a:r>
            <a:r>
              <a:rPr lang="en-US" sz="2400" b="1" u="sng" dirty="0">
                <a:solidFill>
                  <a:srgbClr val="FF0000"/>
                </a:solidFill>
              </a:rPr>
              <a:t>die</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0" y="1754327"/>
            <a:ext cx="6096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Psalm 22:18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they </a:t>
            </a:r>
            <a:r>
              <a:rPr lang="en-US" b="1" dirty="0">
                <a:latin typeface="Times New Roman" panose="02020603050405020304" pitchFamily="18" charset="0"/>
                <a:cs typeface="Times New Roman" panose="02020603050405020304" pitchFamily="18" charset="0"/>
              </a:rPr>
              <a:t>divide my garments among them</a:t>
            </a:r>
            <a:r>
              <a:rPr lang="en-US" dirty="0">
                <a:latin typeface="Times New Roman" panose="02020603050405020304" pitchFamily="18" charset="0"/>
                <a:cs typeface="Times New Roman" panose="02020603050405020304" pitchFamily="18" charset="0"/>
              </a:rPr>
              <a:t>, and for my clothing they </a:t>
            </a:r>
            <a:r>
              <a:rPr lang="en-US" b="1" dirty="0">
                <a:latin typeface="Times New Roman" panose="02020603050405020304" pitchFamily="18" charset="0"/>
                <a:cs typeface="Times New Roman" panose="02020603050405020304" pitchFamily="18" charset="0"/>
              </a:rPr>
              <a:t>cast lots</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6029325" y="1754327"/>
            <a:ext cx="6162675"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Mark 15:24</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they crucified him and </a:t>
            </a:r>
            <a:r>
              <a:rPr lang="en-US" b="1" dirty="0">
                <a:latin typeface="Times New Roman" panose="02020603050405020304" pitchFamily="18" charset="0"/>
                <a:cs typeface="Times New Roman" panose="02020603050405020304" pitchFamily="18" charset="0"/>
              </a:rPr>
              <a:t>divided his garments among them, casting lots</a:t>
            </a:r>
            <a:r>
              <a:rPr lang="en-US" dirty="0">
                <a:latin typeface="Times New Roman" panose="02020603050405020304" pitchFamily="18" charset="0"/>
                <a:cs typeface="Times New Roman" panose="02020603050405020304" pitchFamily="18" charset="0"/>
              </a:rPr>
              <a:t> for them, to decide what each should take.</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DD1521B-D54E-9E10-100B-FAA227800BB9}"/>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He died fulfilling </a:t>
            </a:r>
            <a:r>
              <a:rPr lang="en-US" b="1" u="sng" dirty="0">
                <a:solidFill>
                  <a:srgbClr val="FF0000"/>
                </a:solidFill>
              </a:rPr>
              <a:t>prophecy</a:t>
            </a:r>
            <a:r>
              <a:rPr lang="en-US" dirty="0"/>
              <a:t>.</a:t>
            </a:r>
          </a:p>
        </p:txBody>
      </p:sp>
      <p:sp>
        <p:nvSpPr>
          <p:cNvPr id="8" name="TextBox 7">
            <a:extLst>
              <a:ext uri="{FF2B5EF4-FFF2-40B4-BE49-F238E27FC236}">
                <a16:creationId xmlns:a16="http://schemas.microsoft.com/office/drawing/2014/main" id="{F851FA23-E600-3108-AB30-7E22D8CD1996}"/>
              </a:ext>
            </a:extLst>
          </p:cNvPr>
          <p:cNvSpPr txBox="1"/>
          <p:nvPr/>
        </p:nvSpPr>
        <p:spPr>
          <a:xfrm>
            <a:off x="0" y="3705998"/>
            <a:ext cx="6096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Psalm 22:16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For dogs encompass me; a company of evildoers encircles me; they </a:t>
            </a:r>
            <a:r>
              <a:rPr lang="en-US" b="1" dirty="0">
                <a:latin typeface="Times New Roman" panose="02020603050405020304" pitchFamily="18" charset="0"/>
                <a:cs typeface="Times New Roman" panose="02020603050405020304" pitchFamily="18" charset="0"/>
              </a:rPr>
              <a:t>have pierced my hands and feet</a:t>
            </a:r>
            <a:r>
              <a:rPr lang="en-US"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84BA8BD-1006-2473-E0A2-E6A986DA875D}"/>
              </a:ext>
            </a:extLst>
          </p:cNvPr>
          <p:cNvSpPr txBox="1"/>
          <p:nvPr/>
        </p:nvSpPr>
        <p:spPr>
          <a:xfrm>
            <a:off x="6145687" y="3428999"/>
            <a:ext cx="6162675"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Luke 24:38-39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he said to them, “Why are you troubled, and why do doubts arise in your hearts? </a:t>
            </a:r>
            <a:r>
              <a:rPr lang="en-US" b="1" dirty="0">
                <a:latin typeface="Times New Roman" panose="02020603050405020304" pitchFamily="18" charset="0"/>
                <a:cs typeface="Times New Roman" panose="02020603050405020304" pitchFamily="18" charset="0"/>
              </a:rPr>
              <a:t>See my hands and my feet</a:t>
            </a:r>
            <a:r>
              <a:rPr lang="en-US" dirty="0">
                <a:latin typeface="Times New Roman" panose="02020603050405020304" pitchFamily="18" charset="0"/>
                <a:cs typeface="Times New Roman" panose="02020603050405020304" pitchFamily="18" charset="0"/>
              </a:rPr>
              <a:t>, that it is I myself. </a:t>
            </a:r>
            <a:r>
              <a:rPr lang="en-US" b="1" dirty="0">
                <a:latin typeface="Times New Roman" panose="02020603050405020304" pitchFamily="18" charset="0"/>
                <a:cs typeface="Times New Roman" panose="02020603050405020304" pitchFamily="18" charset="0"/>
              </a:rPr>
              <a:t>Touch me, and see</a:t>
            </a:r>
            <a:r>
              <a:rPr lang="en-US" dirty="0">
                <a:latin typeface="Times New Roman" panose="02020603050405020304" pitchFamily="18" charset="0"/>
                <a:cs typeface="Times New Roman" panose="02020603050405020304" pitchFamily="18" charset="0"/>
              </a:rPr>
              <a:t>. For a spirit does not have flesh and bones as you see that I have.”</a:t>
            </a:r>
          </a:p>
        </p:txBody>
      </p:sp>
    </p:spTree>
    <p:extLst>
      <p:ext uri="{BB962C8B-B14F-4D97-AF65-F5344CB8AC3E}">
        <p14:creationId xmlns:p14="http://schemas.microsoft.com/office/powerpoint/2010/main" val="2414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138F1D-AF82-0995-929A-CDE8C2AC7E19}"/>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2. </a:t>
            </a:r>
            <a:r>
              <a:rPr lang="en-US" sz="2400" dirty="0"/>
              <a:t>Before He was raised, he had to </a:t>
            </a:r>
            <a:r>
              <a:rPr lang="en-US" sz="2400" b="1" u="sng" dirty="0">
                <a:solidFill>
                  <a:srgbClr val="FF0000"/>
                </a:solidFill>
              </a:rPr>
              <a:t>die</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0" y="1754327"/>
            <a:ext cx="6096000"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Zechariah 12:10</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…when they look on me, </a:t>
            </a:r>
            <a:r>
              <a:rPr lang="en-US" b="1" dirty="0">
                <a:latin typeface="Times New Roman" panose="02020603050405020304" pitchFamily="18" charset="0"/>
                <a:cs typeface="Times New Roman" panose="02020603050405020304" pitchFamily="18" charset="0"/>
              </a:rPr>
              <a:t>on him whom they have pierced, </a:t>
            </a:r>
            <a:r>
              <a:rPr lang="en-US" dirty="0">
                <a:latin typeface="Times New Roman" panose="02020603050405020304" pitchFamily="18" charset="0"/>
                <a:cs typeface="Times New Roman" panose="02020603050405020304" pitchFamily="18" charset="0"/>
              </a:rPr>
              <a:t>they shall mourn for him, as one mourns for an only child, and weep bitterly over him, as one weeps over a firstborn.</a:t>
            </a:r>
          </a:p>
        </p:txBody>
      </p:sp>
      <p:sp>
        <p:nvSpPr>
          <p:cNvPr id="5" name="TextBox 4">
            <a:extLst>
              <a:ext uri="{FF2B5EF4-FFF2-40B4-BE49-F238E27FC236}">
                <a16:creationId xmlns:a16="http://schemas.microsoft.com/office/drawing/2014/main" id="{C76FA477-8948-254A-4EA6-756704E35E25}"/>
              </a:ext>
            </a:extLst>
          </p:cNvPr>
          <p:cNvSpPr txBox="1"/>
          <p:nvPr/>
        </p:nvSpPr>
        <p:spPr>
          <a:xfrm>
            <a:off x="6029325" y="1754327"/>
            <a:ext cx="6162675"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John 19:34, 37</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a:t>
            </a:r>
            <a:r>
              <a:rPr lang="en-US" b="1" dirty="0">
                <a:latin typeface="Times New Roman" panose="02020603050405020304" pitchFamily="18" charset="0"/>
                <a:cs typeface="Times New Roman" panose="02020603050405020304" pitchFamily="18" charset="0"/>
              </a:rPr>
              <a:t>one of the soldiers pierced his side with a spear</a:t>
            </a:r>
            <a:r>
              <a:rPr lang="en-US" dirty="0">
                <a:latin typeface="Times New Roman" panose="02020603050405020304" pitchFamily="18" charset="0"/>
                <a:cs typeface="Times New Roman" panose="02020603050405020304" pitchFamily="18" charset="0"/>
              </a:rPr>
              <a:t>, and at once there came out blood and water … another Scripture says, “They will look on him whom they have pierced.”</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DD1521B-D54E-9E10-100B-FAA227800BB9}"/>
              </a:ext>
            </a:extLst>
          </p:cNvPr>
          <p:cNvSpPr txBox="1"/>
          <p:nvPr/>
        </p:nvSpPr>
        <p:spPr>
          <a:xfrm>
            <a:off x="0" y="923330"/>
            <a:ext cx="12058650" cy="369332"/>
          </a:xfrm>
          <a:prstGeom prst="rect">
            <a:avLst/>
          </a:prstGeom>
          <a:noFill/>
        </p:spPr>
        <p:txBody>
          <a:bodyPr wrap="square" rtlCol="0">
            <a:spAutoFit/>
          </a:bodyPr>
          <a:lstStyle/>
          <a:p>
            <a:pPr algn="ctr"/>
            <a:r>
              <a:rPr lang="en-US" b="1" dirty="0"/>
              <a:t>b. </a:t>
            </a:r>
            <a:r>
              <a:rPr lang="en-US" dirty="0"/>
              <a:t>He died fulfilling </a:t>
            </a:r>
            <a:r>
              <a:rPr lang="en-US" b="1" u="sng" dirty="0">
                <a:solidFill>
                  <a:srgbClr val="FF0000"/>
                </a:solidFill>
              </a:rPr>
              <a:t>prophecy</a:t>
            </a:r>
            <a:r>
              <a:rPr lang="en-US" dirty="0"/>
              <a:t>.</a:t>
            </a:r>
          </a:p>
        </p:txBody>
      </p:sp>
      <p:sp>
        <p:nvSpPr>
          <p:cNvPr id="8" name="TextBox 7">
            <a:extLst>
              <a:ext uri="{FF2B5EF4-FFF2-40B4-BE49-F238E27FC236}">
                <a16:creationId xmlns:a16="http://schemas.microsoft.com/office/drawing/2014/main" id="{F851FA23-E600-3108-AB30-7E22D8CD1996}"/>
              </a:ext>
            </a:extLst>
          </p:cNvPr>
          <p:cNvSpPr txBox="1"/>
          <p:nvPr/>
        </p:nvSpPr>
        <p:spPr>
          <a:xfrm>
            <a:off x="0" y="3705998"/>
            <a:ext cx="6096000"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Exodus 12:46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It shall be eaten in one house; you shall not take any of the flesh outside the house, and </a:t>
            </a:r>
            <a:r>
              <a:rPr lang="en-US" b="1" dirty="0">
                <a:latin typeface="Times New Roman" panose="02020603050405020304" pitchFamily="18" charset="0"/>
                <a:cs typeface="Times New Roman" panose="02020603050405020304" pitchFamily="18" charset="0"/>
              </a:rPr>
              <a:t>you shall not break any of its bones</a:t>
            </a:r>
            <a:r>
              <a:rPr lang="en-US"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84BA8BD-1006-2473-E0A2-E6A986DA875D}"/>
              </a:ext>
            </a:extLst>
          </p:cNvPr>
          <p:cNvSpPr txBox="1"/>
          <p:nvPr/>
        </p:nvSpPr>
        <p:spPr>
          <a:xfrm>
            <a:off x="6096000" y="3970319"/>
            <a:ext cx="6162675"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John 19:33, 36</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when they came to Jesus and saw that he was already dead, </a:t>
            </a:r>
            <a:r>
              <a:rPr lang="en-US" b="1" dirty="0">
                <a:latin typeface="Times New Roman" panose="02020603050405020304" pitchFamily="18" charset="0"/>
                <a:cs typeface="Times New Roman" panose="02020603050405020304" pitchFamily="18" charset="0"/>
              </a:rPr>
              <a:t>they did not break his legs</a:t>
            </a:r>
            <a:r>
              <a:rPr lang="en-US" dirty="0">
                <a:latin typeface="Times New Roman" panose="02020603050405020304" pitchFamily="18" charset="0"/>
                <a:cs typeface="Times New Roman" panose="02020603050405020304" pitchFamily="18" charset="0"/>
              </a:rPr>
              <a:t> … For these things took place that the Scripture might be fulfilled: “Not one of his bones will be broken.”</a:t>
            </a:r>
          </a:p>
        </p:txBody>
      </p:sp>
      <p:sp>
        <p:nvSpPr>
          <p:cNvPr id="10" name="TextBox 9">
            <a:extLst>
              <a:ext uri="{FF2B5EF4-FFF2-40B4-BE49-F238E27FC236}">
                <a16:creationId xmlns:a16="http://schemas.microsoft.com/office/drawing/2014/main" id="{AE41F201-5222-2EEB-D986-D34E70E16E7A}"/>
              </a:ext>
            </a:extLst>
          </p:cNvPr>
          <p:cNvSpPr txBox="1"/>
          <p:nvPr/>
        </p:nvSpPr>
        <p:spPr>
          <a:xfrm>
            <a:off x="0" y="4847482"/>
            <a:ext cx="6096000"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Psalm 34:19-20</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Many are the afflictions of </a:t>
            </a:r>
            <a:r>
              <a:rPr lang="en-US" b="1" dirty="0">
                <a:latin typeface="Times New Roman" panose="02020603050405020304" pitchFamily="18" charset="0"/>
                <a:cs typeface="Times New Roman" panose="02020603050405020304" pitchFamily="18" charset="0"/>
              </a:rPr>
              <a:t>the righteous</a:t>
            </a:r>
            <a:r>
              <a:rPr lang="en-US" dirty="0">
                <a:latin typeface="Times New Roman" panose="02020603050405020304" pitchFamily="18" charset="0"/>
                <a:cs typeface="Times New Roman" panose="02020603050405020304" pitchFamily="18" charset="0"/>
              </a:rPr>
              <a:t>, but the LORD delivers him out of them all. He </a:t>
            </a:r>
            <a:r>
              <a:rPr lang="en-US" b="1" dirty="0">
                <a:latin typeface="Times New Roman" panose="02020603050405020304" pitchFamily="18" charset="0"/>
                <a:cs typeface="Times New Roman" panose="02020603050405020304" pitchFamily="18" charset="0"/>
              </a:rPr>
              <a:t>keeps all his bones; not one of them is broken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14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BC4C73-CE31-473B-C22A-CA3DFE549B36}"/>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2. </a:t>
            </a:r>
            <a:r>
              <a:rPr lang="en-US" sz="2400" dirty="0"/>
              <a:t>Before He was raised, he had to </a:t>
            </a:r>
            <a:r>
              <a:rPr lang="en-US" sz="2400" b="1" u="sng" dirty="0">
                <a:solidFill>
                  <a:srgbClr val="FF0000"/>
                </a:solidFill>
              </a:rPr>
              <a:t>die</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2698433" y="1757739"/>
            <a:ext cx="7061834"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Galatians 3:13</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Christ redeemed us from the curse of the law by becoming a curse for us—for it is written, “Cursed is everyone who is hanged </a:t>
            </a:r>
            <a:r>
              <a:rPr lang="en-US" b="1" dirty="0">
                <a:latin typeface="Times New Roman" panose="02020603050405020304" pitchFamily="18" charset="0"/>
                <a:cs typeface="Times New Roman" panose="02020603050405020304" pitchFamily="18" charset="0"/>
              </a:rPr>
              <a:t>on a tree</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76FA477-8948-254A-4EA6-756704E35E25}"/>
              </a:ext>
            </a:extLst>
          </p:cNvPr>
          <p:cNvSpPr txBox="1"/>
          <p:nvPr/>
        </p:nvSpPr>
        <p:spPr>
          <a:xfrm>
            <a:off x="2698433" y="3382833"/>
            <a:ext cx="7061834" cy="2308324"/>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John 19:38-40</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After these things </a:t>
            </a:r>
            <a:r>
              <a:rPr lang="en-US" b="1" dirty="0">
                <a:latin typeface="Times New Roman" panose="02020603050405020304" pitchFamily="18" charset="0"/>
                <a:cs typeface="Times New Roman" panose="02020603050405020304" pitchFamily="18" charset="0"/>
              </a:rPr>
              <a:t>Joseph of Arimathea</a:t>
            </a:r>
            <a:r>
              <a:rPr lang="en-US" dirty="0">
                <a:latin typeface="Times New Roman" panose="02020603050405020304" pitchFamily="18" charset="0"/>
                <a:cs typeface="Times New Roman" panose="02020603050405020304" pitchFamily="18" charset="0"/>
              </a:rPr>
              <a:t>, who was a disciple of Jesus, but secretly for fear of the Jews, asked Pilate that he might take away the body of Jesus, and Pilate gave him permission. </a:t>
            </a:r>
            <a:r>
              <a:rPr lang="en-US" b="1" dirty="0">
                <a:latin typeface="Times New Roman" panose="02020603050405020304" pitchFamily="18" charset="0"/>
                <a:cs typeface="Times New Roman" panose="02020603050405020304" pitchFamily="18" charset="0"/>
              </a:rPr>
              <a:t>So he came and took away his body</a:t>
            </a:r>
            <a:r>
              <a:rPr lang="en-US" dirty="0">
                <a:latin typeface="Times New Roman" panose="02020603050405020304" pitchFamily="18" charset="0"/>
                <a:cs typeface="Times New Roman" panose="02020603050405020304" pitchFamily="18" charset="0"/>
              </a:rPr>
              <a:t>. Nicodemus also, who earlier had come to Jesus by night, came bringing </a:t>
            </a:r>
            <a:r>
              <a:rPr lang="en-US" b="1" dirty="0">
                <a:latin typeface="Times New Roman" panose="02020603050405020304" pitchFamily="18" charset="0"/>
                <a:cs typeface="Times New Roman" panose="02020603050405020304" pitchFamily="18" charset="0"/>
              </a:rPr>
              <a:t>a mixture of myrrh and aloes, about seventy-five pounds in weight</a:t>
            </a:r>
            <a:r>
              <a:rPr lang="en-US" dirty="0">
                <a:latin typeface="Times New Roman" panose="02020603050405020304" pitchFamily="18" charset="0"/>
                <a:cs typeface="Times New Roman" panose="02020603050405020304" pitchFamily="18" charset="0"/>
              </a:rPr>
              <a:t>. So they </a:t>
            </a:r>
            <a:r>
              <a:rPr lang="en-US" b="1" dirty="0">
                <a:latin typeface="Times New Roman" panose="02020603050405020304" pitchFamily="18" charset="0"/>
                <a:cs typeface="Times New Roman" panose="02020603050405020304" pitchFamily="18" charset="0"/>
              </a:rPr>
              <a:t>took the body of Jesus and bound it in linen cloths with the spices</a:t>
            </a:r>
            <a:r>
              <a:rPr lang="en-US" dirty="0">
                <a:latin typeface="Times New Roman" panose="02020603050405020304" pitchFamily="18" charset="0"/>
                <a:cs typeface="Times New Roman" panose="02020603050405020304" pitchFamily="18" charset="0"/>
              </a:rPr>
              <a:t>, as is the burial custom of the Jews.</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3DD1521B-D54E-9E10-100B-FAA227800BB9}"/>
              </a:ext>
            </a:extLst>
          </p:cNvPr>
          <p:cNvSpPr txBox="1"/>
          <p:nvPr/>
        </p:nvSpPr>
        <p:spPr>
          <a:xfrm>
            <a:off x="0" y="923330"/>
            <a:ext cx="12058650" cy="369332"/>
          </a:xfrm>
          <a:prstGeom prst="rect">
            <a:avLst/>
          </a:prstGeom>
          <a:noFill/>
        </p:spPr>
        <p:txBody>
          <a:bodyPr wrap="square" rtlCol="0">
            <a:spAutoFit/>
          </a:bodyPr>
          <a:lstStyle/>
          <a:p>
            <a:pPr algn="ctr"/>
            <a:r>
              <a:rPr lang="en-US" b="1" dirty="0"/>
              <a:t>c. </a:t>
            </a:r>
            <a:r>
              <a:rPr lang="en-US" dirty="0"/>
              <a:t>He was </a:t>
            </a:r>
            <a:r>
              <a:rPr lang="en-US" b="1" u="sng" dirty="0">
                <a:solidFill>
                  <a:srgbClr val="FF0000"/>
                </a:solidFill>
              </a:rPr>
              <a:t>buried</a:t>
            </a:r>
            <a:r>
              <a:rPr lang="en-US" dirty="0"/>
              <a:t>.</a:t>
            </a:r>
          </a:p>
        </p:txBody>
      </p:sp>
    </p:spTree>
    <p:extLst>
      <p:ext uri="{BB962C8B-B14F-4D97-AF65-F5344CB8AC3E}">
        <p14:creationId xmlns:p14="http://schemas.microsoft.com/office/powerpoint/2010/main" val="257297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C51CD-2DFA-B3AE-BD7C-F9E6CEAAF454}"/>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3. </a:t>
            </a:r>
            <a:r>
              <a:rPr lang="en-US" sz="2400" dirty="0"/>
              <a:t>He is </a:t>
            </a:r>
            <a:r>
              <a:rPr lang="en-US" sz="2400" b="1" u="sng" dirty="0">
                <a:solidFill>
                  <a:srgbClr val="FF0000"/>
                </a:solidFill>
              </a:rPr>
              <a:t>risen</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683255" y="1902194"/>
            <a:ext cx="7061834" cy="923330"/>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15:19</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If in Christ we have hope in this life only, we are of all people most to be pitied.</a:t>
            </a:r>
          </a:p>
        </p:txBody>
      </p:sp>
      <p:sp>
        <p:nvSpPr>
          <p:cNvPr id="5" name="TextBox 4">
            <a:extLst>
              <a:ext uri="{FF2B5EF4-FFF2-40B4-BE49-F238E27FC236}">
                <a16:creationId xmlns:a16="http://schemas.microsoft.com/office/drawing/2014/main" id="{C76FA477-8948-254A-4EA6-756704E35E25}"/>
              </a:ext>
            </a:extLst>
          </p:cNvPr>
          <p:cNvSpPr txBox="1"/>
          <p:nvPr/>
        </p:nvSpPr>
        <p:spPr>
          <a:xfrm>
            <a:off x="2292822" y="3041268"/>
            <a:ext cx="7008111"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15:20-21</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But in fact Christ has been raised from the dead, the </a:t>
            </a:r>
            <a:r>
              <a:rPr lang="en-US" dirty="0" err="1">
                <a:latin typeface="Times New Roman" panose="02020603050405020304" pitchFamily="18" charset="0"/>
                <a:cs typeface="Times New Roman" panose="02020603050405020304" pitchFamily="18" charset="0"/>
              </a:rPr>
              <a:t>firstfruits</a:t>
            </a:r>
            <a:r>
              <a:rPr lang="en-US" dirty="0">
                <a:latin typeface="Times New Roman" panose="02020603050405020304" pitchFamily="18" charset="0"/>
                <a:cs typeface="Times New Roman" panose="02020603050405020304" pitchFamily="18" charset="0"/>
              </a:rPr>
              <a:t> of those who have fallen asleep. For as by a man came death, by a man has come also the resurrection of the dead.</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Tree>
    <p:extLst>
      <p:ext uri="{BB962C8B-B14F-4D97-AF65-F5344CB8AC3E}">
        <p14:creationId xmlns:p14="http://schemas.microsoft.com/office/powerpoint/2010/main" val="26406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048F8B-A1F6-2566-D0CE-191AB3588594}"/>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E9AE2DC7-D214-5CB0-A2DE-569252D1495D}"/>
              </a:ext>
            </a:extLst>
          </p:cNvPr>
          <p:cNvSpPr txBox="1"/>
          <p:nvPr/>
        </p:nvSpPr>
        <p:spPr>
          <a:xfrm>
            <a:off x="0" y="461665"/>
            <a:ext cx="12058650" cy="461665"/>
          </a:xfrm>
          <a:prstGeom prst="rect">
            <a:avLst/>
          </a:prstGeom>
          <a:noFill/>
        </p:spPr>
        <p:txBody>
          <a:bodyPr wrap="square" rtlCol="0">
            <a:spAutoFit/>
          </a:bodyPr>
          <a:lstStyle/>
          <a:p>
            <a:pPr algn="ctr"/>
            <a:r>
              <a:rPr lang="en-US" sz="2400" b="1" dirty="0"/>
              <a:t>4. </a:t>
            </a:r>
            <a:r>
              <a:rPr lang="en-US" sz="2400" dirty="0"/>
              <a:t>After He was raised, he had many </a:t>
            </a:r>
            <a:r>
              <a:rPr lang="en-US" sz="2400" b="1" u="sng" dirty="0">
                <a:solidFill>
                  <a:srgbClr val="FF0000"/>
                </a:solidFill>
              </a:rPr>
              <a:t>witnesses</a:t>
            </a:r>
            <a:r>
              <a:rPr lang="en-US" sz="2400" dirty="0"/>
              <a:t>.”</a:t>
            </a:r>
          </a:p>
        </p:txBody>
      </p:sp>
      <p:sp>
        <p:nvSpPr>
          <p:cNvPr id="4" name="TextBox 3">
            <a:extLst>
              <a:ext uri="{FF2B5EF4-FFF2-40B4-BE49-F238E27FC236}">
                <a16:creationId xmlns:a16="http://schemas.microsoft.com/office/drawing/2014/main" id="{DF4F7F8D-5F23-623D-5606-4D1E63F67187}"/>
              </a:ext>
            </a:extLst>
          </p:cNvPr>
          <p:cNvSpPr txBox="1"/>
          <p:nvPr/>
        </p:nvSpPr>
        <p:spPr>
          <a:xfrm>
            <a:off x="2727008" y="2885883"/>
            <a:ext cx="7222210" cy="1477328"/>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1 Corinthians 15:5-8</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 and that he appeared to Cephas, then to the twelve. Then he appeared to </a:t>
            </a:r>
            <a:r>
              <a:rPr lang="en-US" b="1" dirty="0">
                <a:latin typeface="Times New Roman" panose="02020603050405020304" pitchFamily="18" charset="0"/>
                <a:cs typeface="Times New Roman" panose="02020603050405020304" pitchFamily="18" charset="0"/>
              </a:rPr>
              <a:t>more than five hundred brothers </a:t>
            </a:r>
            <a:r>
              <a:rPr lang="en-US" dirty="0">
                <a:latin typeface="Times New Roman" panose="02020603050405020304" pitchFamily="18" charset="0"/>
                <a:cs typeface="Times New Roman" panose="02020603050405020304" pitchFamily="18" charset="0"/>
              </a:rPr>
              <a:t>at one time, most of whom are still alive, though some have fallen asleep. Then he appeared to James, then to all the apostles. Last of all, as to one untimely born, he appeared also to me.</a:t>
            </a:r>
          </a:p>
        </p:txBody>
      </p:sp>
      <p:sp>
        <p:nvSpPr>
          <p:cNvPr id="3" name="TextBox 2">
            <a:extLst>
              <a:ext uri="{FF2B5EF4-FFF2-40B4-BE49-F238E27FC236}">
                <a16:creationId xmlns:a16="http://schemas.microsoft.com/office/drawing/2014/main" id="{E3CBD43A-81A2-B3DE-7756-DF1D7F5CD0C8}"/>
              </a:ext>
            </a:extLst>
          </p:cNvPr>
          <p:cNvSpPr txBox="1"/>
          <p:nvPr/>
        </p:nvSpPr>
        <p:spPr>
          <a:xfrm>
            <a:off x="0" y="0"/>
            <a:ext cx="12058650" cy="461665"/>
          </a:xfrm>
          <a:prstGeom prst="rect">
            <a:avLst/>
          </a:prstGeom>
          <a:noFill/>
        </p:spPr>
        <p:txBody>
          <a:bodyPr wrap="square" rtlCol="0">
            <a:spAutoFit/>
          </a:bodyPr>
          <a:lstStyle/>
          <a:p>
            <a:pPr algn="ctr"/>
            <a:r>
              <a:rPr lang="en-US" sz="2400" b="1" u="sng" dirty="0"/>
              <a:t>Six Resurrection Truths:</a:t>
            </a:r>
          </a:p>
        </p:txBody>
      </p:sp>
      <p:sp>
        <p:nvSpPr>
          <p:cNvPr id="6" name="TextBox 5">
            <a:extLst>
              <a:ext uri="{FF2B5EF4-FFF2-40B4-BE49-F238E27FC236}">
                <a16:creationId xmlns:a16="http://schemas.microsoft.com/office/drawing/2014/main" id="{D778D566-A312-BBCE-2390-F2CB6B0CC446}"/>
              </a:ext>
            </a:extLst>
          </p:cNvPr>
          <p:cNvSpPr txBox="1"/>
          <p:nvPr/>
        </p:nvSpPr>
        <p:spPr>
          <a:xfrm>
            <a:off x="0" y="923330"/>
            <a:ext cx="12058650" cy="369332"/>
          </a:xfrm>
          <a:prstGeom prst="rect">
            <a:avLst/>
          </a:prstGeom>
          <a:noFill/>
        </p:spPr>
        <p:txBody>
          <a:bodyPr wrap="square" rtlCol="0">
            <a:spAutoFit/>
          </a:bodyPr>
          <a:lstStyle/>
          <a:p>
            <a:pPr algn="ctr"/>
            <a:r>
              <a:rPr lang="en-US" b="1" dirty="0"/>
              <a:t>a. </a:t>
            </a:r>
            <a:r>
              <a:rPr lang="en-US" dirty="0"/>
              <a:t>He had many </a:t>
            </a:r>
            <a:r>
              <a:rPr lang="en-US" b="1" u="sng" dirty="0">
                <a:solidFill>
                  <a:srgbClr val="FF0000"/>
                </a:solidFill>
              </a:rPr>
              <a:t>human</a:t>
            </a:r>
            <a:r>
              <a:rPr lang="en-US" dirty="0"/>
              <a:t> </a:t>
            </a:r>
            <a:r>
              <a:rPr lang="en-US" b="1" u="sng" dirty="0">
                <a:solidFill>
                  <a:srgbClr val="FF0000"/>
                </a:solidFill>
              </a:rPr>
              <a:t>witnesses</a:t>
            </a:r>
            <a:r>
              <a:rPr lang="en-US" dirty="0"/>
              <a:t>.</a:t>
            </a:r>
          </a:p>
        </p:txBody>
      </p:sp>
    </p:spTree>
    <p:extLst>
      <p:ext uri="{BB962C8B-B14F-4D97-AF65-F5344CB8AC3E}">
        <p14:creationId xmlns:p14="http://schemas.microsoft.com/office/powerpoint/2010/main" val="9978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11016</TotalTime>
  <Words>2203</Words>
  <Application>Microsoft Office PowerPoint</Application>
  <PresentationFormat>Widescreen</PresentationFormat>
  <Paragraphs>125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230</cp:revision>
  <dcterms:created xsi:type="dcterms:W3CDTF">2022-07-07T17:16:49Z</dcterms:created>
  <dcterms:modified xsi:type="dcterms:W3CDTF">2023-04-09T13:50:48Z</dcterms:modified>
</cp:coreProperties>
</file>