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42" r:id="rId1"/>
  </p:sldMasterIdLst>
  <p:sldIdLst>
    <p:sldId id="256" r:id="rId2"/>
    <p:sldId id="258" r:id="rId3"/>
    <p:sldId id="259" r:id="rId4"/>
    <p:sldId id="260" r:id="rId5"/>
    <p:sldId id="261" r:id="rId6"/>
    <p:sldId id="262" r:id="rId7"/>
    <p:sldId id="263" r:id="rId8"/>
    <p:sldId id="264" r:id="rId9"/>
    <p:sldId id="269" r:id="rId10"/>
    <p:sldId id="270" r:id="rId11"/>
    <p:sldId id="271" r:id="rId12"/>
    <p:sldId id="265" r:id="rId13"/>
    <p:sldId id="266" r:id="rId14"/>
    <p:sldId id="267" r:id="rId15"/>
    <p:sldId id="268"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FD40B"/>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132" autoAdjust="0"/>
    <p:restoredTop sz="94660"/>
  </p:normalViewPr>
  <p:slideViewPr>
    <p:cSldViewPr snapToGrid="0">
      <p:cViewPr>
        <p:scale>
          <a:sx n="70" d="100"/>
          <a:sy n="70" d="100"/>
        </p:scale>
        <p:origin x="1788" y="738"/>
      </p:cViewPr>
      <p:guideLst/>
    </p:cSldViewPr>
  </p:slideViewPr>
  <p:notesTextViewPr>
    <p:cViewPr>
      <p:scale>
        <a:sx n="3" d="2"/>
        <a:sy n="3" d="2"/>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DBB15B-D307-BF4C-D394-81130653493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BA94B8CC-8EBB-C99E-FF99-9A4CEB607672}"/>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58EF8192-7385-1A23-473D-6FF945B3A721}"/>
              </a:ext>
            </a:extLst>
          </p:cNvPr>
          <p:cNvSpPr>
            <a:spLocks noGrp="1"/>
          </p:cNvSpPr>
          <p:nvPr>
            <p:ph type="dt" sz="half" idx="10"/>
          </p:nvPr>
        </p:nvSpPr>
        <p:spPr/>
        <p:txBody>
          <a:bodyPr/>
          <a:lstStyle/>
          <a:p>
            <a:fld id="{12241623-A064-4BED-B073-BA4D61433402}" type="datetime1">
              <a:rPr lang="en-US" smtClean="0"/>
              <a:t>4/15/2023</a:t>
            </a:fld>
            <a:endParaRPr lang="en-US" dirty="0"/>
          </a:p>
        </p:txBody>
      </p:sp>
      <p:sp>
        <p:nvSpPr>
          <p:cNvPr id="5" name="Footer Placeholder 4">
            <a:extLst>
              <a:ext uri="{FF2B5EF4-FFF2-40B4-BE49-F238E27FC236}">
                <a16:creationId xmlns:a16="http://schemas.microsoft.com/office/drawing/2014/main" id="{F17102F9-FA4B-914D-2260-2C35E4B615AF}"/>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09670784-E221-C67B-6949-F5543E9B23DA}"/>
              </a:ext>
            </a:extLst>
          </p:cNvPr>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38586505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15EC08-ECB7-8D10-7976-3E802E575AE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16C988D-DAA2-B679-9C98-2F0BA426980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37E2625-5235-943A-12FA-C1956E1E65E9}"/>
              </a:ext>
            </a:extLst>
          </p:cNvPr>
          <p:cNvSpPr>
            <a:spLocks noGrp="1"/>
          </p:cNvSpPr>
          <p:nvPr>
            <p:ph type="dt" sz="half" idx="10"/>
          </p:nvPr>
        </p:nvSpPr>
        <p:spPr/>
        <p:txBody>
          <a:bodyPr/>
          <a:lstStyle/>
          <a:p>
            <a:fld id="{6F86ED0C-1DA7-41F0-94CF-6218B1FEDFF1}" type="datetime1">
              <a:rPr lang="en-US" smtClean="0"/>
              <a:t>4/15/2023</a:t>
            </a:fld>
            <a:endParaRPr lang="en-US" dirty="0"/>
          </a:p>
        </p:txBody>
      </p:sp>
      <p:sp>
        <p:nvSpPr>
          <p:cNvPr id="5" name="Footer Placeholder 4">
            <a:extLst>
              <a:ext uri="{FF2B5EF4-FFF2-40B4-BE49-F238E27FC236}">
                <a16:creationId xmlns:a16="http://schemas.microsoft.com/office/drawing/2014/main" id="{8E261D34-E702-5E76-1678-608AA84254F5}"/>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9D74C5B5-6C21-C397-5291-F4BA95185751}"/>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4080099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68307BD3-A7B2-7B4B-29B6-9E55D74C8D5C}"/>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05CD0F7-41E3-50F3-9F06-4A0FD371A43E}"/>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4571AB6-1EBA-0F5C-F08A-0DBD54FDD4D0}"/>
              </a:ext>
            </a:extLst>
          </p:cNvPr>
          <p:cNvSpPr>
            <a:spLocks noGrp="1"/>
          </p:cNvSpPr>
          <p:nvPr>
            <p:ph type="dt" sz="half" idx="10"/>
          </p:nvPr>
        </p:nvSpPr>
        <p:spPr/>
        <p:txBody>
          <a:bodyPr/>
          <a:lstStyle/>
          <a:p>
            <a:fld id="{EECF02AB-6034-4B88-BC5A-7C17CB0EF809}" type="datetime1">
              <a:rPr lang="en-US" smtClean="0"/>
              <a:t>4/15/2023</a:t>
            </a:fld>
            <a:endParaRPr lang="en-US" dirty="0"/>
          </a:p>
        </p:txBody>
      </p:sp>
      <p:sp>
        <p:nvSpPr>
          <p:cNvPr id="5" name="Footer Placeholder 4">
            <a:extLst>
              <a:ext uri="{FF2B5EF4-FFF2-40B4-BE49-F238E27FC236}">
                <a16:creationId xmlns:a16="http://schemas.microsoft.com/office/drawing/2014/main" id="{A3CE9ED2-42CE-A581-C988-0360B2B3EE3C}"/>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DC96A96-F343-2269-3B5E-AE9D7CA5F30E}"/>
              </a:ext>
            </a:extLst>
          </p:cNvPr>
          <p:cNvSpPr>
            <a:spLocks noGrp="1"/>
          </p:cNvSpPr>
          <p:nvPr>
            <p:ph type="sldNum" sz="quarter" idx="12"/>
          </p:nvPr>
        </p:nvSpPr>
        <p:spPr/>
        <p:txBody>
          <a:bodyPr/>
          <a:lstStyle/>
          <a:p>
            <a:fld id="{FAEF9944-A4F6-4C59-AEBD-678D6480B8EA}" type="slidenum">
              <a:rPr lang="en-US" smtClean="0"/>
              <a:pPr/>
              <a:t>‹#›</a:t>
            </a:fld>
            <a:endParaRPr lang="en-US" dirty="0"/>
          </a:p>
        </p:txBody>
      </p:sp>
    </p:spTree>
    <p:extLst>
      <p:ext uri="{BB962C8B-B14F-4D97-AF65-F5344CB8AC3E}">
        <p14:creationId xmlns:p14="http://schemas.microsoft.com/office/powerpoint/2010/main" val="39935378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CD9D46-A82A-DBCE-0752-1ED04C1B31F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AA0EFD0-9531-65DC-E748-B0723860782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974B9F1-EDFD-F3B5-AACC-409373CE55FD}"/>
              </a:ext>
            </a:extLst>
          </p:cNvPr>
          <p:cNvSpPr>
            <a:spLocks noGrp="1"/>
          </p:cNvSpPr>
          <p:nvPr>
            <p:ph type="dt" sz="half" idx="10"/>
          </p:nvPr>
        </p:nvSpPr>
        <p:spPr/>
        <p:txBody>
          <a:bodyPr/>
          <a:lstStyle/>
          <a:p>
            <a:fld id="{22F3E5F3-28EE-488F-BD53-B744C06C3DEC}" type="datetime1">
              <a:rPr lang="en-US" smtClean="0"/>
              <a:t>4/15/2023</a:t>
            </a:fld>
            <a:endParaRPr lang="en-US" dirty="0"/>
          </a:p>
        </p:txBody>
      </p:sp>
      <p:sp>
        <p:nvSpPr>
          <p:cNvPr id="5" name="Footer Placeholder 4">
            <a:extLst>
              <a:ext uri="{FF2B5EF4-FFF2-40B4-BE49-F238E27FC236}">
                <a16:creationId xmlns:a16="http://schemas.microsoft.com/office/drawing/2014/main" id="{17563585-C6D3-EDB5-E50A-8923F2A30C9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4D92E3C-7BA7-64B8-1E22-A1913459D90A}"/>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22153098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CADE49-C3A0-86E0-CA87-86F9E9519BA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E87ECDEF-D2AC-EB7E-E55D-80D55B073FD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1782360-6B8B-3576-EF20-F18138CDC1BD}"/>
              </a:ext>
            </a:extLst>
          </p:cNvPr>
          <p:cNvSpPr>
            <a:spLocks noGrp="1"/>
          </p:cNvSpPr>
          <p:nvPr>
            <p:ph type="dt" sz="half" idx="10"/>
          </p:nvPr>
        </p:nvSpPr>
        <p:spPr/>
        <p:txBody>
          <a:bodyPr/>
          <a:lstStyle/>
          <a:p>
            <a:fld id="{E72EB70D-CD01-44DA-83B3-8FEB3383D307}" type="datetime1">
              <a:rPr lang="en-US" smtClean="0"/>
              <a:t>4/15/2023</a:t>
            </a:fld>
            <a:endParaRPr lang="en-US" dirty="0"/>
          </a:p>
        </p:txBody>
      </p:sp>
      <p:sp>
        <p:nvSpPr>
          <p:cNvPr id="5" name="Footer Placeholder 4">
            <a:extLst>
              <a:ext uri="{FF2B5EF4-FFF2-40B4-BE49-F238E27FC236}">
                <a16:creationId xmlns:a16="http://schemas.microsoft.com/office/drawing/2014/main" id="{3403C7B1-2102-9EBC-287B-A1E6D8A07F8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8C0CB4E4-63E5-792C-CC8D-AD517343F0AA}"/>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6254037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F41FFE-DEE9-1FB0-B43A-555E1C9308FD}"/>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D444E99-868E-BFE3-6472-C2D82F80241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8CA6F46-E475-045D-664C-070B2C0F5D3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7CCF464-A92B-1FCA-8B48-4509C632209B}"/>
              </a:ext>
            </a:extLst>
          </p:cNvPr>
          <p:cNvSpPr>
            <a:spLocks noGrp="1"/>
          </p:cNvSpPr>
          <p:nvPr>
            <p:ph type="dt" sz="half" idx="10"/>
          </p:nvPr>
        </p:nvSpPr>
        <p:spPr/>
        <p:txBody>
          <a:bodyPr/>
          <a:lstStyle/>
          <a:p>
            <a:fld id="{D0158CFD-9357-46BE-A189-D637A67C8730}" type="datetime1">
              <a:rPr lang="en-US" smtClean="0"/>
              <a:t>4/15/2023</a:t>
            </a:fld>
            <a:endParaRPr lang="en-US" dirty="0"/>
          </a:p>
        </p:txBody>
      </p:sp>
      <p:sp>
        <p:nvSpPr>
          <p:cNvPr id="6" name="Footer Placeholder 5">
            <a:extLst>
              <a:ext uri="{FF2B5EF4-FFF2-40B4-BE49-F238E27FC236}">
                <a16:creationId xmlns:a16="http://schemas.microsoft.com/office/drawing/2014/main" id="{EC7CDAA2-F7F3-6DFF-F782-58E7C68D66BD}"/>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D8BA351-DE38-0583-84F9-82B482DC107C}"/>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5640674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C1B977-6A87-09FA-6528-98A30982EA96}"/>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3EE8814-557F-ECFD-88EC-10703EEA7BC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FD361E8-4399-E802-9F63-4924092F517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6F2A6C3-8D02-A155-2103-BB6243230DC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D370178-3D67-55DF-6034-64BBA2579C5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11409F00-4567-234D-C789-5411AB8D3110}"/>
              </a:ext>
            </a:extLst>
          </p:cNvPr>
          <p:cNvSpPr>
            <a:spLocks noGrp="1"/>
          </p:cNvSpPr>
          <p:nvPr>
            <p:ph type="dt" sz="half" idx="10"/>
          </p:nvPr>
        </p:nvSpPr>
        <p:spPr/>
        <p:txBody>
          <a:bodyPr/>
          <a:lstStyle/>
          <a:p>
            <a:fld id="{7B4742EE-B331-4632-BD10-A82FED6B6FC0}" type="datetime1">
              <a:rPr lang="en-US" smtClean="0"/>
              <a:t>4/15/2023</a:t>
            </a:fld>
            <a:endParaRPr lang="en-US" dirty="0"/>
          </a:p>
        </p:txBody>
      </p:sp>
      <p:sp>
        <p:nvSpPr>
          <p:cNvPr id="8" name="Footer Placeholder 7">
            <a:extLst>
              <a:ext uri="{FF2B5EF4-FFF2-40B4-BE49-F238E27FC236}">
                <a16:creationId xmlns:a16="http://schemas.microsoft.com/office/drawing/2014/main" id="{7E8962EA-7F4A-2E4F-2485-3CF473388C55}"/>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E45ACEE5-2092-0F8F-42E6-CD795A02364A}"/>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6006520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AE0AB7-0456-646C-4A9E-AE829502078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26D9C2D-A014-C815-0FC9-2AFE8564335B}"/>
              </a:ext>
            </a:extLst>
          </p:cNvPr>
          <p:cNvSpPr>
            <a:spLocks noGrp="1"/>
          </p:cNvSpPr>
          <p:nvPr>
            <p:ph type="dt" sz="half" idx="10"/>
          </p:nvPr>
        </p:nvSpPr>
        <p:spPr/>
        <p:txBody>
          <a:bodyPr/>
          <a:lstStyle/>
          <a:p>
            <a:fld id="{451BA835-D13F-49F4-8F11-5D576AC65FAD}" type="datetime1">
              <a:rPr lang="en-US" smtClean="0"/>
              <a:t>4/15/2023</a:t>
            </a:fld>
            <a:endParaRPr lang="en-US" dirty="0"/>
          </a:p>
        </p:txBody>
      </p:sp>
      <p:sp>
        <p:nvSpPr>
          <p:cNvPr id="4" name="Footer Placeholder 3">
            <a:extLst>
              <a:ext uri="{FF2B5EF4-FFF2-40B4-BE49-F238E27FC236}">
                <a16:creationId xmlns:a16="http://schemas.microsoft.com/office/drawing/2014/main" id="{8EE6E2C1-0DEE-B1F8-D90B-ACCAD4F24AFE}"/>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D171FE09-355A-5A81-6A7C-EC208C1B68C7}"/>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3525043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2B28AF4-FBC2-AF5C-7648-0CFB6B03DB6A}"/>
              </a:ext>
            </a:extLst>
          </p:cNvPr>
          <p:cNvSpPr>
            <a:spLocks noGrp="1"/>
          </p:cNvSpPr>
          <p:nvPr>
            <p:ph type="dt" sz="half" idx="10"/>
          </p:nvPr>
        </p:nvSpPr>
        <p:spPr/>
        <p:txBody>
          <a:bodyPr/>
          <a:lstStyle/>
          <a:p>
            <a:fld id="{ADBD1799-ACB5-4CB2-86A2-5C574F1C8706}" type="datetime1">
              <a:rPr lang="en-US" smtClean="0"/>
              <a:t>4/15/2023</a:t>
            </a:fld>
            <a:endParaRPr lang="en-US" dirty="0"/>
          </a:p>
        </p:txBody>
      </p:sp>
      <p:sp>
        <p:nvSpPr>
          <p:cNvPr id="3" name="Footer Placeholder 2">
            <a:extLst>
              <a:ext uri="{FF2B5EF4-FFF2-40B4-BE49-F238E27FC236}">
                <a16:creationId xmlns:a16="http://schemas.microsoft.com/office/drawing/2014/main" id="{AFEE9760-494D-C2AB-5511-4B44A4FA5DAE}"/>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ED9EA789-7B1B-F476-205B-5CDE7743D5A1}"/>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35525954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9A167C-08E9-36E8-95C8-C61904B2A92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0D75027-AE84-F9AB-A14F-A70DE14E0C6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950F4E64-1028-874D-11FF-E340BAB4D12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DCABDE0-6347-5709-76F0-FA906C6E4EF6}"/>
              </a:ext>
            </a:extLst>
          </p:cNvPr>
          <p:cNvSpPr>
            <a:spLocks noGrp="1"/>
          </p:cNvSpPr>
          <p:nvPr>
            <p:ph type="dt" sz="half" idx="10"/>
          </p:nvPr>
        </p:nvSpPr>
        <p:spPr/>
        <p:txBody>
          <a:bodyPr/>
          <a:lstStyle/>
          <a:p>
            <a:fld id="{ED5DD0D6-7A82-473E-879B-C6ECD6CCCFEC}" type="datetime1">
              <a:rPr lang="en-US" smtClean="0"/>
              <a:t>4/15/2023</a:t>
            </a:fld>
            <a:endParaRPr lang="en-US" dirty="0"/>
          </a:p>
        </p:txBody>
      </p:sp>
      <p:sp>
        <p:nvSpPr>
          <p:cNvPr id="6" name="Footer Placeholder 5">
            <a:extLst>
              <a:ext uri="{FF2B5EF4-FFF2-40B4-BE49-F238E27FC236}">
                <a16:creationId xmlns:a16="http://schemas.microsoft.com/office/drawing/2014/main" id="{4FCD3E0C-039E-16E4-0408-7A545928A44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2D2C52BF-7714-5202-FFFC-0C09A046B7C3}"/>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8427515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601D4D-9318-7E67-FF3A-154B51F1E51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BF00BE3-ADD1-BF74-BD21-5634A6BFC50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4C4E25AF-FBC2-3984-82AC-855743F8A57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52F4706-6E3E-BF49-F819-007EDC70235B}"/>
              </a:ext>
            </a:extLst>
          </p:cNvPr>
          <p:cNvSpPr>
            <a:spLocks noGrp="1"/>
          </p:cNvSpPr>
          <p:nvPr>
            <p:ph type="dt" sz="half" idx="10"/>
          </p:nvPr>
        </p:nvSpPr>
        <p:spPr/>
        <p:txBody>
          <a:bodyPr/>
          <a:lstStyle/>
          <a:p>
            <a:fld id="{D4605E03-BC17-41A7-854C-DFAB672737DC}" type="datetime1">
              <a:rPr lang="en-US" smtClean="0"/>
              <a:t>4/15/2023</a:t>
            </a:fld>
            <a:endParaRPr lang="en-US" dirty="0"/>
          </a:p>
        </p:txBody>
      </p:sp>
      <p:sp>
        <p:nvSpPr>
          <p:cNvPr id="6" name="Footer Placeholder 5">
            <a:extLst>
              <a:ext uri="{FF2B5EF4-FFF2-40B4-BE49-F238E27FC236}">
                <a16:creationId xmlns:a16="http://schemas.microsoft.com/office/drawing/2014/main" id="{9F80C55E-4FD5-BE60-A949-6D275A0625F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546B98EA-E6E1-CD3C-98F0-5541EECAB6BA}"/>
              </a:ext>
            </a:extLst>
          </p:cNvPr>
          <p:cNvSpPr>
            <a:spLocks noGrp="1"/>
          </p:cNvSpPr>
          <p:nvPr>
            <p:ph type="sldNum" sz="quarter" idx="12"/>
          </p:nvPr>
        </p:nvSpPr>
        <p:spPr/>
        <p:txBody>
          <a:body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11022893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3BD174B-F7A8-1159-77B9-B395DD5A6857}"/>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BC96FF02-90A4-B14C-A7A3-186887CAEA7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91152F8-65DA-3F1C-3BFD-3CEC76A8D91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4408324-A84C-4A45-93B6-78D079CCE772}" type="datetime1">
              <a:rPr lang="en-US" smtClean="0"/>
              <a:t>4/15/2023</a:t>
            </a:fld>
            <a:endParaRPr lang="en-US" dirty="0"/>
          </a:p>
        </p:txBody>
      </p:sp>
      <p:sp>
        <p:nvSpPr>
          <p:cNvPr id="5" name="Footer Placeholder 4">
            <a:extLst>
              <a:ext uri="{FF2B5EF4-FFF2-40B4-BE49-F238E27FC236}">
                <a16:creationId xmlns:a16="http://schemas.microsoft.com/office/drawing/2014/main" id="{C52F40F4-67A9-F4C1-15A0-D14583415C4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A54DF2A7-D789-FD89-C7B8-ED17A4661FE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lgn="l"/>
            <a:fld id="{FAEF9944-A4F6-4C59-AEBD-678D6480B8EA}" type="slidenum">
              <a:rPr lang="en-US" smtClean="0"/>
              <a:pPr algn="l"/>
              <a:t>‹#›</a:t>
            </a:fld>
            <a:endParaRPr lang="en-US" dirty="0"/>
          </a:p>
        </p:txBody>
      </p:sp>
    </p:spTree>
    <p:extLst>
      <p:ext uri="{BB962C8B-B14F-4D97-AF65-F5344CB8AC3E}">
        <p14:creationId xmlns:p14="http://schemas.microsoft.com/office/powerpoint/2010/main" val="2618453763"/>
      </p:ext>
    </p:extLst>
  </p:cSld>
  <p:clrMap bg1="lt1" tx1="dk1" bg2="lt2" tx2="dk2" accent1="accent1" accent2="accent2" accent3="accent3" accent4="accent4" accent5="accent5" accent6="accent6" hlink="hlink" folHlink="folHlink"/>
  <p:sldLayoutIdLst>
    <p:sldLayoutId id="2147483843" r:id="rId1"/>
    <p:sldLayoutId id="2147483844" r:id="rId2"/>
    <p:sldLayoutId id="2147483845" r:id="rId3"/>
    <p:sldLayoutId id="2147483846" r:id="rId4"/>
    <p:sldLayoutId id="2147483847" r:id="rId5"/>
    <p:sldLayoutId id="2147483848" r:id="rId6"/>
    <p:sldLayoutId id="2147483849" r:id="rId7"/>
    <p:sldLayoutId id="2147483850" r:id="rId8"/>
    <p:sldLayoutId id="2147483851" r:id="rId9"/>
    <p:sldLayoutId id="2147483852" r:id="rId10"/>
    <p:sldLayoutId id="2147483853" r:id="rId11"/>
  </p:sldLayoutIdLst>
  <p:hf sldNum="0"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pic>
        <p:nvPicPr>
          <p:cNvPr id="7" name="Picture 6" descr="Map&#10;&#10;Description automatically generated">
            <a:extLst>
              <a:ext uri="{FF2B5EF4-FFF2-40B4-BE49-F238E27FC236}">
                <a16:creationId xmlns:a16="http://schemas.microsoft.com/office/drawing/2014/main" id="{5413D189-F436-C1B4-0637-B940132BBC7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0"/>
            <a:ext cx="5441740" cy="6858000"/>
          </a:xfrm>
          <a:prstGeom prst="rect">
            <a:avLst/>
          </a:prstGeom>
        </p:spPr>
      </p:pic>
      <p:sp>
        <p:nvSpPr>
          <p:cNvPr id="4" name="TextBox 3">
            <a:extLst>
              <a:ext uri="{FF2B5EF4-FFF2-40B4-BE49-F238E27FC236}">
                <a16:creationId xmlns:a16="http://schemas.microsoft.com/office/drawing/2014/main" id="{71D98E05-015C-9C0A-6AD5-FDC1B87C8BEB}"/>
              </a:ext>
            </a:extLst>
          </p:cNvPr>
          <p:cNvSpPr txBox="1"/>
          <p:nvPr/>
        </p:nvSpPr>
        <p:spPr>
          <a:xfrm>
            <a:off x="5467350" y="1332876"/>
            <a:ext cx="6724650" cy="2096124"/>
          </a:xfrm>
          <a:prstGeom prst="rect">
            <a:avLst/>
          </a:prstGeom>
        </p:spPr>
        <p:txBody>
          <a:bodyPr vert="horz" lIns="109728" tIns="109728" rIns="109728" bIns="91440" rtlCol="0" anchor="b">
            <a:normAutofit/>
          </a:bodyPr>
          <a:lstStyle/>
          <a:p>
            <a:pPr algn="ctr">
              <a:lnSpc>
                <a:spcPct val="110000"/>
              </a:lnSpc>
              <a:spcBef>
                <a:spcPct val="0"/>
              </a:spcBef>
              <a:spcAft>
                <a:spcPts val="600"/>
              </a:spcAft>
            </a:pPr>
            <a:r>
              <a:rPr lang="en-US" sz="3200" b="1" spc="150" dirty="0">
                <a:solidFill>
                  <a:schemeClr val="tx1">
                    <a:lumMod val="85000"/>
                    <a:lumOff val="15000"/>
                  </a:schemeClr>
                </a:solidFill>
                <a:latin typeface="Bookman Old Style" panose="02050604050505020204" pitchFamily="18" charset="0"/>
                <a:ea typeface="+mj-ea"/>
                <a:cs typeface="+mj-cs"/>
              </a:rPr>
              <a:t>When Light Reaches into Darkness</a:t>
            </a:r>
          </a:p>
          <a:p>
            <a:pPr algn="ctr">
              <a:lnSpc>
                <a:spcPct val="110000"/>
              </a:lnSpc>
              <a:spcBef>
                <a:spcPct val="0"/>
              </a:spcBef>
              <a:spcAft>
                <a:spcPts val="600"/>
              </a:spcAft>
            </a:pPr>
            <a:r>
              <a:rPr lang="en-US" sz="2000" b="1" i="1" spc="150" dirty="0">
                <a:solidFill>
                  <a:schemeClr val="tx1">
                    <a:lumMod val="85000"/>
                    <a:lumOff val="15000"/>
                  </a:schemeClr>
                </a:solidFill>
                <a:latin typeface="+mj-lt"/>
                <a:ea typeface="+mj-ea"/>
                <a:cs typeface="+mj-cs"/>
              </a:rPr>
              <a:t>Acts 13:42-52</a:t>
            </a:r>
          </a:p>
        </p:txBody>
      </p:sp>
      <p:sp>
        <p:nvSpPr>
          <p:cNvPr id="2" name="TextBox 1">
            <a:extLst>
              <a:ext uri="{FF2B5EF4-FFF2-40B4-BE49-F238E27FC236}">
                <a16:creationId xmlns:a16="http://schemas.microsoft.com/office/drawing/2014/main" id="{58DB13D8-1E80-B25A-8498-841487ADA961}"/>
              </a:ext>
            </a:extLst>
          </p:cNvPr>
          <p:cNvSpPr txBox="1"/>
          <p:nvPr/>
        </p:nvSpPr>
        <p:spPr>
          <a:xfrm>
            <a:off x="5467351" y="5322627"/>
            <a:ext cx="6724650" cy="1163898"/>
          </a:xfrm>
          <a:prstGeom prst="rect">
            <a:avLst/>
          </a:prstGeom>
        </p:spPr>
        <p:txBody>
          <a:bodyPr vert="horz" lIns="109728" tIns="109728" rIns="109728" bIns="91440" rtlCol="0" anchor="b">
            <a:normAutofit/>
          </a:bodyPr>
          <a:lstStyle/>
          <a:p>
            <a:pPr algn="ctr">
              <a:lnSpc>
                <a:spcPct val="110000"/>
              </a:lnSpc>
              <a:spcBef>
                <a:spcPct val="0"/>
              </a:spcBef>
              <a:spcAft>
                <a:spcPts val="600"/>
              </a:spcAft>
            </a:pPr>
            <a:r>
              <a:rPr lang="en-US" sz="1600" b="1" spc="150" dirty="0">
                <a:solidFill>
                  <a:schemeClr val="tx1">
                    <a:lumMod val="85000"/>
                    <a:lumOff val="15000"/>
                  </a:schemeClr>
                </a:solidFill>
                <a:latin typeface="Bookman Old Style" panose="02050604050505020204" pitchFamily="18" charset="0"/>
                <a:ea typeface="+mj-ea"/>
                <a:cs typeface="+mj-cs"/>
              </a:rPr>
              <a:t>“Be my witnesses in Jerusalem and in all Judea and Samaria, and to the ends of the earth” </a:t>
            </a:r>
          </a:p>
          <a:p>
            <a:pPr algn="r">
              <a:lnSpc>
                <a:spcPct val="110000"/>
              </a:lnSpc>
              <a:spcBef>
                <a:spcPct val="0"/>
              </a:spcBef>
              <a:spcAft>
                <a:spcPts val="600"/>
              </a:spcAft>
            </a:pPr>
            <a:r>
              <a:rPr lang="en-US" sz="1200" b="1" i="1" spc="150" dirty="0">
                <a:solidFill>
                  <a:schemeClr val="tx1">
                    <a:lumMod val="85000"/>
                    <a:lumOff val="15000"/>
                  </a:schemeClr>
                </a:solidFill>
                <a:latin typeface="Bookman Old Style" panose="02050604050505020204" pitchFamily="18" charset="0"/>
                <a:ea typeface="+mj-ea"/>
                <a:cs typeface="+mj-cs"/>
              </a:rPr>
              <a:t>– Acts 1:8 (ESV)</a:t>
            </a:r>
            <a:endParaRPr lang="en-US" sz="1000" b="1" i="1" spc="150" dirty="0">
              <a:solidFill>
                <a:schemeClr val="tx1">
                  <a:lumMod val="85000"/>
                  <a:lumOff val="15000"/>
                </a:schemeClr>
              </a:solidFill>
              <a:latin typeface="+mj-lt"/>
              <a:ea typeface="+mj-ea"/>
              <a:cs typeface="+mj-cs"/>
            </a:endParaRPr>
          </a:p>
        </p:txBody>
      </p:sp>
      <p:sp>
        <p:nvSpPr>
          <p:cNvPr id="3" name="Oval 2">
            <a:extLst>
              <a:ext uri="{FF2B5EF4-FFF2-40B4-BE49-F238E27FC236}">
                <a16:creationId xmlns:a16="http://schemas.microsoft.com/office/drawing/2014/main" id="{A3EB5133-17C4-DA66-BE95-51056C602FE4}"/>
              </a:ext>
            </a:extLst>
          </p:cNvPr>
          <p:cNvSpPr/>
          <p:nvPr/>
        </p:nvSpPr>
        <p:spPr>
          <a:xfrm>
            <a:off x="685799" y="190500"/>
            <a:ext cx="685801" cy="504825"/>
          </a:xfrm>
          <a:prstGeom prst="ellipse">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974634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9AE2DC7-D214-5CB0-A2DE-569252D1495D}"/>
              </a:ext>
            </a:extLst>
          </p:cNvPr>
          <p:cNvSpPr txBox="1"/>
          <p:nvPr/>
        </p:nvSpPr>
        <p:spPr>
          <a:xfrm>
            <a:off x="0" y="0"/>
            <a:ext cx="12192000" cy="461665"/>
          </a:xfrm>
          <a:prstGeom prst="rect">
            <a:avLst/>
          </a:prstGeom>
          <a:noFill/>
        </p:spPr>
        <p:txBody>
          <a:bodyPr wrap="square" rtlCol="0">
            <a:spAutoFit/>
          </a:bodyPr>
          <a:lstStyle/>
          <a:p>
            <a:pPr algn="ctr"/>
            <a:r>
              <a:rPr lang="en-US" sz="2400" b="1" dirty="0"/>
              <a:t>3. </a:t>
            </a:r>
            <a:r>
              <a:rPr lang="en-US" sz="2400" dirty="0"/>
              <a:t>Expect that </a:t>
            </a:r>
            <a:r>
              <a:rPr lang="en-US" sz="2400" b="1" u="sng" dirty="0">
                <a:solidFill>
                  <a:schemeClr val="accent2"/>
                </a:solidFill>
              </a:rPr>
              <a:t>God</a:t>
            </a:r>
            <a:r>
              <a:rPr lang="en-US" sz="2400" dirty="0"/>
              <a:t> will </a:t>
            </a:r>
            <a:r>
              <a:rPr lang="en-US" sz="2400" b="1" u="sng" dirty="0">
                <a:solidFill>
                  <a:schemeClr val="accent2"/>
                </a:solidFill>
              </a:rPr>
              <a:t>save</a:t>
            </a:r>
            <a:r>
              <a:rPr lang="en-US" sz="2400" dirty="0"/>
              <a:t> others.</a:t>
            </a:r>
          </a:p>
        </p:txBody>
      </p:sp>
      <p:sp>
        <p:nvSpPr>
          <p:cNvPr id="8" name="TextBox 7">
            <a:extLst>
              <a:ext uri="{FF2B5EF4-FFF2-40B4-BE49-F238E27FC236}">
                <a16:creationId xmlns:a16="http://schemas.microsoft.com/office/drawing/2014/main" id="{D517046B-DCDE-A779-560C-390BBC82871C}"/>
              </a:ext>
            </a:extLst>
          </p:cNvPr>
          <p:cNvSpPr txBox="1"/>
          <p:nvPr/>
        </p:nvSpPr>
        <p:spPr>
          <a:xfrm>
            <a:off x="930322" y="1113041"/>
            <a:ext cx="10331355" cy="4247317"/>
          </a:xfrm>
          <a:prstGeom prst="rect">
            <a:avLst/>
          </a:prstGeom>
          <a:noFill/>
        </p:spPr>
        <p:txBody>
          <a:bodyPr wrap="square" rtlCol="0">
            <a:spAutoFit/>
          </a:bodyPr>
          <a:lstStyle/>
          <a:p>
            <a:r>
              <a:rPr lang="en-US" sz="1400" b="1" dirty="0">
                <a:latin typeface="Times New Roman" panose="02020603050405020304" pitchFamily="18" charset="0"/>
                <a:cs typeface="Times New Roman" panose="02020603050405020304" pitchFamily="18" charset="0"/>
              </a:rPr>
              <a:t>Matthew 23:15 </a:t>
            </a:r>
            <a:r>
              <a:rPr lang="en-US" sz="1400" dirty="0">
                <a:latin typeface="Times New Roman" panose="02020603050405020304" pitchFamily="18" charset="0"/>
                <a:cs typeface="Times New Roman" panose="02020603050405020304" pitchFamily="18" charset="0"/>
              </a:rPr>
              <a:t>(ESV): </a:t>
            </a:r>
            <a:r>
              <a:rPr lang="en-US" dirty="0">
                <a:latin typeface="Times New Roman" panose="02020603050405020304" pitchFamily="18" charset="0"/>
                <a:cs typeface="Times New Roman" panose="02020603050405020304" pitchFamily="18" charset="0"/>
              </a:rPr>
              <a:t>For many are called, </a:t>
            </a:r>
            <a:r>
              <a:rPr lang="en-US" b="1" dirty="0">
                <a:latin typeface="Times New Roman" panose="02020603050405020304" pitchFamily="18" charset="0"/>
                <a:cs typeface="Times New Roman" panose="02020603050405020304" pitchFamily="18" charset="0"/>
              </a:rPr>
              <a:t>but few are </a:t>
            </a:r>
            <a:r>
              <a:rPr lang="en-US" b="1" u="sng" dirty="0">
                <a:latin typeface="Times New Roman" panose="02020603050405020304" pitchFamily="18" charset="0"/>
                <a:cs typeface="Times New Roman" panose="02020603050405020304" pitchFamily="18" charset="0"/>
              </a:rPr>
              <a:t>chosen</a:t>
            </a:r>
            <a:r>
              <a:rPr lang="en-US" dirty="0">
                <a:latin typeface="Times New Roman" panose="02020603050405020304" pitchFamily="18" charset="0"/>
                <a:cs typeface="Times New Roman" panose="02020603050405020304" pitchFamily="18" charset="0"/>
              </a:rPr>
              <a:t>.</a:t>
            </a:r>
          </a:p>
          <a:p>
            <a:endParaRPr lang="en-US" dirty="0">
              <a:latin typeface="Times New Roman" panose="02020603050405020304" pitchFamily="18" charset="0"/>
              <a:cs typeface="Times New Roman" panose="02020603050405020304" pitchFamily="18" charset="0"/>
            </a:endParaRPr>
          </a:p>
          <a:p>
            <a:r>
              <a:rPr lang="en-US" sz="1400" b="1" dirty="0">
                <a:latin typeface="Times New Roman" panose="02020603050405020304" pitchFamily="18" charset="0"/>
                <a:cs typeface="Times New Roman" panose="02020603050405020304" pitchFamily="18" charset="0"/>
              </a:rPr>
              <a:t>Mark 13:20 </a:t>
            </a:r>
            <a:r>
              <a:rPr lang="en-US" sz="1400" dirty="0">
                <a:latin typeface="Times New Roman" panose="02020603050405020304" pitchFamily="18" charset="0"/>
                <a:cs typeface="Times New Roman" panose="02020603050405020304" pitchFamily="18" charset="0"/>
              </a:rPr>
              <a:t>(ESV): </a:t>
            </a:r>
            <a:r>
              <a:rPr lang="en-US" dirty="0">
                <a:latin typeface="Times New Roman" panose="02020603050405020304" pitchFamily="18" charset="0"/>
                <a:cs typeface="Times New Roman" panose="02020603050405020304" pitchFamily="18" charset="0"/>
              </a:rPr>
              <a:t>…But </a:t>
            </a:r>
            <a:r>
              <a:rPr lang="en-US" b="1" dirty="0">
                <a:latin typeface="Times New Roman" panose="02020603050405020304" pitchFamily="18" charset="0"/>
                <a:cs typeface="Times New Roman" panose="02020603050405020304" pitchFamily="18" charset="0"/>
              </a:rPr>
              <a:t>for the sake of the </a:t>
            </a:r>
            <a:r>
              <a:rPr lang="en-US" b="1" u="sng" dirty="0">
                <a:latin typeface="Times New Roman" panose="02020603050405020304" pitchFamily="18" charset="0"/>
                <a:cs typeface="Times New Roman" panose="02020603050405020304" pitchFamily="18" charset="0"/>
              </a:rPr>
              <a:t>elect</a:t>
            </a:r>
            <a:r>
              <a:rPr lang="en-US" b="1" dirty="0">
                <a:latin typeface="Times New Roman" panose="02020603050405020304" pitchFamily="18" charset="0"/>
                <a:cs typeface="Times New Roman" panose="02020603050405020304" pitchFamily="18" charset="0"/>
              </a:rPr>
              <a:t>, whom he </a:t>
            </a:r>
            <a:r>
              <a:rPr lang="en-US" b="1" u="sng" dirty="0">
                <a:latin typeface="Times New Roman" panose="02020603050405020304" pitchFamily="18" charset="0"/>
                <a:cs typeface="Times New Roman" panose="02020603050405020304" pitchFamily="18" charset="0"/>
              </a:rPr>
              <a:t>chose</a:t>
            </a:r>
            <a:r>
              <a:rPr lang="en-US" dirty="0">
                <a:latin typeface="Times New Roman" panose="02020603050405020304" pitchFamily="18" charset="0"/>
                <a:cs typeface="Times New Roman" panose="02020603050405020304" pitchFamily="18" charset="0"/>
              </a:rPr>
              <a:t>, he shortened the days.</a:t>
            </a:r>
          </a:p>
          <a:p>
            <a:endParaRPr lang="en-US" dirty="0">
              <a:latin typeface="Times New Roman" panose="02020603050405020304" pitchFamily="18" charset="0"/>
              <a:cs typeface="Times New Roman" panose="02020603050405020304" pitchFamily="18" charset="0"/>
            </a:endParaRPr>
          </a:p>
          <a:p>
            <a:r>
              <a:rPr lang="en-US" sz="1400" b="1" dirty="0">
                <a:latin typeface="Times New Roman" panose="02020603050405020304" pitchFamily="18" charset="0"/>
                <a:cs typeface="Times New Roman" panose="02020603050405020304" pitchFamily="18" charset="0"/>
              </a:rPr>
              <a:t>John 15:16 </a:t>
            </a:r>
            <a:r>
              <a:rPr lang="en-US" sz="1400" dirty="0">
                <a:latin typeface="Times New Roman" panose="02020603050405020304" pitchFamily="18" charset="0"/>
                <a:cs typeface="Times New Roman" panose="02020603050405020304" pitchFamily="18" charset="0"/>
              </a:rPr>
              <a:t>(ESV): </a:t>
            </a:r>
            <a:r>
              <a:rPr lang="en-US" dirty="0">
                <a:latin typeface="Times New Roman" panose="02020603050405020304" pitchFamily="18" charset="0"/>
                <a:cs typeface="Times New Roman" panose="02020603050405020304" pitchFamily="18" charset="0"/>
              </a:rPr>
              <a:t>You did not choose me, but </a:t>
            </a:r>
            <a:r>
              <a:rPr lang="en-US" b="1" dirty="0">
                <a:latin typeface="Times New Roman" panose="02020603050405020304" pitchFamily="18" charset="0"/>
                <a:cs typeface="Times New Roman" panose="02020603050405020304" pitchFamily="18" charset="0"/>
              </a:rPr>
              <a:t>I </a:t>
            </a:r>
            <a:r>
              <a:rPr lang="en-US" b="1" u="sng" dirty="0">
                <a:latin typeface="Times New Roman" panose="02020603050405020304" pitchFamily="18" charset="0"/>
                <a:cs typeface="Times New Roman" panose="02020603050405020304" pitchFamily="18" charset="0"/>
              </a:rPr>
              <a:t>chose</a:t>
            </a:r>
            <a:r>
              <a:rPr lang="en-US" b="1" dirty="0">
                <a:latin typeface="Times New Roman" panose="02020603050405020304" pitchFamily="18" charset="0"/>
                <a:cs typeface="Times New Roman" panose="02020603050405020304" pitchFamily="18" charset="0"/>
              </a:rPr>
              <a:t> you and </a:t>
            </a:r>
            <a:r>
              <a:rPr lang="en-US" b="1" u="sng" dirty="0">
                <a:latin typeface="Times New Roman" panose="02020603050405020304" pitchFamily="18" charset="0"/>
                <a:cs typeface="Times New Roman" panose="02020603050405020304" pitchFamily="18" charset="0"/>
              </a:rPr>
              <a:t>appointed</a:t>
            </a:r>
            <a:r>
              <a:rPr lang="en-US" b="1" dirty="0">
                <a:latin typeface="Times New Roman" panose="02020603050405020304" pitchFamily="18" charset="0"/>
                <a:cs typeface="Times New Roman" panose="02020603050405020304" pitchFamily="18" charset="0"/>
              </a:rPr>
              <a:t> you </a:t>
            </a:r>
            <a:r>
              <a:rPr lang="en-US" dirty="0">
                <a:latin typeface="Times New Roman" panose="02020603050405020304" pitchFamily="18" charset="0"/>
                <a:cs typeface="Times New Roman" panose="02020603050405020304" pitchFamily="18" charset="0"/>
              </a:rPr>
              <a:t>that you should go…</a:t>
            </a:r>
          </a:p>
          <a:p>
            <a:endParaRPr lang="en-US" dirty="0">
              <a:latin typeface="Times New Roman" panose="02020603050405020304" pitchFamily="18" charset="0"/>
              <a:cs typeface="Times New Roman" panose="02020603050405020304" pitchFamily="18" charset="0"/>
            </a:endParaRPr>
          </a:p>
          <a:p>
            <a:r>
              <a:rPr lang="en-US" sz="1400" b="1" dirty="0">
                <a:latin typeface="Times New Roman" panose="02020603050405020304" pitchFamily="18" charset="0"/>
                <a:cs typeface="Times New Roman" panose="02020603050405020304" pitchFamily="18" charset="0"/>
              </a:rPr>
              <a:t>Romans 11:6-7 </a:t>
            </a:r>
            <a:r>
              <a:rPr lang="en-US" sz="1400" dirty="0">
                <a:latin typeface="Times New Roman" panose="02020603050405020304" pitchFamily="18" charset="0"/>
                <a:cs typeface="Times New Roman" panose="02020603050405020304" pitchFamily="18" charset="0"/>
              </a:rPr>
              <a:t>(ESV): </a:t>
            </a:r>
            <a:r>
              <a:rPr lang="en-US" dirty="0">
                <a:latin typeface="Times New Roman" panose="02020603050405020304" pitchFamily="18" charset="0"/>
                <a:cs typeface="Times New Roman" panose="02020603050405020304" pitchFamily="18" charset="0"/>
              </a:rPr>
              <a:t>But if it is by grace, it is no longer on the basis of works; otherwise grace would no longer be grace. What then? Israel failed to obtain what it was seeking. </a:t>
            </a:r>
            <a:r>
              <a:rPr lang="en-US" b="1" dirty="0">
                <a:latin typeface="Times New Roman" panose="02020603050405020304" pitchFamily="18" charset="0"/>
                <a:cs typeface="Times New Roman" panose="02020603050405020304" pitchFamily="18" charset="0"/>
              </a:rPr>
              <a:t>The </a:t>
            </a:r>
            <a:r>
              <a:rPr lang="en-US" b="1" u="sng" dirty="0">
                <a:latin typeface="Times New Roman" panose="02020603050405020304" pitchFamily="18" charset="0"/>
                <a:cs typeface="Times New Roman" panose="02020603050405020304" pitchFamily="18" charset="0"/>
              </a:rPr>
              <a:t>elect</a:t>
            </a:r>
            <a:r>
              <a:rPr lang="en-US" b="1" dirty="0">
                <a:latin typeface="Times New Roman" panose="02020603050405020304" pitchFamily="18" charset="0"/>
                <a:cs typeface="Times New Roman" panose="02020603050405020304" pitchFamily="18" charset="0"/>
              </a:rPr>
              <a:t> obtained it, but the rest were hardened</a:t>
            </a:r>
            <a:r>
              <a:rPr lang="en-US" dirty="0">
                <a:latin typeface="Times New Roman" panose="02020603050405020304" pitchFamily="18" charset="0"/>
                <a:cs typeface="Times New Roman" panose="02020603050405020304" pitchFamily="18" charset="0"/>
              </a:rPr>
              <a:t>,</a:t>
            </a:r>
          </a:p>
          <a:p>
            <a:endParaRPr lang="en-US" dirty="0">
              <a:latin typeface="Times New Roman" panose="02020603050405020304" pitchFamily="18" charset="0"/>
              <a:cs typeface="Times New Roman" panose="02020603050405020304" pitchFamily="18" charset="0"/>
            </a:endParaRPr>
          </a:p>
          <a:p>
            <a:r>
              <a:rPr lang="en-US" sz="1400" b="1" dirty="0">
                <a:highlight>
                  <a:srgbClr val="FFFF00"/>
                </a:highlight>
                <a:latin typeface="Times New Roman" panose="02020603050405020304" pitchFamily="18" charset="0"/>
                <a:cs typeface="Times New Roman" panose="02020603050405020304" pitchFamily="18" charset="0"/>
              </a:rPr>
              <a:t>Ephesians 3:4 </a:t>
            </a:r>
            <a:r>
              <a:rPr lang="en-US" sz="1400" dirty="0">
                <a:highlight>
                  <a:srgbClr val="FFFF00"/>
                </a:highlight>
                <a:latin typeface="Times New Roman" panose="02020603050405020304" pitchFamily="18" charset="0"/>
                <a:cs typeface="Times New Roman" panose="02020603050405020304" pitchFamily="18" charset="0"/>
              </a:rPr>
              <a:t>(ESV): </a:t>
            </a:r>
            <a:r>
              <a:rPr lang="en-US" dirty="0">
                <a:highlight>
                  <a:srgbClr val="FFFF00"/>
                </a:highlight>
                <a:latin typeface="Times New Roman" panose="02020603050405020304" pitchFamily="18" charset="0"/>
                <a:cs typeface="Times New Roman" panose="02020603050405020304" pitchFamily="18" charset="0"/>
              </a:rPr>
              <a:t>even as </a:t>
            </a:r>
            <a:r>
              <a:rPr lang="en-US" b="1" dirty="0">
                <a:highlight>
                  <a:srgbClr val="FFFF00"/>
                </a:highlight>
                <a:latin typeface="Times New Roman" panose="02020603050405020304" pitchFamily="18" charset="0"/>
                <a:cs typeface="Times New Roman" panose="02020603050405020304" pitchFamily="18" charset="0"/>
              </a:rPr>
              <a:t>he chose us in him before the foundation of the world</a:t>
            </a:r>
            <a:r>
              <a:rPr lang="en-US" dirty="0">
                <a:highlight>
                  <a:srgbClr val="FFFF00"/>
                </a:highlight>
                <a:latin typeface="Times New Roman" panose="02020603050405020304" pitchFamily="18" charset="0"/>
                <a:cs typeface="Times New Roman" panose="02020603050405020304" pitchFamily="18" charset="0"/>
              </a:rPr>
              <a:t>…</a:t>
            </a:r>
          </a:p>
          <a:p>
            <a:endParaRPr lang="en-US" dirty="0">
              <a:latin typeface="Times New Roman" panose="02020603050405020304" pitchFamily="18" charset="0"/>
              <a:cs typeface="Times New Roman" panose="02020603050405020304" pitchFamily="18" charset="0"/>
            </a:endParaRPr>
          </a:p>
          <a:p>
            <a:r>
              <a:rPr lang="en-US" sz="1400" b="1" dirty="0">
                <a:latin typeface="Times New Roman" panose="02020603050405020304" pitchFamily="18" charset="0"/>
                <a:cs typeface="Times New Roman" panose="02020603050405020304" pitchFamily="18" charset="0"/>
              </a:rPr>
              <a:t>Colossians 3:12 </a:t>
            </a:r>
            <a:r>
              <a:rPr lang="en-US" sz="1400" dirty="0">
                <a:latin typeface="Times New Roman" panose="02020603050405020304" pitchFamily="18" charset="0"/>
                <a:cs typeface="Times New Roman" panose="02020603050405020304" pitchFamily="18" charset="0"/>
              </a:rPr>
              <a:t>(ESV): </a:t>
            </a:r>
            <a:r>
              <a:rPr lang="en-US" dirty="0">
                <a:latin typeface="Times New Roman" panose="02020603050405020304" pitchFamily="18" charset="0"/>
                <a:cs typeface="Times New Roman" panose="02020603050405020304" pitchFamily="18" charset="0"/>
              </a:rPr>
              <a:t>Put on then, </a:t>
            </a:r>
            <a:r>
              <a:rPr lang="en-US" b="1" dirty="0">
                <a:latin typeface="Times New Roman" panose="02020603050405020304" pitchFamily="18" charset="0"/>
                <a:cs typeface="Times New Roman" panose="02020603050405020304" pitchFamily="18" charset="0"/>
              </a:rPr>
              <a:t>as God’s chosen ones</a:t>
            </a:r>
            <a:r>
              <a:rPr lang="en-US" dirty="0">
                <a:latin typeface="Times New Roman" panose="02020603050405020304" pitchFamily="18" charset="0"/>
                <a:cs typeface="Times New Roman" panose="02020603050405020304" pitchFamily="18" charset="0"/>
              </a:rPr>
              <a:t>, holy and beloved, compassionate hearts…</a:t>
            </a:r>
          </a:p>
          <a:p>
            <a:endParaRPr lang="en-US" dirty="0">
              <a:latin typeface="Times New Roman" panose="02020603050405020304" pitchFamily="18" charset="0"/>
              <a:cs typeface="Times New Roman" panose="02020603050405020304" pitchFamily="18" charset="0"/>
            </a:endParaRPr>
          </a:p>
          <a:p>
            <a:r>
              <a:rPr lang="en-US" sz="1400" b="1" dirty="0">
                <a:latin typeface="Times New Roman" panose="02020603050405020304" pitchFamily="18" charset="0"/>
                <a:cs typeface="Times New Roman" panose="02020603050405020304" pitchFamily="18" charset="0"/>
              </a:rPr>
              <a:t>2 Thessalonians 2:13 </a:t>
            </a:r>
            <a:r>
              <a:rPr lang="en-US" sz="1400" dirty="0">
                <a:latin typeface="Times New Roman" panose="02020603050405020304" pitchFamily="18" charset="0"/>
                <a:cs typeface="Times New Roman" panose="02020603050405020304" pitchFamily="18" charset="0"/>
              </a:rPr>
              <a:t>(ESV): </a:t>
            </a:r>
            <a:r>
              <a:rPr lang="en-US" dirty="0">
                <a:latin typeface="Times New Roman" panose="02020603050405020304" pitchFamily="18" charset="0"/>
                <a:cs typeface="Times New Roman" panose="02020603050405020304" pitchFamily="18" charset="0"/>
              </a:rPr>
              <a:t>…because </a:t>
            </a:r>
            <a:r>
              <a:rPr lang="en-US" b="1" dirty="0">
                <a:latin typeface="Times New Roman" panose="02020603050405020304" pitchFamily="18" charset="0"/>
                <a:cs typeface="Times New Roman" panose="02020603050405020304" pitchFamily="18" charset="0"/>
              </a:rPr>
              <a:t>God chose you as the </a:t>
            </a:r>
            <a:r>
              <a:rPr lang="en-US" b="1" dirty="0" err="1">
                <a:latin typeface="Times New Roman" panose="02020603050405020304" pitchFamily="18" charset="0"/>
                <a:cs typeface="Times New Roman" panose="02020603050405020304" pitchFamily="18" charset="0"/>
              </a:rPr>
              <a:t>firstfruits</a:t>
            </a:r>
            <a:r>
              <a:rPr lang="en-US" b="1" dirty="0">
                <a:latin typeface="Times New Roman" panose="02020603050405020304" pitchFamily="18" charset="0"/>
                <a:cs typeface="Times New Roman" panose="02020603050405020304" pitchFamily="18" charset="0"/>
              </a:rPr>
              <a:t> to be saved</a:t>
            </a:r>
            <a:r>
              <a:rPr lang="en-US"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25078574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9AE2DC7-D214-5CB0-A2DE-569252D1495D}"/>
              </a:ext>
            </a:extLst>
          </p:cNvPr>
          <p:cNvSpPr txBox="1"/>
          <p:nvPr/>
        </p:nvSpPr>
        <p:spPr>
          <a:xfrm>
            <a:off x="0" y="0"/>
            <a:ext cx="12192000" cy="461665"/>
          </a:xfrm>
          <a:prstGeom prst="rect">
            <a:avLst/>
          </a:prstGeom>
          <a:noFill/>
        </p:spPr>
        <p:txBody>
          <a:bodyPr wrap="square" rtlCol="0">
            <a:spAutoFit/>
          </a:bodyPr>
          <a:lstStyle/>
          <a:p>
            <a:pPr algn="ctr"/>
            <a:r>
              <a:rPr lang="en-US" sz="2400" b="1" dirty="0"/>
              <a:t>3. </a:t>
            </a:r>
            <a:r>
              <a:rPr lang="en-US" sz="2400" dirty="0"/>
              <a:t>Expect that </a:t>
            </a:r>
            <a:r>
              <a:rPr lang="en-US" sz="2400" b="1" u="sng" dirty="0">
                <a:solidFill>
                  <a:schemeClr val="accent2"/>
                </a:solidFill>
              </a:rPr>
              <a:t>God</a:t>
            </a:r>
            <a:r>
              <a:rPr lang="en-US" sz="2400" dirty="0"/>
              <a:t> will </a:t>
            </a:r>
            <a:r>
              <a:rPr lang="en-US" sz="2400" b="1" u="sng" dirty="0">
                <a:solidFill>
                  <a:schemeClr val="accent2"/>
                </a:solidFill>
              </a:rPr>
              <a:t>save</a:t>
            </a:r>
            <a:r>
              <a:rPr lang="en-US" sz="2400" dirty="0"/>
              <a:t> others.</a:t>
            </a:r>
          </a:p>
        </p:txBody>
      </p:sp>
      <p:sp>
        <p:nvSpPr>
          <p:cNvPr id="8" name="TextBox 7">
            <a:extLst>
              <a:ext uri="{FF2B5EF4-FFF2-40B4-BE49-F238E27FC236}">
                <a16:creationId xmlns:a16="http://schemas.microsoft.com/office/drawing/2014/main" id="{D517046B-DCDE-A779-560C-390BBC82871C}"/>
              </a:ext>
            </a:extLst>
          </p:cNvPr>
          <p:cNvSpPr txBox="1"/>
          <p:nvPr/>
        </p:nvSpPr>
        <p:spPr>
          <a:xfrm>
            <a:off x="930322" y="1113041"/>
            <a:ext cx="10331355" cy="4247317"/>
          </a:xfrm>
          <a:prstGeom prst="rect">
            <a:avLst/>
          </a:prstGeom>
          <a:noFill/>
        </p:spPr>
        <p:txBody>
          <a:bodyPr wrap="square" rtlCol="0">
            <a:spAutoFit/>
          </a:bodyPr>
          <a:lstStyle/>
          <a:p>
            <a:r>
              <a:rPr lang="en-US" sz="1400" b="1" dirty="0">
                <a:latin typeface="Times New Roman" panose="02020603050405020304" pitchFamily="18" charset="0"/>
                <a:cs typeface="Times New Roman" panose="02020603050405020304" pitchFamily="18" charset="0"/>
              </a:rPr>
              <a:t>Matthew 23:15 </a:t>
            </a:r>
            <a:r>
              <a:rPr lang="en-US" sz="1400" dirty="0">
                <a:latin typeface="Times New Roman" panose="02020603050405020304" pitchFamily="18" charset="0"/>
                <a:cs typeface="Times New Roman" panose="02020603050405020304" pitchFamily="18" charset="0"/>
              </a:rPr>
              <a:t>(ESV): </a:t>
            </a:r>
            <a:r>
              <a:rPr lang="en-US" dirty="0">
                <a:latin typeface="Times New Roman" panose="02020603050405020304" pitchFamily="18" charset="0"/>
                <a:cs typeface="Times New Roman" panose="02020603050405020304" pitchFamily="18" charset="0"/>
              </a:rPr>
              <a:t>For many are called, </a:t>
            </a:r>
            <a:r>
              <a:rPr lang="en-US" b="1" dirty="0">
                <a:latin typeface="Times New Roman" panose="02020603050405020304" pitchFamily="18" charset="0"/>
                <a:cs typeface="Times New Roman" panose="02020603050405020304" pitchFamily="18" charset="0"/>
              </a:rPr>
              <a:t>but few are </a:t>
            </a:r>
            <a:r>
              <a:rPr lang="en-US" b="1" u="sng" dirty="0">
                <a:latin typeface="Times New Roman" panose="02020603050405020304" pitchFamily="18" charset="0"/>
                <a:cs typeface="Times New Roman" panose="02020603050405020304" pitchFamily="18" charset="0"/>
              </a:rPr>
              <a:t>chosen</a:t>
            </a:r>
            <a:r>
              <a:rPr lang="en-US" dirty="0">
                <a:latin typeface="Times New Roman" panose="02020603050405020304" pitchFamily="18" charset="0"/>
                <a:cs typeface="Times New Roman" panose="02020603050405020304" pitchFamily="18" charset="0"/>
              </a:rPr>
              <a:t>.</a:t>
            </a:r>
          </a:p>
          <a:p>
            <a:endParaRPr lang="en-US" dirty="0">
              <a:latin typeface="Times New Roman" panose="02020603050405020304" pitchFamily="18" charset="0"/>
              <a:cs typeface="Times New Roman" panose="02020603050405020304" pitchFamily="18" charset="0"/>
            </a:endParaRPr>
          </a:p>
          <a:p>
            <a:r>
              <a:rPr lang="en-US" sz="1400" b="1" dirty="0">
                <a:latin typeface="Times New Roman" panose="02020603050405020304" pitchFamily="18" charset="0"/>
                <a:cs typeface="Times New Roman" panose="02020603050405020304" pitchFamily="18" charset="0"/>
              </a:rPr>
              <a:t>Mark 13:20 </a:t>
            </a:r>
            <a:r>
              <a:rPr lang="en-US" sz="1400" dirty="0">
                <a:latin typeface="Times New Roman" panose="02020603050405020304" pitchFamily="18" charset="0"/>
                <a:cs typeface="Times New Roman" panose="02020603050405020304" pitchFamily="18" charset="0"/>
              </a:rPr>
              <a:t>(ESV): </a:t>
            </a:r>
            <a:r>
              <a:rPr lang="en-US" dirty="0">
                <a:latin typeface="Times New Roman" panose="02020603050405020304" pitchFamily="18" charset="0"/>
                <a:cs typeface="Times New Roman" panose="02020603050405020304" pitchFamily="18" charset="0"/>
              </a:rPr>
              <a:t>…But </a:t>
            </a:r>
            <a:r>
              <a:rPr lang="en-US" b="1" dirty="0">
                <a:latin typeface="Times New Roman" panose="02020603050405020304" pitchFamily="18" charset="0"/>
                <a:cs typeface="Times New Roman" panose="02020603050405020304" pitchFamily="18" charset="0"/>
              </a:rPr>
              <a:t>for the sake of the </a:t>
            </a:r>
            <a:r>
              <a:rPr lang="en-US" b="1" u="sng" dirty="0">
                <a:latin typeface="Times New Roman" panose="02020603050405020304" pitchFamily="18" charset="0"/>
                <a:cs typeface="Times New Roman" panose="02020603050405020304" pitchFamily="18" charset="0"/>
              </a:rPr>
              <a:t>elect</a:t>
            </a:r>
            <a:r>
              <a:rPr lang="en-US" b="1" dirty="0">
                <a:latin typeface="Times New Roman" panose="02020603050405020304" pitchFamily="18" charset="0"/>
                <a:cs typeface="Times New Roman" panose="02020603050405020304" pitchFamily="18" charset="0"/>
              </a:rPr>
              <a:t>, whom he </a:t>
            </a:r>
            <a:r>
              <a:rPr lang="en-US" b="1" u="sng" dirty="0">
                <a:latin typeface="Times New Roman" panose="02020603050405020304" pitchFamily="18" charset="0"/>
                <a:cs typeface="Times New Roman" panose="02020603050405020304" pitchFamily="18" charset="0"/>
              </a:rPr>
              <a:t>chose</a:t>
            </a:r>
            <a:r>
              <a:rPr lang="en-US" dirty="0">
                <a:latin typeface="Times New Roman" panose="02020603050405020304" pitchFamily="18" charset="0"/>
                <a:cs typeface="Times New Roman" panose="02020603050405020304" pitchFamily="18" charset="0"/>
              </a:rPr>
              <a:t>, he shortened the days.</a:t>
            </a:r>
          </a:p>
          <a:p>
            <a:endParaRPr lang="en-US" dirty="0">
              <a:latin typeface="Times New Roman" panose="02020603050405020304" pitchFamily="18" charset="0"/>
              <a:cs typeface="Times New Roman" panose="02020603050405020304" pitchFamily="18" charset="0"/>
            </a:endParaRPr>
          </a:p>
          <a:p>
            <a:r>
              <a:rPr lang="en-US" sz="1400" b="1" dirty="0">
                <a:latin typeface="Times New Roman" panose="02020603050405020304" pitchFamily="18" charset="0"/>
                <a:cs typeface="Times New Roman" panose="02020603050405020304" pitchFamily="18" charset="0"/>
              </a:rPr>
              <a:t>John 15:16 </a:t>
            </a:r>
            <a:r>
              <a:rPr lang="en-US" sz="1400" dirty="0">
                <a:latin typeface="Times New Roman" panose="02020603050405020304" pitchFamily="18" charset="0"/>
                <a:cs typeface="Times New Roman" panose="02020603050405020304" pitchFamily="18" charset="0"/>
              </a:rPr>
              <a:t>(ESV): </a:t>
            </a:r>
            <a:r>
              <a:rPr lang="en-US" dirty="0">
                <a:latin typeface="Times New Roman" panose="02020603050405020304" pitchFamily="18" charset="0"/>
                <a:cs typeface="Times New Roman" panose="02020603050405020304" pitchFamily="18" charset="0"/>
              </a:rPr>
              <a:t>You did not choose me, but </a:t>
            </a:r>
            <a:r>
              <a:rPr lang="en-US" b="1" dirty="0">
                <a:latin typeface="Times New Roman" panose="02020603050405020304" pitchFamily="18" charset="0"/>
                <a:cs typeface="Times New Roman" panose="02020603050405020304" pitchFamily="18" charset="0"/>
              </a:rPr>
              <a:t>I </a:t>
            </a:r>
            <a:r>
              <a:rPr lang="en-US" b="1" u="sng" dirty="0">
                <a:latin typeface="Times New Roman" panose="02020603050405020304" pitchFamily="18" charset="0"/>
                <a:cs typeface="Times New Roman" panose="02020603050405020304" pitchFamily="18" charset="0"/>
              </a:rPr>
              <a:t>chose</a:t>
            </a:r>
            <a:r>
              <a:rPr lang="en-US" b="1" dirty="0">
                <a:latin typeface="Times New Roman" panose="02020603050405020304" pitchFamily="18" charset="0"/>
                <a:cs typeface="Times New Roman" panose="02020603050405020304" pitchFamily="18" charset="0"/>
              </a:rPr>
              <a:t> you and </a:t>
            </a:r>
            <a:r>
              <a:rPr lang="en-US" b="1" u="sng" dirty="0">
                <a:latin typeface="Times New Roman" panose="02020603050405020304" pitchFamily="18" charset="0"/>
                <a:cs typeface="Times New Roman" panose="02020603050405020304" pitchFamily="18" charset="0"/>
              </a:rPr>
              <a:t>appointed</a:t>
            </a:r>
            <a:r>
              <a:rPr lang="en-US" b="1" dirty="0">
                <a:latin typeface="Times New Roman" panose="02020603050405020304" pitchFamily="18" charset="0"/>
                <a:cs typeface="Times New Roman" panose="02020603050405020304" pitchFamily="18" charset="0"/>
              </a:rPr>
              <a:t> you </a:t>
            </a:r>
            <a:r>
              <a:rPr lang="en-US" dirty="0">
                <a:latin typeface="Times New Roman" panose="02020603050405020304" pitchFamily="18" charset="0"/>
                <a:cs typeface="Times New Roman" panose="02020603050405020304" pitchFamily="18" charset="0"/>
              </a:rPr>
              <a:t>that you should go…</a:t>
            </a:r>
          </a:p>
          <a:p>
            <a:endParaRPr lang="en-US" dirty="0">
              <a:latin typeface="Times New Roman" panose="02020603050405020304" pitchFamily="18" charset="0"/>
              <a:cs typeface="Times New Roman" panose="02020603050405020304" pitchFamily="18" charset="0"/>
            </a:endParaRPr>
          </a:p>
          <a:p>
            <a:r>
              <a:rPr lang="en-US" sz="1400" b="1" dirty="0">
                <a:latin typeface="Times New Roman" panose="02020603050405020304" pitchFamily="18" charset="0"/>
                <a:cs typeface="Times New Roman" panose="02020603050405020304" pitchFamily="18" charset="0"/>
              </a:rPr>
              <a:t>Romans 11:6-7 </a:t>
            </a:r>
            <a:r>
              <a:rPr lang="en-US" sz="1400" dirty="0">
                <a:latin typeface="Times New Roman" panose="02020603050405020304" pitchFamily="18" charset="0"/>
                <a:cs typeface="Times New Roman" panose="02020603050405020304" pitchFamily="18" charset="0"/>
              </a:rPr>
              <a:t>(ESV): </a:t>
            </a:r>
            <a:r>
              <a:rPr lang="en-US" dirty="0">
                <a:latin typeface="Times New Roman" panose="02020603050405020304" pitchFamily="18" charset="0"/>
                <a:cs typeface="Times New Roman" panose="02020603050405020304" pitchFamily="18" charset="0"/>
              </a:rPr>
              <a:t>But if it is by grace, it is no longer on the basis of works; otherwise grace would no longer be grace. What then? Israel failed to obtain what it was seeking. </a:t>
            </a:r>
            <a:r>
              <a:rPr lang="en-US" b="1" dirty="0">
                <a:latin typeface="Times New Roman" panose="02020603050405020304" pitchFamily="18" charset="0"/>
                <a:cs typeface="Times New Roman" panose="02020603050405020304" pitchFamily="18" charset="0"/>
              </a:rPr>
              <a:t>The </a:t>
            </a:r>
            <a:r>
              <a:rPr lang="en-US" b="1" u="sng" dirty="0">
                <a:latin typeface="Times New Roman" panose="02020603050405020304" pitchFamily="18" charset="0"/>
                <a:cs typeface="Times New Roman" panose="02020603050405020304" pitchFamily="18" charset="0"/>
              </a:rPr>
              <a:t>elect</a:t>
            </a:r>
            <a:r>
              <a:rPr lang="en-US" b="1" dirty="0">
                <a:latin typeface="Times New Roman" panose="02020603050405020304" pitchFamily="18" charset="0"/>
                <a:cs typeface="Times New Roman" panose="02020603050405020304" pitchFamily="18" charset="0"/>
              </a:rPr>
              <a:t> obtained it, but the rest were hardened</a:t>
            </a:r>
            <a:r>
              <a:rPr lang="en-US" dirty="0">
                <a:latin typeface="Times New Roman" panose="02020603050405020304" pitchFamily="18" charset="0"/>
                <a:cs typeface="Times New Roman" panose="02020603050405020304" pitchFamily="18" charset="0"/>
              </a:rPr>
              <a:t>,</a:t>
            </a:r>
          </a:p>
          <a:p>
            <a:endParaRPr lang="en-US" dirty="0">
              <a:latin typeface="Times New Roman" panose="02020603050405020304" pitchFamily="18" charset="0"/>
              <a:cs typeface="Times New Roman" panose="02020603050405020304" pitchFamily="18" charset="0"/>
            </a:endParaRPr>
          </a:p>
          <a:p>
            <a:r>
              <a:rPr lang="en-US" sz="1400" b="1" dirty="0">
                <a:latin typeface="Times New Roman" panose="02020603050405020304" pitchFamily="18" charset="0"/>
                <a:cs typeface="Times New Roman" panose="02020603050405020304" pitchFamily="18" charset="0"/>
              </a:rPr>
              <a:t>Ephesians 3:4 </a:t>
            </a:r>
            <a:r>
              <a:rPr lang="en-US" sz="1400" dirty="0">
                <a:latin typeface="Times New Roman" panose="02020603050405020304" pitchFamily="18" charset="0"/>
                <a:cs typeface="Times New Roman" panose="02020603050405020304" pitchFamily="18" charset="0"/>
              </a:rPr>
              <a:t>(ESV): </a:t>
            </a:r>
            <a:r>
              <a:rPr lang="en-US" dirty="0">
                <a:latin typeface="Times New Roman" panose="02020603050405020304" pitchFamily="18" charset="0"/>
                <a:cs typeface="Times New Roman" panose="02020603050405020304" pitchFamily="18" charset="0"/>
              </a:rPr>
              <a:t>even as </a:t>
            </a:r>
            <a:r>
              <a:rPr lang="en-US" b="1" dirty="0">
                <a:latin typeface="Times New Roman" panose="02020603050405020304" pitchFamily="18" charset="0"/>
                <a:cs typeface="Times New Roman" panose="02020603050405020304" pitchFamily="18" charset="0"/>
              </a:rPr>
              <a:t>he chose us in him before the foundation of the world</a:t>
            </a:r>
            <a:r>
              <a:rPr lang="en-US" dirty="0">
                <a:latin typeface="Times New Roman" panose="02020603050405020304" pitchFamily="18" charset="0"/>
                <a:cs typeface="Times New Roman" panose="02020603050405020304" pitchFamily="18" charset="0"/>
              </a:rPr>
              <a:t>…</a:t>
            </a:r>
          </a:p>
          <a:p>
            <a:endParaRPr lang="en-US" dirty="0">
              <a:latin typeface="Times New Roman" panose="02020603050405020304" pitchFamily="18" charset="0"/>
              <a:cs typeface="Times New Roman" panose="02020603050405020304" pitchFamily="18" charset="0"/>
            </a:endParaRPr>
          </a:p>
          <a:p>
            <a:r>
              <a:rPr lang="en-US" sz="1400" b="1" dirty="0">
                <a:latin typeface="Times New Roman" panose="02020603050405020304" pitchFamily="18" charset="0"/>
                <a:cs typeface="Times New Roman" panose="02020603050405020304" pitchFamily="18" charset="0"/>
              </a:rPr>
              <a:t>Colossians 3:12 </a:t>
            </a:r>
            <a:r>
              <a:rPr lang="en-US" sz="1400" dirty="0">
                <a:latin typeface="Times New Roman" panose="02020603050405020304" pitchFamily="18" charset="0"/>
                <a:cs typeface="Times New Roman" panose="02020603050405020304" pitchFamily="18" charset="0"/>
              </a:rPr>
              <a:t>(ESV): </a:t>
            </a:r>
            <a:r>
              <a:rPr lang="en-US" dirty="0">
                <a:latin typeface="Times New Roman" panose="02020603050405020304" pitchFamily="18" charset="0"/>
                <a:cs typeface="Times New Roman" panose="02020603050405020304" pitchFamily="18" charset="0"/>
              </a:rPr>
              <a:t>Put on then, </a:t>
            </a:r>
            <a:r>
              <a:rPr lang="en-US" b="1" dirty="0">
                <a:latin typeface="Times New Roman" panose="02020603050405020304" pitchFamily="18" charset="0"/>
                <a:cs typeface="Times New Roman" panose="02020603050405020304" pitchFamily="18" charset="0"/>
              </a:rPr>
              <a:t>as God’s chosen ones</a:t>
            </a:r>
            <a:r>
              <a:rPr lang="en-US" dirty="0">
                <a:latin typeface="Times New Roman" panose="02020603050405020304" pitchFamily="18" charset="0"/>
                <a:cs typeface="Times New Roman" panose="02020603050405020304" pitchFamily="18" charset="0"/>
              </a:rPr>
              <a:t>, holy and beloved, compassionate hearts…</a:t>
            </a:r>
          </a:p>
          <a:p>
            <a:endParaRPr lang="en-US" dirty="0">
              <a:latin typeface="Times New Roman" panose="02020603050405020304" pitchFamily="18" charset="0"/>
              <a:cs typeface="Times New Roman" panose="02020603050405020304" pitchFamily="18" charset="0"/>
            </a:endParaRPr>
          </a:p>
          <a:p>
            <a:r>
              <a:rPr lang="en-US" sz="1400" b="1" dirty="0">
                <a:highlight>
                  <a:srgbClr val="FFFF00"/>
                </a:highlight>
                <a:latin typeface="Times New Roman" panose="02020603050405020304" pitchFamily="18" charset="0"/>
                <a:cs typeface="Times New Roman" panose="02020603050405020304" pitchFamily="18" charset="0"/>
              </a:rPr>
              <a:t>2 Thessalonians 2:13 </a:t>
            </a:r>
            <a:r>
              <a:rPr lang="en-US" sz="1400" dirty="0">
                <a:highlight>
                  <a:srgbClr val="FFFF00"/>
                </a:highlight>
                <a:latin typeface="Times New Roman" panose="02020603050405020304" pitchFamily="18" charset="0"/>
                <a:cs typeface="Times New Roman" panose="02020603050405020304" pitchFamily="18" charset="0"/>
              </a:rPr>
              <a:t>(ESV): </a:t>
            </a:r>
            <a:r>
              <a:rPr lang="en-US" dirty="0">
                <a:highlight>
                  <a:srgbClr val="FFFF00"/>
                </a:highlight>
                <a:latin typeface="Times New Roman" panose="02020603050405020304" pitchFamily="18" charset="0"/>
                <a:cs typeface="Times New Roman" panose="02020603050405020304" pitchFamily="18" charset="0"/>
              </a:rPr>
              <a:t>…because </a:t>
            </a:r>
            <a:r>
              <a:rPr lang="en-US" b="1" dirty="0">
                <a:highlight>
                  <a:srgbClr val="FFFF00"/>
                </a:highlight>
                <a:latin typeface="Times New Roman" panose="02020603050405020304" pitchFamily="18" charset="0"/>
                <a:cs typeface="Times New Roman" panose="02020603050405020304" pitchFamily="18" charset="0"/>
              </a:rPr>
              <a:t>God chose you as the </a:t>
            </a:r>
            <a:r>
              <a:rPr lang="en-US" b="1" dirty="0" err="1">
                <a:highlight>
                  <a:srgbClr val="FFFF00"/>
                </a:highlight>
                <a:latin typeface="Times New Roman" panose="02020603050405020304" pitchFamily="18" charset="0"/>
                <a:cs typeface="Times New Roman" panose="02020603050405020304" pitchFamily="18" charset="0"/>
              </a:rPr>
              <a:t>firstfruits</a:t>
            </a:r>
            <a:r>
              <a:rPr lang="en-US" b="1" dirty="0">
                <a:highlight>
                  <a:srgbClr val="FFFF00"/>
                </a:highlight>
                <a:latin typeface="Times New Roman" panose="02020603050405020304" pitchFamily="18" charset="0"/>
                <a:cs typeface="Times New Roman" panose="02020603050405020304" pitchFamily="18" charset="0"/>
              </a:rPr>
              <a:t> to be saved</a:t>
            </a:r>
            <a:r>
              <a:rPr lang="en-US" dirty="0">
                <a:highlight>
                  <a:srgbClr val="FFFF00"/>
                </a:highlight>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407475129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9AE2DC7-D214-5CB0-A2DE-569252D1495D}"/>
              </a:ext>
            </a:extLst>
          </p:cNvPr>
          <p:cNvSpPr txBox="1"/>
          <p:nvPr/>
        </p:nvSpPr>
        <p:spPr>
          <a:xfrm>
            <a:off x="0" y="0"/>
            <a:ext cx="12192000" cy="461665"/>
          </a:xfrm>
          <a:prstGeom prst="rect">
            <a:avLst/>
          </a:prstGeom>
          <a:noFill/>
        </p:spPr>
        <p:txBody>
          <a:bodyPr wrap="square" rtlCol="0">
            <a:spAutoFit/>
          </a:bodyPr>
          <a:lstStyle/>
          <a:p>
            <a:pPr algn="ctr"/>
            <a:r>
              <a:rPr lang="en-US" sz="2400" b="1" dirty="0"/>
              <a:t>3. </a:t>
            </a:r>
            <a:r>
              <a:rPr lang="en-US" sz="2400" dirty="0"/>
              <a:t>Expect that </a:t>
            </a:r>
            <a:r>
              <a:rPr lang="en-US" sz="2400" b="1" u="sng" dirty="0">
                <a:solidFill>
                  <a:schemeClr val="accent2"/>
                </a:solidFill>
              </a:rPr>
              <a:t>God</a:t>
            </a:r>
            <a:r>
              <a:rPr lang="en-US" sz="2400" dirty="0"/>
              <a:t> will </a:t>
            </a:r>
            <a:r>
              <a:rPr lang="en-US" sz="2400" b="1" u="sng" dirty="0">
                <a:solidFill>
                  <a:schemeClr val="accent2"/>
                </a:solidFill>
              </a:rPr>
              <a:t>save</a:t>
            </a:r>
            <a:r>
              <a:rPr lang="en-US" sz="2400" dirty="0"/>
              <a:t> others.</a:t>
            </a:r>
          </a:p>
        </p:txBody>
      </p:sp>
      <p:sp>
        <p:nvSpPr>
          <p:cNvPr id="8" name="TextBox 7">
            <a:extLst>
              <a:ext uri="{FF2B5EF4-FFF2-40B4-BE49-F238E27FC236}">
                <a16:creationId xmlns:a16="http://schemas.microsoft.com/office/drawing/2014/main" id="{D517046B-DCDE-A779-560C-390BBC82871C}"/>
              </a:ext>
            </a:extLst>
          </p:cNvPr>
          <p:cNvSpPr txBox="1"/>
          <p:nvPr/>
        </p:nvSpPr>
        <p:spPr>
          <a:xfrm>
            <a:off x="930322" y="1044803"/>
            <a:ext cx="4597021" cy="1200329"/>
          </a:xfrm>
          <a:prstGeom prst="rect">
            <a:avLst/>
          </a:prstGeom>
          <a:noFill/>
        </p:spPr>
        <p:txBody>
          <a:bodyPr wrap="square" rtlCol="0">
            <a:spAutoFit/>
          </a:bodyPr>
          <a:lstStyle/>
          <a:p>
            <a:pPr algn="ctr"/>
            <a:r>
              <a:rPr lang="en-US" b="1" u="sng" dirty="0">
                <a:latin typeface="Times New Roman" panose="02020603050405020304" pitchFamily="18" charset="0"/>
                <a:cs typeface="Times New Roman" panose="02020603050405020304" pitchFamily="18" charset="0"/>
              </a:rPr>
              <a:t>Luke 10:20</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(ESV)</a:t>
            </a:r>
          </a:p>
          <a:p>
            <a:pPr algn="ctr"/>
            <a:r>
              <a:rPr lang="en-US" dirty="0">
                <a:latin typeface="Times New Roman" panose="02020603050405020304" pitchFamily="18" charset="0"/>
                <a:cs typeface="Times New Roman" panose="02020603050405020304" pitchFamily="18" charset="0"/>
              </a:rPr>
              <a:t>Nevertheless, do not rejoice in this, that the spirits are subject to you, but rejoice that </a:t>
            </a:r>
            <a:r>
              <a:rPr lang="en-US" b="1" dirty="0">
                <a:latin typeface="Times New Roman" panose="02020603050405020304" pitchFamily="18" charset="0"/>
                <a:cs typeface="Times New Roman" panose="02020603050405020304" pitchFamily="18" charset="0"/>
              </a:rPr>
              <a:t>your names are written in heaven</a:t>
            </a:r>
            <a:r>
              <a:rPr lang="en-US" dirty="0">
                <a:latin typeface="Times New Roman" panose="02020603050405020304" pitchFamily="18" charset="0"/>
                <a:cs typeface="Times New Roman" panose="02020603050405020304" pitchFamily="18" charset="0"/>
              </a:rPr>
              <a:t>.”</a:t>
            </a:r>
          </a:p>
        </p:txBody>
      </p:sp>
      <p:sp>
        <p:nvSpPr>
          <p:cNvPr id="3" name="TextBox 2">
            <a:extLst>
              <a:ext uri="{FF2B5EF4-FFF2-40B4-BE49-F238E27FC236}">
                <a16:creationId xmlns:a16="http://schemas.microsoft.com/office/drawing/2014/main" id="{EA557199-2B36-542C-B7F1-72C962FA02B9}"/>
              </a:ext>
            </a:extLst>
          </p:cNvPr>
          <p:cNvSpPr txBox="1"/>
          <p:nvPr/>
        </p:nvSpPr>
        <p:spPr>
          <a:xfrm>
            <a:off x="6096000" y="3411552"/>
            <a:ext cx="4597021" cy="1200329"/>
          </a:xfrm>
          <a:prstGeom prst="rect">
            <a:avLst/>
          </a:prstGeom>
          <a:noFill/>
        </p:spPr>
        <p:txBody>
          <a:bodyPr wrap="square" rtlCol="0">
            <a:spAutoFit/>
          </a:bodyPr>
          <a:lstStyle/>
          <a:p>
            <a:pPr algn="ctr"/>
            <a:r>
              <a:rPr lang="en-US" b="1" u="sng" dirty="0">
                <a:latin typeface="Times New Roman" panose="02020603050405020304" pitchFamily="18" charset="0"/>
                <a:cs typeface="Times New Roman" panose="02020603050405020304" pitchFamily="18" charset="0"/>
              </a:rPr>
              <a:t>Revelation 13:8</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(ESV)</a:t>
            </a:r>
          </a:p>
          <a:p>
            <a:pPr algn="ctr"/>
            <a:r>
              <a:rPr lang="en-US" dirty="0">
                <a:latin typeface="Times New Roman" panose="02020603050405020304" pitchFamily="18" charset="0"/>
                <a:cs typeface="Times New Roman" panose="02020603050405020304" pitchFamily="18" charset="0"/>
              </a:rPr>
              <a:t>…everyone </a:t>
            </a:r>
            <a:r>
              <a:rPr lang="en-US" b="1" dirty="0">
                <a:latin typeface="Times New Roman" panose="02020603050405020304" pitchFamily="18" charset="0"/>
                <a:cs typeface="Times New Roman" panose="02020603050405020304" pitchFamily="18" charset="0"/>
              </a:rPr>
              <a:t>whose name has not been written before the foundation of the world in the book of life</a:t>
            </a:r>
            <a:r>
              <a:rPr lang="en-US" dirty="0">
                <a:latin typeface="Times New Roman" panose="02020603050405020304" pitchFamily="18" charset="0"/>
                <a:cs typeface="Times New Roman" panose="02020603050405020304" pitchFamily="18" charset="0"/>
              </a:rPr>
              <a:t> of the Lamb who was slain.</a:t>
            </a:r>
          </a:p>
        </p:txBody>
      </p:sp>
    </p:spTree>
    <p:extLst>
      <p:ext uri="{BB962C8B-B14F-4D97-AF65-F5344CB8AC3E}">
        <p14:creationId xmlns:p14="http://schemas.microsoft.com/office/powerpoint/2010/main" val="2764905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randombar(horizont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randombar(horizontal)">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9AE2DC7-D214-5CB0-A2DE-569252D1495D}"/>
              </a:ext>
            </a:extLst>
          </p:cNvPr>
          <p:cNvSpPr txBox="1"/>
          <p:nvPr/>
        </p:nvSpPr>
        <p:spPr>
          <a:xfrm>
            <a:off x="0" y="0"/>
            <a:ext cx="12192000" cy="461665"/>
          </a:xfrm>
          <a:prstGeom prst="rect">
            <a:avLst/>
          </a:prstGeom>
          <a:noFill/>
        </p:spPr>
        <p:txBody>
          <a:bodyPr wrap="square" rtlCol="0">
            <a:spAutoFit/>
          </a:bodyPr>
          <a:lstStyle/>
          <a:p>
            <a:pPr algn="ctr"/>
            <a:r>
              <a:rPr lang="en-US" sz="2400" b="1" dirty="0"/>
              <a:t>4. </a:t>
            </a:r>
            <a:r>
              <a:rPr lang="en-US" sz="2400" dirty="0"/>
              <a:t>Expect that </a:t>
            </a:r>
            <a:r>
              <a:rPr lang="en-US" sz="2400" b="1" u="sng" dirty="0">
                <a:solidFill>
                  <a:schemeClr val="accent2"/>
                </a:solidFill>
              </a:rPr>
              <a:t>persecution</a:t>
            </a:r>
            <a:r>
              <a:rPr lang="en-US" sz="2400" dirty="0"/>
              <a:t> will come.</a:t>
            </a:r>
          </a:p>
        </p:txBody>
      </p:sp>
      <p:sp>
        <p:nvSpPr>
          <p:cNvPr id="5" name="TextBox 4">
            <a:extLst>
              <a:ext uri="{FF2B5EF4-FFF2-40B4-BE49-F238E27FC236}">
                <a16:creationId xmlns:a16="http://schemas.microsoft.com/office/drawing/2014/main" id="{C76FA477-8948-254A-4EA6-756704E35E25}"/>
              </a:ext>
            </a:extLst>
          </p:cNvPr>
          <p:cNvSpPr txBox="1"/>
          <p:nvPr/>
        </p:nvSpPr>
        <p:spPr>
          <a:xfrm>
            <a:off x="609600" y="2970907"/>
            <a:ext cx="4954135" cy="1754326"/>
          </a:xfrm>
          <a:prstGeom prst="rect">
            <a:avLst/>
          </a:prstGeom>
          <a:noFill/>
        </p:spPr>
        <p:txBody>
          <a:bodyPr wrap="square" rtlCol="0">
            <a:spAutoFit/>
          </a:bodyPr>
          <a:lstStyle/>
          <a:p>
            <a:pPr algn="ctr"/>
            <a:r>
              <a:rPr lang="en-US" b="1" u="sng" dirty="0">
                <a:latin typeface="Times New Roman" panose="02020603050405020304" pitchFamily="18" charset="0"/>
                <a:cs typeface="Times New Roman" panose="02020603050405020304" pitchFamily="18" charset="0"/>
              </a:rPr>
              <a:t>Matthew 5:11-12</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(ESV)</a:t>
            </a:r>
          </a:p>
          <a:p>
            <a:pPr algn="ctr"/>
            <a:r>
              <a:rPr lang="en-US" dirty="0">
                <a:latin typeface="Times New Roman" panose="02020603050405020304" pitchFamily="18" charset="0"/>
                <a:cs typeface="Times New Roman" panose="02020603050405020304" pitchFamily="18" charset="0"/>
              </a:rPr>
              <a:t>“Blessed are you when others </a:t>
            </a:r>
            <a:r>
              <a:rPr lang="en-US" b="1" dirty="0">
                <a:latin typeface="Times New Roman" panose="02020603050405020304" pitchFamily="18" charset="0"/>
                <a:cs typeface="Times New Roman" panose="02020603050405020304" pitchFamily="18" charset="0"/>
              </a:rPr>
              <a:t>revile you and persecute you </a:t>
            </a:r>
            <a:r>
              <a:rPr lang="en-US" dirty="0">
                <a:latin typeface="Times New Roman" panose="02020603050405020304" pitchFamily="18" charset="0"/>
                <a:cs typeface="Times New Roman" panose="02020603050405020304" pitchFamily="18" charset="0"/>
              </a:rPr>
              <a:t>and utter all kinds of evil against you falsely on my account. </a:t>
            </a:r>
            <a:r>
              <a:rPr lang="en-US" b="1" dirty="0">
                <a:latin typeface="Times New Roman" panose="02020603050405020304" pitchFamily="18" charset="0"/>
                <a:cs typeface="Times New Roman" panose="02020603050405020304" pitchFamily="18" charset="0"/>
              </a:rPr>
              <a:t>Rejoice and be glad, for your reward is great in heaven</a:t>
            </a:r>
            <a:r>
              <a:rPr lang="en-US" dirty="0">
                <a:latin typeface="Times New Roman" panose="02020603050405020304" pitchFamily="18" charset="0"/>
                <a:cs typeface="Times New Roman" panose="02020603050405020304" pitchFamily="18" charset="0"/>
              </a:rPr>
              <a:t>, for so they persecuted the prophets who were before you.</a:t>
            </a:r>
          </a:p>
        </p:txBody>
      </p:sp>
      <p:sp>
        <p:nvSpPr>
          <p:cNvPr id="8" name="TextBox 7">
            <a:extLst>
              <a:ext uri="{FF2B5EF4-FFF2-40B4-BE49-F238E27FC236}">
                <a16:creationId xmlns:a16="http://schemas.microsoft.com/office/drawing/2014/main" id="{D517046B-DCDE-A779-560C-390BBC82871C}"/>
              </a:ext>
            </a:extLst>
          </p:cNvPr>
          <p:cNvSpPr txBox="1"/>
          <p:nvPr/>
        </p:nvSpPr>
        <p:spPr>
          <a:xfrm>
            <a:off x="3537044" y="935619"/>
            <a:ext cx="5811671" cy="1200329"/>
          </a:xfrm>
          <a:prstGeom prst="rect">
            <a:avLst/>
          </a:prstGeom>
          <a:noFill/>
        </p:spPr>
        <p:txBody>
          <a:bodyPr wrap="square" rtlCol="0">
            <a:spAutoFit/>
          </a:bodyPr>
          <a:lstStyle/>
          <a:p>
            <a:pPr algn="ctr"/>
            <a:r>
              <a:rPr lang="en-US" b="1" u="sng" dirty="0">
                <a:latin typeface="Times New Roman" panose="02020603050405020304" pitchFamily="18" charset="0"/>
                <a:cs typeface="Times New Roman" panose="02020603050405020304" pitchFamily="18" charset="0"/>
              </a:rPr>
              <a:t>2 Timothy 3:11</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(ESV)</a:t>
            </a:r>
          </a:p>
          <a:p>
            <a:pPr algn="ctr"/>
            <a:r>
              <a:rPr lang="en-US" b="1" dirty="0">
                <a:latin typeface="Times New Roman" panose="02020603050405020304" pitchFamily="18" charset="0"/>
                <a:cs typeface="Times New Roman" panose="02020603050405020304" pitchFamily="18" charset="0"/>
              </a:rPr>
              <a:t>my persecutions and sufferings that happened to me at </a:t>
            </a:r>
            <a:r>
              <a:rPr lang="en-US" b="1" u="sng" dirty="0">
                <a:latin typeface="Times New Roman" panose="02020603050405020304" pitchFamily="18" charset="0"/>
                <a:cs typeface="Times New Roman" panose="02020603050405020304" pitchFamily="18" charset="0"/>
              </a:rPr>
              <a:t>Antioch</a:t>
            </a:r>
            <a:r>
              <a:rPr lang="en-US" dirty="0">
                <a:latin typeface="Times New Roman" panose="02020603050405020304" pitchFamily="18" charset="0"/>
                <a:cs typeface="Times New Roman" panose="02020603050405020304" pitchFamily="18" charset="0"/>
              </a:rPr>
              <a:t>, at </a:t>
            </a:r>
            <a:r>
              <a:rPr lang="en-US" u="sng" dirty="0">
                <a:latin typeface="Times New Roman" panose="02020603050405020304" pitchFamily="18" charset="0"/>
                <a:cs typeface="Times New Roman" panose="02020603050405020304" pitchFamily="18" charset="0"/>
              </a:rPr>
              <a:t>Iconium</a:t>
            </a:r>
            <a:r>
              <a:rPr lang="en-US" dirty="0">
                <a:latin typeface="Times New Roman" panose="02020603050405020304" pitchFamily="18" charset="0"/>
                <a:cs typeface="Times New Roman" panose="02020603050405020304" pitchFamily="18" charset="0"/>
              </a:rPr>
              <a:t>, and at </a:t>
            </a:r>
            <a:r>
              <a:rPr lang="en-US" u="sng" dirty="0">
                <a:latin typeface="Times New Roman" panose="02020603050405020304" pitchFamily="18" charset="0"/>
                <a:cs typeface="Times New Roman" panose="02020603050405020304" pitchFamily="18" charset="0"/>
              </a:rPr>
              <a:t>Lystra</a:t>
            </a:r>
            <a:r>
              <a:rPr lang="en-US" dirty="0">
                <a:latin typeface="Times New Roman" panose="02020603050405020304" pitchFamily="18" charset="0"/>
                <a:cs typeface="Times New Roman" panose="02020603050405020304" pitchFamily="18" charset="0"/>
              </a:rPr>
              <a:t>—which persecutions I endured; yet from them all the Lord rescued me.</a:t>
            </a:r>
          </a:p>
        </p:txBody>
      </p:sp>
      <p:sp>
        <p:nvSpPr>
          <p:cNvPr id="9" name="TextBox 8">
            <a:extLst>
              <a:ext uri="{FF2B5EF4-FFF2-40B4-BE49-F238E27FC236}">
                <a16:creationId xmlns:a16="http://schemas.microsoft.com/office/drawing/2014/main" id="{541E6514-E2E9-6F1F-42F7-581B09297BEF}"/>
              </a:ext>
            </a:extLst>
          </p:cNvPr>
          <p:cNvSpPr txBox="1"/>
          <p:nvPr/>
        </p:nvSpPr>
        <p:spPr>
          <a:xfrm>
            <a:off x="6246126" y="4336871"/>
            <a:ext cx="4954135" cy="1477328"/>
          </a:xfrm>
          <a:prstGeom prst="rect">
            <a:avLst/>
          </a:prstGeom>
          <a:noFill/>
        </p:spPr>
        <p:txBody>
          <a:bodyPr wrap="square" rtlCol="0">
            <a:spAutoFit/>
          </a:bodyPr>
          <a:lstStyle/>
          <a:p>
            <a:pPr algn="ctr"/>
            <a:r>
              <a:rPr lang="en-US" b="1" u="sng" dirty="0">
                <a:latin typeface="Times New Roman" panose="02020603050405020304" pitchFamily="18" charset="0"/>
                <a:cs typeface="Times New Roman" panose="02020603050405020304" pitchFamily="18" charset="0"/>
              </a:rPr>
              <a:t>John 15:20</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(ESV)</a:t>
            </a:r>
          </a:p>
          <a:p>
            <a:pPr algn="ctr"/>
            <a:r>
              <a:rPr lang="en-US" dirty="0">
                <a:latin typeface="Times New Roman" panose="02020603050405020304" pitchFamily="18" charset="0"/>
                <a:cs typeface="Times New Roman" panose="02020603050405020304" pitchFamily="18" charset="0"/>
              </a:rPr>
              <a:t> Remember the word that I said to you: ‘A servant is not greater than his master.’ </a:t>
            </a:r>
            <a:r>
              <a:rPr lang="en-US" b="1" dirty="0">
                <a:latin typeface="Times New Roman" panose="02020603050405020304" pitchFamily="18" charset="0"/>
                <a:cs typeface="Times New Roman" panose="02020603050405020304" pitchFamily="18" charset="0"/>
              </a:rPr>
              <a:t>If they persecuted me, they will also persecute you</a:t>
            </a:r>
            <a:r>
              <a:rPr lang="en-US" dirty="0">
                <a:latin typeface="Times New Roman" panose="02020603050405020304" pitchFamily="18" charset="0"/>
                <a:cs typeface="Times New Roman" panose="02020603050405020304" pitchFamily="18" charset="0"/>
              </a:rPr>
              <a:t>. If they kept my word, they will also keep yours. </a:t>
            </a:r>
          </a:p>
        </p:txBody>
      </p:sp>
    </p:spTree>
    <p:extLst>
      <p:ext uri="{BB962C8B-B14F-4D97-AF65-F5344CB8AC3E}">
        <p14:creationId xmlns:p14="http://schemas.microsoft.com/office/powerpoint/2010/main" val="33377980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randombar(horizontal)">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wipe(down)">
                                      <p:cBhvr>
                                        <p:cTn id="17" dur="500"/>
                                        <p:tgtEl>
                                          <p:spTgt spid="5"/>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ipe(down)">
                                      <p:cBhvr>
                                        <p:cTn id="2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8" grpId="0"/>
      <p:bldP spid="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9AE2DC7-D214-5CB0-A2DE-569252D1495D}"/>
              </a:ext>
            </a:extLst>
          </p:cNvPr>
          <p:cNvSpPr txBox="1"/>
          <p:nvPr/>
        </p:nvSpPr>
        <p:spPr>
          <a:xfrm>
            <a:off x="0" y="0"/>
            <a:ext cx="12192000" cy="461665"/>
          </a:xfrm>
          <a:prstGeom prst="rect">
            <a:avLst/>
          </a:prstGeom>
          <a:noFill/>
        </p:spPr>
        <p:txBody>
          <a:bodyPr wrap="square" rtlCol="0">
            <a:spAutoFit/>
          </a:bodyPr>
          <a:lstStyle/>
          <a:p>
            <a:pPr algn="ctr"/>
            <a:r>
              <a:rPr lang="en-US" sz="2400" b="1" dirty="0"/>
              <a:t>5. </a:t>
            </a:r>
            <a:r>
              <a:rPr lang="en-US" sz="2400" dirty="0"/>
              <a:t>Expect to keep </a:t>
            </a:r>
            <a:r>
              <a:rPr lang="en-US" sz="2400" b="1" u="sng" dirty="0">
                <a:solidFill>
                  <a:schemeClr val="accent2"/>
                </a:solidFill>
              </a:rPr>
              <a:t>sharing</a:t>
            </a:r>
            <a:r>
              <a:rPr lang="en-US" sz="2400" dirty="0"/>
              <a:t>.</a:t>
            </a:r>
          </a:p>
        </p:txBody>
      </p:sp>
      <p:sp>
        <p:nvSpPr>
          <p:cNvPr id="8" name="TextBox 7">
            <a:extLst>
              <a:ext uri="{FF2B5EF4-FFF2-40B4-BE49-F238E27FC236}">
                <a16:creationId xmlns:a16="http://schemas.microsoft.com/office/drawing/2014/main" id="{D517046B-DCDE-A779-560C-390BBC82871C}"/>
              </a:ext>
            </a:extLst>
          </p:cNvPr>
          <p:cNvSpPr txBox="1"/>
          <p:nvPr/>
        </p:nvSpPr>
        <p:spPr>
          <a:xfrm>
            <a:off x="3496100" y="2551837"/>
            <a:ext cx="5811671" cy="1754326"/>
          </a:xfrm>
          <a:prstGeom prst="rect">
            <a:avLst/>
          </a:prstGeom>
          <a:noFill/>
        </p:spPr>
        <p:txBody>
          <a:bodyPr wrap="square" rtlCol="0">
            <a:spAutoFit/>
          </a:bodyPr>
          <a:lstStyle/>
          <a:p>
            <a:pPr algn="ctr"/>
            <a:r>
              <a:rPr lang="en-US" b="1" u="sng" dirty="0">
                <a:latin typeface="Times New Roman" panose="02020603050405020304" pitchFamily="18" charset="0"/>
                <a:cs typeface="Times New Roman" panose="02020603050405020304" pitchFamily="18" charset="0"/>
              </a:rPr>
              <a:t>Matthew 10:14</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(ESV)</a:t>
            </a:r>
          </a:p>
          <a:p>
            <a:pPr algn="ctr"/>
            <a:r>
              <a:rPr lang="en-US" dirty="0">
                <a:latin typeface="Times New Roman" panose="02020603050405020304" pitchFamily="18" charset="0"/>
                <a:cs typeface="Times New Roman" panose="02020603050405020304" pitchFamily="18" charset="0"/>
              </a:rPr>
              <a:t>And if anyone will not receive you or listen to your words, </a:t>
            </a:r>
            <a:r>
              <a:rPr lang="en-US" b="1" dirty="0">
                <a:latin typeface="Times New Roman" panose="02020603050405020304" pitchFamily="18" charset="0"/>
                <a:cs typeface="Times New Roman" panose="02020603050405020304" pitchFamily="18" charset="0"/>
              </a:rPr>
              <a:t>shake off the dust from your feet </a:t>
            </a:r>
            <a:r>
              <a:rPr lang="en-US" dirty="0">
                <a:latin typeface="Times New Roman" panose="02020603050405020304" pitchFamily="18" charset="0"/>
                <a:cs typeface="Times New Roman" panose="02020603050405020304" pitchFamily="18" charset="0"/>
              </a:rPr>
              <a:t>when you leave that house or town. Truly, I say to you, it will be more bearable on the day of judgment for the land of Sodom and Gomorrah than for that town.</a:t>
            </a:r>
          </a:p>
        </p:txBody>
      </p:sp>
    </p:spTree>
    <p:extLst>
      <p:ext uri="{BB962C8B-B14F-4D97-AF65-F5344CB8AC3E}">
        <p14:creationId xmlns:p14="http://schemas.microsoft.com/office/powerpoint/2010/main" val="2480066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randombar(horizontal)">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9AE2DC7-D214-5CB0-A2DE-569252D1495D}"/>
              </a:ext>
            </a:extLst>
          </p:cNvPr>
          <p:cNvSpPr txBox="1"/>
          <p:nvPr/>
        </p:nvSpPr>
        <p:spPr>
          <a:xfrm>
            <a:off x="0" y="2552131"/>
            <a:ext cx="12192000" cy="461665"/>
          </a:xfrm>
          <a:prstGeom prst="rect">
            <a:avLst/>
          </a:prstGeom>
          <a:noFill/>
        </p:spPr>
        <p:txBody>
          <a:bodyPr wrap="square" rtlCol="0">
            <a:spAutoFit/>
          </a:bodyPr>
          <a:lstStyle/>
          <a:p>
            <a:pPr algn="ctr"/>
            <a:r>
              <a:rPr lang="en-US" sz="2400" b="1" dirty="0"/>
              <a:t>6. </a:t>
            </a:r>
            <a:r>
              <a:rPr lang="en-US" sz="2400" dirty="0"/>
              <a:t>Expect that it is all </a:t>
            </a:r>
            <a:r>
              <a:rPr lang="en-US" sz="2400" b="1" u="sng" dirty="0">
                <a:solidFill>
                  <a:schemeClr val="accent2"/>
                </a:solidFill>
              </a:rPr>
              <a:t>worth</a:t>
            </a:r>
            <a:r>
              <a:rPr lang="en-US" sz="2400" dirty="0"/>
              <a:t> it.</a:t>
            </a:r>
          </a:p>
        </p:txBody>
      </p:sp>
    </p:spTree>
    <p:extLst>
      <p:ext uri="{BB962C8B-B14F-4D97-AF65-F5344CB8AC3E}">
        <p14:creationId xmlns:p14="http://schemas.microsoft.com/office/powerpoint/2010/main" val="1694023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8D439408-16D8-9810-4876-7526183D82E5}"/>
              </a:ext>
            </a:extLst>
          </p:cNvPr>
          <p:cNvSpPr txBox="1"/>
          <p:nvPr/>
        </p:nvSpPr>
        <p:spPr>
          <a:xfrm>
            <a:off x="668682" y="1443841"/>
            <a:ext cx="4776478" cy="3970318"/>
          </a:xfrm>
          <a:prstGeom prst="rect">
            <a:avLst/>
          </a:prstGeom>
          <a:noFill/>
        </p:spPr>
        <p:txBody>
          <a:bodyPr wrap="square" rtlCol="0">
            <a:spAutoFit/>
          </a:bodyPr>
          <a:lstStyle/>
          <a:p>
            <a:pPr algn="ctr"/>
            <a:r>
              <a:rPr lang="en-US" b="1" u="sng" dirty="0">
                <a:latin typeface="Times New Roman" panose="02020603050405020304" pitchFamily="18" charset="0"/>
                <a:cs typeface="Times New Roman" panose="02020603050405020304" pitchFamily="18" charset="0"/>
              </a:rPr>
              <a:t>Romans 9:1-5</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(ESV)</a:t>
            </a:r>
          </a:p>
          <a:p>
            <a:pPr algn="ctr"/>
            <a:r>
              <a:rPr lang="en-US" dirty="0">
                <a:latin typeface="Times New Roman" panose="02020603050405020304" pitchFamily="18" charset="0"/>
                <a:cs typeface="Times New Roman" panose="02020603050405020304" pitchFamily="18" charset="0"/>
              </a:rPr>
              <a:t>I am speaking the truth in Christ—I am not lying; my conscience bears me witness in the Holy Spirit— that </a:t>
            </a:r>
            <a:r>
              <a:rPr lang="en-US" b="1" dirty="0">
                <a:latin typeface="Times New Roman" panose="02020603050405020304" pitchFamily="18" charset="0"/>
                <a:cs typeface="Times New Roman" panose="02020603050405020304" pitchFamily="18" charset="0"/>
              </a:rPr>
              <a:t>I have great sorrow and unceasing anguish in my heart. For I could wish that I myself were accursed and cut off from Christ </a:t>
            </a:r>
            <a:r>
              <a:rPr lang="en-US" b="1" u="sng" dirty="0">
                <a:latin typeface="Times New Roman" panose="02020603050405020304" pitchFamily="18" charset="0"/>
                <a:cs typeface="Times New Roman" panose="02020603050405020304" pitchFamily="18" charset="0"/>
              </a:rPr>
              <a:t>for the sake of my brothers</a:t>
            </a:r>
            <a:r>
              <a:rPr lang="en-US" dirty="0">
                <a:latin typeface="Times New Roman" panose="02020603050405020304" pitchFamily="18" charset="0"/>
                <a:cs typeface="Times New Roman" panose="02020603050405020304" pitchFamily="18" charset="0"/>
              </a:rPr>
              <a:t>, my kinsmen according to the flesh. They are Israelites, and to them belong the adoption, the glory, the covenants, the giving of the law, the worship, and the promises. To them belong the patriarchs, and from their race, according to the flesh, is the Christ, who is God over all, blessed forever. Amen.</a:t>
            </a:r>
          </a:p>
        </p:txBody>
      </p:sp>
      <p:sp>
        <p:nvSpPr>
          <p:cNvPr id="5" name="TextBox 4">
            <a:extLst>
              <a:ext uri="{FF2B5EF4-FFF2-40B4-BE49-F238E27FC236}">
                <a16:creationId xmlns:a16="http://schemas.microsoft.com/office/drawing/2014/main" id="{382078B8-61FB-C797-43C7-F21E832E1A9B}"/>
              </a:ext>
            </a:extLst>
          </p:cNvPr>
          <p:cNvSpPr txBox="1"/>
          <p:nvPr/>
        </p:nvSpPr>
        <p:spPr>
          <a:xfrm>
            <a:off x="6305405" y="2323682"/>
            <a:ext cx="5298299" cy="2308324"/>
          </a:xfrm>
          <a:prstGeom prst="rect">
            <a:avLst/>
          </a:prstGeom>
          <a:noFill/>
        </p:spPr>
        <p:txBody>
          <a:bodyPr wrap="square" rtlCol="0">
            <a:spAutoFit/>
          </a:bodyPr>
          <a:lstStyle/>
          <a:p>
            <a:pPr algn="ctr"/>
            <a:r>
              <a:rPr lang="en-US" b="1" u="sng" dirty="0">
                <a:latin typeface="Times New Roman" panose="02020603050405020304" pitchFamily="18" charset="0"/>
                <a:cs typeface="Times New Roman" panose="02020603050405020304" pitchFamily="18" charset="0"/>
              </a:rPr>
              <a:t>Acts 26:22-23</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(ESV)</a:t>
            </a:r>
          </a:p>
          <a:p>
            <a:pPr algn="ctr"/>
            <a:r>
              <a:rPr lang="en-US" dirty="0">
                <a:latin typeface="Times New Roman" panose="02020603050405020304" pitchFamily="18" charset="0"/>
                <a:cs typeface="Times New Roman" panose="02020603050405020304" pitchFamily="18" charset="0"/>
              </a:rPr>
              <a:t>To this day I have had the help that comes from God, and so </a:t>
            </a:r>
            <a:r>
              <a:rPr lang="en-US" b="1" dirty="0">
                <a:latin typeface="Times New Roman" panose="02020603050405020304" pitchFamily="18" charset="0"/>
                <a:cs typeface="Times New Roman" panose="02020603050405020304" pitchFamily="18" charset="0"/>
              </a:rPr>
              <a:t>I stand here testifying </a:t>
            </a:r>
            <a:r>
              <a:rPr lang="en-US" dirty="0">
                <a:latin typeface="Times New Roman" panose="02020603050405020304" pitchFamily="18" charset="0"/>
                <a:cs typeface="Times New Roman" panose="02020603050405020304" pitchFamily="18" charset="0"/>
              </a:rPr>
              <a:t>both to small and great, saying nothing but what the prophets and Moses said would come to pass: </a:t>
            </a:r>
            <a:r>
              <a:rPr lang="en-US" b="1" dirty="0">
                <a:latin typeface="Times New Roman" panose="02020603050405020304" pitchFamily="18" charset="0"/>
                <a:cs typeface="Times New Roman" panose="02020603050405020304" pitchFamily="18" charset="0"/>
              </a:rPr>
              <a:t>that the Christ must suffer and that, by being the first to rise from the dead, he would proclaim light both to our people and to the Gentiles</a:t>
            </a:r>
            <a:r>
              <a:rPr lang="en-US"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772914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randombar(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randombar(horizontal)">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9AE2DC7-D214-5CB0-A2DE-569252D1495D}"/>
              </a:ext>
            </a:extLst>
          </p:cNvPr>
          <p:cNvSpPr txBox="1"/>
          <p:nvPr/>
        </p:nvSpPr>
        <p:spPr>
          <a:xfrm>
            <a:off x="0" y="0"/>
            <a:ext cx="12192000" cy="461665"/>
          </a:xfrm>
          <a:prstGeom prst="rect">
            <a:avLst/>
          </a:prstGeom>
          <a:noFill/>
        </p:spPr>
        <p:txBody>
          <a:bodyPr wrap="square" rtlCol="0">
            <a:spAutoFit/>
          </a:bodyPr>
          <a:lstStyle/>
          <a:p>
            <a:pPr algn="ctr"/>
            <a:r>
              <a:rPr lang="en-US" sz="2400" b="1" dirty="0"/>
              <a:t>1. </a:t>
            </a:r>
            <a:r>
              <a:rPr lang="en-US" sz="2400" dirty="0"/>
              <a:t>Expect that there </a:t>
            </a:r>
            <a:r>
              <a:rPr lang="en-US" sz="2400" b="1" u="sng" dirty="0">
                <a:solidFill>
                  <a:schemeClr val="accent2"/>
                </a:solidFill>
              </a:rPr>
              <a:t>WILL</a:t>
            </a:r>
            <a:r>
              <a:rPr lang="en-US" sz="2400" dirty="0"/>
              <a:t> be a response and be ready to </a:t>
            </a:r>
            <a:r>
              <a:rPr lang="en-US" sz="2400" b="1" u="sng" dirty="0">
                <a:solidFill>
                  <a:schemeClr val="accent2"/>
                </a:solidFill>
              </a:rPr>
              <a:t>urge</a:t>
            </a:r>
            <a:r>
              <a:rPr lang="en-US" sz="2400" dirty="0"/>
              <a:t> some to </a:t>
            </a:r>
            <a:r>
              <a:rPr lang="en-US" sz="2400" b="1" u="sng" dirty="0">
                <a:solidFill>
                  <a:schemeClr val="accent2"/>
                </a:solidFill>
              </a:rPr>
              <a:t>continue</a:t>
            </a:r>
            <a:r>
              <a:rPr lang="en-US" sz="2400" dirty="0"/>
              <a:t> in God’s grace.</a:t>
            </a:r>
          </a:p>
        </p:txBody>
      </p:sp>
      <p:sp>
        <p:nvSpPr>
          <p:cNvPr id="4" name="TextBox 3">
            <a:extLst>
              <a:ext uri="{FF2B5EF4-FFF2-40B4-BE49-F238E27FC236}">
                <a16:creationId xmlns:a16="http://schemas.microsoft.com/office/drawing/2014/main" id="{DF4F7F8D-5F23-623D-5606-4D1E63F67187}"/>
              </a:ext>
            </a:extLst>
          </p:cNvPr>
          <p:cNvSpPr txBox="1"/>
          <p:nvPr/>
        </p:nvSpPr>
        <p:spPr>
          <a:xfrm>
            <a:off x="0" y="791402"/>
            <a:ext cx="12192000" cy="369332"/>
          </a:xfrm>
          <a:prstGeom prst="rect">
            <a:avLst/>
          </a:prstGeom>
          <a:noFill/>
        </p:spPr>
        <p:txBody>
          <a:bodyPr wrap="square" rtlCol="0">
            <a:spAutoFit/>
          </a:bodyPr>
          <a:lstStyle/>
          <a:p>
            <a:pPr algn="ctr"/>
            <a:r>
              <a:rPr lang="en-US" b="1" dirty="0">
                <a:solidFill>
                  <a:schemeClr val="accent5">
                    <a:lumMod val="75000"/>
                  </a:schemeClr>
                </a:solidFill>
                <a:latin typeface="Times New Roman" panose="02020603050405020304" pitchFamily="18" charset="0"/>
                <a:cs typeface="Times New Roman" panose="02020603050405020304" pitchFamily="18" charset="0"/>
              </a:rPr>
              <a:t>“converts to Judaism” = Gr.: </a:t>
            </a:r>
            <a:r>
              <a:rPr lang="en-US" b="1" i="1" dirty="0" err="1">
                <a:solidFill>
                  <a:schemeClr val="accent5">
                    <a:lumMod val="75000"/>
                  </a:schemeClr>
                </a:solidFill>
                <a:latin typeface="Times New Roman" panose="02020603050405020304" pitchFamily="18" charset="0"/>
                <a:cs typeface="Times New Roman" panose="02020603050405020304" pitchFamily="18" charset="0"/>
              </a:rPr>
              <a:t>proselytos</a:t>
            </a:r>
            <a:r>
              <a:rPr lang="en-US" b="1" dirty="0">
                <a:solidFill>
                  <a:schemeClr val="accent5">
                    <a:lumMod val="75000"/>
                  </a:schemeClr>
                </a:solidFill>
                <a:latin typeface="Times New Roman" panose="02020603050405020304" pitchFamily="18" charset="0"/>
                <a:cs typeface="Times New Roman" panose="02020603050405020304" pitchFamily="18" charset="0"/>
              </a:rPr>
              <a:t> = “proselytes”</a:t>
            </a:r>
            <a:endParaRPr lang="en-US" dirty="0">
              <a:solidFill>
                <a:schemeClr val="accent5">
                  <a:lumMod val="75000"/>
                </a:schemeClr>
              </a:solidFill>
              <a:latin typeface="Times New Roman" panose="02020603050405020304" pitchFamily="18" charset="0"/>
              <a:cs typeface="Times New Roman" panose="02020603050405020304" pitchFamily="18" charset="0"/>
            </a:endParaRPr>
          </a:p>
        </p:txBody>
      </p:sp>
      <p:sp>
        <p:nvSpPr>
          <p:cNvPr id="5" name="TextBox 4">
            <a:extLst>
              <a:ext uri="{FF2B5EF4-FFF2-40B4-BE49-F238E27FC236}">
                <a16:creationId xmlns:a16="http://schemas.microsoft.com/office/drawing/2014/main" id="{C76FA477-8948-254A-4EA6-756704E35E25}"/>
              </a:ext>
            </a:extLst>
          </p:cNvPr>
          <p:cNvSpPr txBox="1"/>
          <p:nvPr/>
        </p:nvSpPr>
        <p:spPr>
          <a:xfrm>
            <a:off x="0" y="2583814"/>
            <a:ext cx="12192000" cy="923330"/>
          </a:xfrm>
          <a:prstGeom prst="rect">
            <a:avLst/>
          </a:prstGeom>
          <a:noFill/>
        </p:spPr>
        <p:txBody>
          <a:bodyPr wrap="square" rtlCol="0">
            <a:spAutoFit/>
          </a:bodyPr>
          <a:lstStyle/>
          <a:p>
            <a:pPr algn="ctr"/>
            <a:r>
              <a:rPr lang="en-US" b="1" u="sng" dirty="0">
                <a:latin typeface="Times New Roman" panose="02020603050405020304" pitchFamily="18" charset="0"/>
                <a:cs typeface="Times New Roman" panose="02020603050405020304" pitchFamily="18" charset="0"/>
              </a:rPr>
              <a:t>1 John 2:24</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(ESV)</a:t>
            </a:r>
          </a:p>
          <a:p>
            <a:pPr algn="ctr"/>
            <a:r>
              <a:rPr lang="en-US" dirty="0">
                <a:latin typeface="Times New Roman" panose="02020603050405020304" pitchFamily="18" charset="0"/>
                <a:cs typeface="Times New Roman" panose="02020603050405020304" pitchFamily="18" charset="0"/>
              </a:rPr>
              <a:t>Let what you heard from the beginning abide in you. </a:t>
            </a:r>
            <a:r>
              <a:rPr lang="en-US" b="1" dirty="0">
                <a:latin typeface="Times New Roman" panose="02020603050405020304" pitchFamily="18" charset="0"/>
                <a:cs typeface="Times New Roman" panose="02020603050405020304" pitchFamily="18" charset="0"/>
              </a:rPr>
              <a:t>If what you heard from the beginning </a:t>
            </a:r>
            <a:r>
              <a:rPr lang="en-US" b="1" u="sng" dirty="0">
                <a:latin typeface="Times New Roman" panose="02020603050405020304" pitchFamily="18" charset="0"/>
                <a:cs typeface="Times New Roman" panose="02020603050405020304" pitchFamily="18" charset="0"/>
              </a:rPr>
              <a:t>abides</a:t>
            </a:r>
            <a:r>
              <a:rPr lang="en-US" b="1" dirty="0">
                <a:latin typeface="Times New Roman" panose="02020603050405020304" pitchFamily="18" charset="0"/>
                <a:cs typeface="Times New Roman" panose="02020603050405020304" pitchFamily="18" charset="0"/>
              </a:rPr>
              <a:t> in you, then you too will abide in the Son and in the Father</a:t>
            </a:r>
            <a:r>
              <a:rPr lang="en-US" dirty="0">
                <a:latin typeface="Times New Roman" panose="02020603050405020304" pitchFamily="18" charset="0"/>
                <a:cs typeface="Times New Roman" panose="02020603050405020304" pitchFamily="18" charset="0"/>
              </a:rPr>
              <a:t>.</a:t>
            </a:r>
          </a:p>
        </p:txBody>
      </p:sp>
      <p:sp>
        <p:nvSpPr>
          <p:cNvPr id="8" name="TextBox 7">
            <a:extLst>
              <a:ext uri="{FF2B5EF4-FFF2-40B4-BE49-F238E27FC236}">
                <a16:creationId xmlns:a16="http://schemas.microsoft.com/office/drawing/2014/main" id="{D517046B-DCDE-A779-560C-390BBC82871C}"/>
              </a:ext>
            </a:extLst>
          </p:cNvPr>
          <p:cNvSpPr txBox="1"/>
          <p:nvPr/>
        </p:nvSpPr>
        <p:spPr>
          <a:xfrm>
            <a:off x="0" y="1375535"/>
            <a:ext cx="12192000" cy="923330"/>
          </a:xfrm>
          <a:prstGeom prst="rect">
            <a:avLst/>
          </a:prstGeom>
          <a:noFill/>
        </p:spPr>
        <p:txBody>
          <a:bodyPr wrap="square" rtlCol="0">
            <a:spAutoFit/>
          </a:bodyPr>
          <a:lstStyle/>
          <a:p>
            <a:pPr algn="ctr"/>
            <a:r>
              <a:rPr lang="en-US" b="1" u="sng" dirty="0">
                <a:latin typeface="Times New Roman" panose="02020603050405020304" pitchFamily="18" charset="0"/>
                <a:cs typeface="Times New Roman" panose="02020603050405020304" pitchFamily="18" charset="0"/>
              </a:rPr>
              <a:t>John 8:30-31</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(ESV)</a:t>
            </a:r>
          </a:p>
          <a:p>
            <a:pPr algn="ctr"/>
            <a:r>
              <a:rPr lang="en-US" dirty="0">
                <a:latin typeface="Times New Roman" panose="02020603050405020304" pitchFamily="18" charset="0"/>
                <a:cs typeface="Times New Roman" panose="02020603050405020304" pitchFamily="18" charset="0"/>
              </a:rPr>
              <a:t>As he was saying these things, many believed in him. So Jesus said to the Jews who had believed him, “</a:t>
            </a:r>
            <a:r>
              <a:rPr lang="en-US" b="1" dirty="0">
                <a:latin typeface="Times New Roman" panose="02020603050405020304" pitchFamily="18" charset="0"/>
                <a:cs typeface="Times New Roman" panose="02020603050405020304" pitchFamily="18" charset="0"/>
              </a:rPr>
              <a:t>If you </a:t>
            </a:r>
            <a:r>
              <a:rPr lang="en-US" b="1" u="sng" dirty="0">
                <a:latin typeface="Times New Roman" panose="02020603050405020304" pitchFamily="18" charset="0"/>
                <a:cs typeface="Times New Roman" panose="02020603050405020304" pitchFamily="18" charset="0"/>
              </a:rPr>
              <a:t>abide</a:t>
            </a:r>
            <a:r>
              <a:rPr lang="en-US" b="1" dirty="0">
                <a:latin typeface="Times New Roman" panose="02020603050405020304" pitchFamily="18" charset="0"/>
                <a:cs typeface="Times New Roman" panose="02020603050405020304" pitchFamily="18" charset="0"/>
              </a:rPr>
              <a:t> in my word, you are truly my disciples</a:t>
            </a:r>
            <a:r>
              <a:rPr lang="en-US" dirty="0">
                <a:latin typeface="Times New Roman" panose="02020603050405020304" pitchFamily="18" charset="0"/>
                <a:cs typeface="Times New Roman" panose="02020603050405020304" pitchFamily="18" charset="0"/>
              </a:rPr>
              <a:t>,</a:t>
            </a:r>
          </a:p>
        </p:txBody>
      </p:sp>
      <p:sp>
        <p:nvSpPr>
          <p:cNvPr id="9" name="TextBox 8">
            <a:extLst>
              <a:ext uri="{FF2B5EF4-FFF2-40B4-BE49-F238E27FC236}">
                <a16:creationId xmlns:a16="http://schemas.microsoft.com/office/drawing/2014/main" id="{541E6514-E2E9-6F1F-42F7-581B09297BEF}"/>
              </a:ext>
            </a:extLst>
          </p:cNvPr>
          <p:cNvSpPr txBox="1"/>
          <p:nvPr/>
        </p:nvSpPr>
        <p:spPr>
          <a:xfrm>
            <a:off x="0" y="3507144"/>
            <a:ext cx="12192000" cy="923330"/>
          </a:xfrm>
          <a:prstGeom prst="rect">
            <a:avLst/>
          </a:prstGeom>
          <a:noFill/>
        </p:spPr>
        <p:txBody>
          <a:bodyPr wrap="square" rtlCol="0">
            <a:spAutoFit/>
          </a:bodyPr>
          <a:lstStyle/>
          <a:p>
            <a:pPr algn="ctr"/>
            <a:r>
              <a:rPr lang="en-US" b="1" u="sng" dirty="0">
                <a:latin typeface="Times New Roman" panose="02020603050405020304" pitchFamily="18" charset="0"/>
                <a:cs typeface="Times New Roman" panose="02020603050405020304" pitchFamily="18" charset="0"/>
              </a:rPr>
              <a:t>1 John 2:19</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(ESV)</a:t>
            </a:r>
          </a:p>
          <a:p>
            <a:pPr algn="ctr"/>
            <a:r>
              <a:rPr lang="en-US" dirty="0">
                <a:latin typeface="Times New Roman" panose="02020603050405020304" pitchFamily="18" charset="0"/>
                <a:cs typeface="Times New Roman" panose="02020603050405020304" pitchFamily="18" charset="0"/>
              </a:rPr>
              <a:t>They went out from us, but they were not of us; </a:t>
            </a:r>
            <a:r>
              <a:rPr lang="en-US" b="1" dirty="0">
                <a:latin typeface="Times New Roman" panose="02020603050405020304" pitchFamily="18" charset="0"/>
                <a:cs typeface="Times New Roman" panose="02020603050405020304" pitchFamily="18" charset="0"/>
              </a:rPr>
              <a:t>for if they had been of us, they would have </a:t>
            </a:r>
            <a:r>
              <a:rPr lang="en-US" b="1" u="sng" dirty="0">
                <a:latin typeface="Times New Roman" panose="02020603050405020304" pitchFamily="18" charset="0"/>
                <a:cs typeface="Times New Roman" panose="02020603050405020304" pitchFamily="18" charset="0"/>
              </a:rPr>
              <a:t>continued</a:t>
            </a:r>
            <a:r>
              <a:rPr lang="en-US" b="1" dirty="0">
                <a:latin typeface="Times New Roman" panose="02020603050405020304" pitchFamily="18" charset="0"/>
                <a:cs typeface="Times New Roman" panose="02020603050405020304" pitchFamily="18" charset="0"/>
              </a:rPr>
              <a:t> with us</a:t>
            </a:r>
            <a:r>
              <a:rPr lang="en-US" dirty="0">
                <a:latin typeface="Times New Roman" panose="02020603050405020304" pitchFamily="18" charset="0"/>
                <a:cs typeface="Times New Roman" panose="02020603050405020304" pitchFamily="18" charset="0"/>
              </a:rPr>
              <a:t>. But they went out, that it might become plain that they all are not of us.</a:t>
            </a:r>
          </a:p>
        </p:txBody>
      </p:sp>
      <p:sp>
        <p:nvSpPr>
          <p:cNvPr id="6" name="TextBox 5">
            <a:extLst>
              <a:ext uri="{FF2B5EF4-FFF2-40B4-BE49-F238E27FC236}">
                <a16:creationId xmlns:a16="http://schemas.microsoft.com/office/drawing/2014/main" id="{3C6E4C0E-DCA5-2DAE-BD71-D3A6856B7053}"/>
              </a:ext>
            </a:extLst>
          </p:cNvPr>
          <p:cNvSpPr txBox="1"/>
          <p:nvPr/>
        </p:nvSpPr>
        <p:spPr>
          <a:xfrm>
            <a:off x="97809" y="4968406"/>
            <a:ext cx="12192000" cy="1477328"/>
          </a:xfrm>
          <a:prstGeom prst="rect">
            <a:avLst/>
          </a:prstGeom>
          <a:noFill/>
        </p:spPr>
        <p:txBody>
          <a:bodyPr wrap="square" rtlCol="0">
            <a:spAutoFit/>
          </a:bodyPr>
          <a:lstStyle/>
          <a:p>
            <a:pPr algn="ctr"/>
            <a:r>
              <a:rPr lang="en-US" b="1" u="sng" dirty="0">
                <a:latin typeface="Times New Roman" panose="02020603050405020304" pitchFamily="18" charset="0"/>
                <a:cs typeface="Times New Roman" panose="02020603050405020304" pitchFamily="18" charset="0"/>
              </a:rPr>
              <a:t>Colossians 1:21-23</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(ESV)</a:t>
            </a:r>
          </a:p>
          <a:p>
            <a:pPr algn="ctr"/>
            <a:r>
              <a:rPr lang="en-US" b="1" dirty="0">
                <a:latin typeface="Times New Roman" panose="02020603050405020304" pitchFamily="18" charset="0"/>
                <a:cs typeface="Times New Roman" panose="02020603050405020304" pitchFamily="18" charset="0"/>
              </a:rPr>
              <a:t>And you</a:t>
            </a:r>
            <a:r>
              <a:rPr lang="en-US" dirty="0">
                <a:latin typeface="Times New Roman" panose="02020603050405020304" pitchFamily="18" charset="0"/>
                <a:cs typeface="Times New Roman" panose="02020603050405020304" pitchFamily="18" charset="0"/>
              </a:rPr>
              <a:t>, who once were alienated and hostile in mind, doing evil deeds, </a:t>
            </a:r>
            <a:r>
              <a:rPr lang="en-US" b="1" dirty="0">
                <a:latin typeface="Times New Roman" panose="02020603050405020304" pitchFamily="18" charset="0"/>
                <a:cs typeface="Times New Roman" panose="02020603050405020304" pitchFamily="18" charset="0"/>
              </a:rPr>
              <a:t>he has now reconciled </a:t>
            </a:r>
            <a:r>
              <a:rPr lang="en-US" dirty="0">
                <a:latin typeface="Times New Roman" panose="02020603050405020304" pitchFamily="18" charset="0"/>
                <a:cs typeface="Times New Roman" panose="02020603050405020304" pitchFamily="18" charset="0"/>
              </a:rPr>
              <a:t>in his body of flesh by his death, in order to present you holy and blameless and above reproach before him, </a:t>
            </a:r>
            <a:r>
              <a:rPr lang="en-US" b="1" u="sng" dirty="0">
                <a:latin typeface="Times New Roman" panose="02020603050405020304" pitchFamily="18" charset="0"/>
                <a:cs typeface="Times New Roman" panose="02020603050405020304" pitchFamily="18" charset="0"/>
              </a:rPr>
              <a:t>if indeed you continue in the faith</a:t>
            </a:r>
            <a:r>
              <a:rPr lang="en-US" dirty="0">
                <a:latin typeface="Times New Roman" panose="02020603050405020304" pitchFamily="18" charset="0"/>
                <a:cs typeface="Times New Roman" panose="02020603050405020304" pitchFamily="18" charset="0"/>
              </a:rPr>
              <a:t>, stable and steadfast, not shifting from the hope of the gospel that you heard, which has been proclaimed in all creation under heaven, and of which I, Paul, became a minister.</a:t>
            </a:r>
          </a:p>
        </p:txBody>
      </p:sp>
    </p:spTree>
    <p:extLst>
      <p:ext uri="{BB962C8B-B14F-4D97-AF65-F5344CB8AC3E}">
        <p14:creationId xmlns:p14="http://schemas.microsoft.com/office/powerpoint/2010/main" val="38230018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barn(inVertical)">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randombar(horizontal)">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randombar(horizontal)">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randombar(horizontal)">
                                      <p:cBhvr>
                                        <p:cTn id="27" dur="500"/>
                                        <p:tgtEl>
                                          <p:spTgt spid="9"/>
                                        </p:tgtEl>
                                      </p:cBhvr>
                                    </p:animEffect>
                                  </p:childTnLst>
                                </p:cTn>
                              </p:par>
                            </p:childTnLst>
                          </p:cTn>
                        </p:par>
                      </p:childTnLst>
                    </p:cTn>
                  </p:par>
                  <p:par>
                    <p:cTn id="28" fill="hold">
                      <p:stCondLst>
                        <p:cond delay="indefinite"/>
                      </p:stCondLst>
                      <p:childTnLst>
                        <p:par>
                          <p:cTn id="29" fill="hold">
                            <p:stCondLst>
                              <p:cond delay="0"/>
                            </p:stCondLst>
                            <p:childTnLst>
                              <p:par>
                                <p:cTn id="30" presetID="14" presetClass="entr" presetSubtype="10" fill="hold" grpId="0"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randombar(horizontal)">
                                      <p:cBhvr>
                                        <p:cTn id="3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5" grpId="0"/>
      <p:bldP spid="8" grpId="0"/>
      <p:bldP spid="9" grpId="0"/>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9AE2DC7-D214-5CB0-A2DE-569252D1495D}"/>
              </a:ext>
            </a:extLst>
          </p:cNvPr>
          <p:cNvSpPr txBox="1"/>
          <p:nvPr/>
        </p:nvSpPr>
        <p:spPr>
          <a:xfrm>
            <a:off x="0" y="0"/>
            <a:ext cx="12192000" cy="461665"/>
          </a:xfrm>
          <a:prstGeom prst="rect">
            <a:avLst/>
          </a:prstGeom>
          <a:noFill/>
        </p:spPr>
        <p:txBody>
          <a:bodyPr wrap="square" rtlCol="0">
            <a:spAutoFit/>
          </a:bodyPr>
          <a:lstStyle/>
          <a:p>
            <a:pPr algn="ctr"/>
            <a:r>
              <a:rPr lang="en-US" sz="2400" b="1" dirty="0"/>
              <a:t>1. </a:t>
            </a:r>
            <a:r>
              <a:rPr lang="en-US" sz="2400" dirty="0"/>
              <a:t>Expect that there </a:t>
            </a:r>
            <a:r>
              <a:rPr lang="en-US" sz="2400" b="1" u="sng" dirty="0">
                <a:solidFill>
                  <a:schemeClr val="accent2"/>
                </a:solidFill>
              </a:rPr>
              <a:t>WILL</a:t>
            </a:r>
            <a:r>
              <a:rPr lang="en-US" sz="2400" dirty="0"/>
              <a:t> be a response and be ready to </a:t>
            </a:r>
            <a:r>
              <a:rPr lang="en-US" sz="2400" b="1" u="sng" dirty="0">
                <a:solidFill>
                  <a:schemeClr val="accent2"/>
                </a:solidFill>
              </a:rPr>
              <a:t>urge</a:t>
            </a:r>
            <a:r>
              <a:rPr lang="en-US" sz="2400" dirty="0"/>
              <a:t> some to </a:t>
            </a:r>
            <a:r>
              <a:rPr lang="en-US" sz="2400" b="1" u="sng" dirty="0">
                <a:solidFill>
                  <a:schemeClr val="accent2"/>
                </a:solidFill>
              </a:rPr>
              <a:t>continue</a:t>
            </a:r>
            <a:r>
              <a:rPr lang="en-US" sz="2400" dirty="0"/>
              <a:t> in God’s grace.</a:t>
            </a:r>
          </a:p>
        </p:txBody>
      </p:sp>
      <p:sp>
        <p:nvSpPr>
          <p:cNvPr id="8" name="TextBox 7">
            <a:extLst>
              <a:ext uri="{FF2B5EF4-FFF2-40B4-BE49-F238E27FC236}">
                <a16:creationId xmlns:a16="http://schemas.microsoft.com/office/drawing/2014/main" id="{D517046B-DCDE-A779-560C-390BBC82871C}"/>
              </a:ext>
            </a:extLst>
          </p:cNvPr>
          <p:cNvSpPr txBox="1"/>
          <p:nvPr/>
        </p:nvSpPr>
        <p:spPr>
          <a:xfrm>
            <a:off x="2957014" y="1837200"/>
            <a:ext cx="6277971" cy="1477328"/>
          </a:xfrm>
          <a:prstGeom prst="rect">
            <a:avLst/>
          </a:prstGeom>
          <a:noFill/>
        </p:spPr>
        <p:txBody>
          <a:bodyPr wrap="square" rtlCol="0">
            <a:spAutoFit/>
          </a:bodyPr>
          <a:lstStyle/>
          <a:p>
            <a:pPr algn="ctr"/>
            <a:r>
              <a:rPr lang="en-US" b="1" u="sng" dirty="0">
                <a:latin typeface="Times New Roman" panose="02020603050405020304" pitchFamily="18" charset="0"/>
                <a:cs typeface="Times New Roman" panose="02020603050405020304" pitchFamily="18" charset="0"/>
              </a:rPr>
              <a:t>Acts 11:22-23</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(ESV)</a:t>
            </a:r>
          </a:p>
          <a:p>
            <a:pPr algn="ctr"/>
            <a:r>
              <a:rPr lang="en-US" dirty="0">
                <a:latin typeface="Times New Roman" panose="02020603050405020304" pitchFamily="18" charset="0"/>
                <a:cs typeface="Times New Roman" panose="02020603050405020304" pitchFamily="18" charset="0"/>
              </a:rPr>
              <a:t>The report of this came to the ears of the church in Jerusalem, and they sent Barnabas to Antioch. </a:t>
            </a:r>
            <a:r>
              <a:rPr lang="en-US" b="1" dirty="0">
                <a:latin typeface="Times New Roman" panose="02020603050405020304" pitchFamily="18" charset="0"/>
                <a:cs typeface="Times New Roman" panose="02020603050405020304" pitchFamily="18" charset="0"/>
              </a:rPr>
              <a:t>When he came and saw the grace of God, he was glad, and he exhorted them all to remain faithful to the Lord </a:t>
            </a:r>
            <a:r>
              <a:rPr lang="en-US" dirty="0">
                <a:latin typeface="Times New Roman" panose="02020603050405020304" pitchFamily="18" charset="0"/>
                <a:cs typeface="Times New Roman" panose="02020603050405020304" pitchFamily="18" charset="0"/>
              </a:rPr>
              <a:t>with steadfast purpose,</a:t>
            </a:r>
          </a:p>
        </p:txBody>
      </p:sp>
    </p:spTree>
    <p:extLst>
      <p:ext uri="{BB962C8B-B14F-4D97-AF65-F5344CB8AC3E}">
        <p14:creationId xmlns:p14="http://schemas.microsoft.com/office/powerpoint/2010/main" val="34135683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randombar(horizontal)">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9AE2DC7-D214-5CB0-A2DE-569252D1495D}"/>
              </a:ext>
            </a:extLst>
          </p:cNvPr>
          <p:cNvSpPr txBox="1"/>
          <p:nvPr/>
        </p:nvSpPr>
        <p:spPr>
          <a:xfrm>
            <a:off x="0" y="0"/>
            <a:ext cx="12192000" cy="461665"/>
          </a:xfrm>
          <a:prstGeom prst="rect">
            <a:avLst/>
          </a:prstGeom>
          <a:noFill/>
        </p:spPr>
        <p:txBody>
          <a:bodyPr wrap="square" rtlCol="0">
            <a:spAutoFit/>
          </a:bodyPr>
          <a:lstStyle/>
          <a:p>
            <a:pPr algn="ctr"/>
            <a:r>
              <a:rPr lang="en-US" sz="2400" b="1" dirty="0"/>
              <a:t>2. </a:t>
            </a:r>
            <a:r>
              <a:rPr lang="en-US" sz="2400" dirty="0"/>
              <a:t>Expect that </a:t>
            </a:r>
            <a:r>
              <a:rPr lang="en-US" sz="2400" b="1" u="sng" dirty="0">
                <a:solidFill>
                  <a:schemeClr val="accent2"/>
                </a:solidFill>
              </a:rPr>
              <a:t>some</a:t>
            </a:r>
            <a:r>
              <a:rPr lang="en-US" sz="2400" dirty="0"/>
              <a:t> will </a:t>
            </a:r>
            <a:r>
              <a:rPr lang="en-US" sz="2400" b="1" u="sng" dirty="0">
                <a:solidFill>
                  <a:schemeClr val="accent2"/>
                </a:solidFill>
              </a:rPr>
              <a:t>reject</a:t>
            </a:r>
            <a:r>
              <a:rPr lang="en-US" sz="2400" dirty="0"/>
              <a:t> God.</a:t>
            </a:r>
          </a:p>
        </p:txBody>
      </p:sp>
      <p:sp>
        <p:nvSpPr>
          <p:cNvPr id="5" name="TextBox 4">
            <a:extLst>
              <a:ext uri="{FF2B5EF4-FFF2-40B4-BE49-F238E27FC236}">
                <a16:creationId xmlns:a16="http://schemas.microsoft.com/office/drawing/2014/main" id="{C76FA477-8948-254A-4EA6-756704E35E25}"/>
              </a:ext>
            </a:extLst>
          </p:cNvPr>
          <p:cNvSpPr txBox="1"/>
          <p:nvPr/>
        </p:nvSpPr>
        <p:spPr>
          <a:xfrm>
            <a:off x="928046" y="4826674"/>
            <a:ext cx="4954135" cy="923330"/>
          </a:xfrm>
          <a:prstGeom prst="rect">
            <a:avLst/>
          </a:prstGeom>
          <a:noFill/>
        </p:spPr>
        <p:txBody>
          <a:bodyPr wrap="square" rtlCol="0">
            <a:spAutoFit/>
          </a:bodyPr>
          <a:lstStyle/>
          <a:p>
            <a:pPr algn="ctr"/>
            <a:r>
              <a:rPr lang="en-US" b="1" u="sng" dirty="0">
                <a:latin typeface="Times New Roman" panose="02020603050405020304" pitchFamily="18" charset="0"/>
                <a:cs typeface="Times New Roman" panose="02020603050405020304" pitchFamily="18" charset="0"/>
              </a:rPr>
              <a:t>Romans 10:2</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(ESV)</a:t>
            </a:r>
          </a:p>
          <a:p>
            <a:pPr algn="ctr"/>
            <a:r>
              <a:rPr lang="en-US" dirty="0">
                <a:latin typeface="Times New Roman" panose="02020603050405020304" pitchFamily="18" charset="0"/>
                <a:cs typeface="Times New Roman" panose="02020603050405020304" pitchFamily="18" charset="0"/>
              </a:rPr>
              <a:t>For I bear them witness that </a:t>
            </a:r>
            <a:r>
              <a:rPr lang="en-US" b="1" dirty="0">
                <a:latin typeface="Times New Roman" panose="02020603050405020304" pitchFamily="18" charset="0"/>
                <a:cs typeface="Times New Roman" panose="02020603050405020304" pitchFamily="18" charset="0"/>
              </a:rPr>
              <a:t>they have a </a:t>
            </a:r>
            <a:r>
              <a:rPr lang="en-US" b="1" u="sng" dirty="0">
                <a:latin typeface="Times New Roman" panose="02020603050405020304" pitchFamily="18" charset="0"/>
                <a:cs typeface="Times New Roman" panose="02020603050405020304" pitchFamily="18" charset="0"/>
              </a:rPr>
              <a:t>zeal</a:t>
            </a:r>
            <a:r>
              <a:rPr lang="en-US" b="1" dirty="0">
                <a:latin typeface="Times New Roman" panose="02020603050405020304" pitchFamily="18" charset="0"/>
                <a:cs typeface="Times New Roman" panose="02020603050405020304" pitchFamily="18" charset="0"/>
              </a:rPr>
              <a:t> for God</a:t>
            </a:r>
            <a:r>
              <a:rPr lang="en-US"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but not according to knowledge</a:t>
            </a:r>
            <a:r>
              <a:rPr lang="en-US" dirty="0">
                <a:latin typeface="Times New Roman" panose="02020603050405020304" pitchFamily="18" charset="0"/>
                <a:cs typeface="Times New Roman" panose="02020603050405020304" pitchFamily="18" charset="0"/>
              </a:rPr>
              <a:t>.</a:t>
            </a:r>
          </a:p>
        </p:txBody>
      </p:sp>
      <p:sp>
        <p:nvSpPr>
          <p:cNvPr id="8" name="TextBox 7">
            <a:extLst>
              <a:ext uri="{FF2B5EF4-FFF2-40B4-BE49-F238E27FC236}">
                <a16:creationId xmlns:a16="http://schemas.microsoft.com/office/drawing/2014/main" id="{D517046B-DCDE-A779-560C-390BBC82871C}"/>
              </a:ext>
            </a:extLst>
          </p:cNvPr>
          <p:cNvSpPr txBox="1"/>
          <p:nvPr/>
        </p:nvSpPr>
        <p:spPr>
          <a:xfrm>
            <a:off x="3537045" y="935619"/>
            <a:ext cx="5117910" cy="1477328"/>
          </a:xfrm>
          <a:prstGeom prst="rect">
            <a:avLst/>
          </a:prstGeom>
          <a:noFill/>
        </p:spPr>
        <p:txBody>
          <a:bodyPr wrap="square" rtlCol="0">
            <a:spAutoFit/>
          </a:bodyPr>
          <a:lstStyle/>
          <a:p>
            <a:pPr algn="ctr"/>
            <a:r>
              <a:rPr lang="en-US" b="1" u="sng" dirty="0">
                <a:latin typeface="Times New Roman" panose="02020603050405020304" pitchFamily="18" charset="0"/>
                <a:cs typeface="Times New Roman" panose="02020603050405020304" pitchFamily="18" charset="0"/>
              </a:rPr>
              <a:t>Matthew 23:15</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(ESV)</a:t>
            </a:r>
          </a:p>
          <a:p>
            <a:pPr algn="ctr"/>
            <a:r>
              <a:rPr lang="en-US" dirty="0">
                <a:latin typeface="Times New Roman" panose="02020603050405020304" pitchFamily="18" charset="0"/>
                <a:cs typeface="Times New Roman" panose="02020603050405020304" pitchFamily="18" charset="0"/>
              </a:rPr>
              <a:t>Woe to you, scribes and Pharisees, hypocrites! For </a:t>
            </a:r>
            <a:r>
              <a:rPr lang="en-US" b="1" dirty="0">
                <a:latin typeface="Times New Roman" panose="02020603050405020304" pitchFamily="18" charset="0"/>
                <a:cs typeface="Times New Roman" panose="02020603050405020304" pitchFamily="18" charset="0"/>
              </a:rPr>
              <a:t>you travel across sea and land to make a single proselyte</a:t>
            </a:r>
            <a:r>
              <a:rPr lang="en-US" dirty="0">
                <a:latin typeface="Times New Roman" panose="02020603050405020304" pitchFamily="18" charset="0"/>
                <a:cs typeface="Times New Roman" panose="02020603050405020304" pitchFamily="18" charset="0"/>
              </a:rPr>
              <a:t>, and when he becomes a proselyte, you make him twice as much a child of hell as yourselves.</a:t>
            </a:r>
          </a:p>
        </p:txBody>
      </p:sp>
      <p:sp>
        <p:nvSpPr>
          <p:cNvPr id="9" name="TextBox 8">
            <a:extLst>
              <a:ext uri="{FF2B5EF4-FFF2-40B4-BE49-F238E27FC236}">
                <a16:creationId xmlns:a16="http://schemas.microsoft.com/office/drawing/2014/main" id="{541E6514-E2E9-6F1F-42F7-581B09297BEF}"/>
              </a:ext>
            </a:extLst>
          </p:cNvPr>
          <p:cNvSpPr txBox="1"/>
          <p:nvPr/>
        </p:nvSpPr>
        <p:spPr>
          <a:xfrm>
            <a:off x="6177887" y="3995677"/>
            <a:ext cx="4954135" cy="2585323"/>
          </a:xfrm>
          <a:prstGeom prst="rect">
            <a:avLst/>
          </a:prstGeom>
          <a:noFill/>
        </p:spPr>
        <p:txBody>
          <a:bodyPr wrap="square" rtlCol="0">
            <a:spAutoFit/>
          </a:bodyPr>
          <a:lstStyle/>
          <a:p>
            <a:pPr algn="ctr"/>
            <a:r>
              <a:rPr lang="en-US" b="1" u="sng" dirty="0">
                <a:latin typeface="Times New Roman" panose="02020603050405020304" pitchFamily="18" charset="0"/>
                <a:cs typeface="Times New Roman" panose="02020603050405020304" pitchFamily="18" charset="0"/>
              </a:rPr>
              <a:t>Philippians 3:4-7</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(ESV)</a:t>
            </a:r>
          </a:p>
          <a:p>
            <a:pPr algn="ctr"/>
            <a:r>
              <a:rPr lang="en-US" dirty="0">
                <a:latin typeface="Times New Roman" panose="02020603050405020304" pitchFamily="18" charset="0"/>
                <a:cs typeface="Times New Roman" panose="02020603050405020304" pitchFamily="18" charset="0"/>
              </a:rPr>
              <a:t>If anyone else thinks he has reason for confidence in the flesh, I have more: circumcised on the eighth day, of the people of Israel, of the tribe of Benjamin, a Hebrew of Hebrews; as to the law, a Pharisee; </a:t>
            </a:r>
            <a:r>
              <a:rPr lang="en-US" b="1" u="sng" dirty="0">
                <a:latin typeface="Times New Roman" panose="02020603050405020304" pitchFamily="18" charset="0"/>
                <a:cs typeface="Times New Roman" panose="02020603050405020304" pitchFamily="18" charset="0"/>
              </a:rPr>
              <a:t>as to zeal</a:t>
            </a:r>
            <a:r>
              <a:rPr lang="en-US" dirty="0">
                <a:latin typeface="Times New Roman" panose="02020603050405020304" pitchFamily="18" charset="0"/>
                <a:cs typeface="Times New Roman" panose="02020603050405020304" pitchFamily="18" charset="0"/>
              </a:rPr>
              <a:t>, a persecutor of the church; as to righteousness under the law, blameless. But whatever gain I had, I counted as loss for the sake of Christ.</a:t>
            </a:r>
          </a:p>
        </p:txBody>
      </p:sp>
      <p:sp>
        <p:nvSpPr>
          <p:cNvPr id="3" name="TextBox 2">
            <a:extLst>
              <a:ext uri="{FF2B5EF4-FFF2-40B4-BE49-F238E27FC236}">
                <a16:creationId xmlns:a16="http://schemas.microsoft.com/office/drawing/2014/main" id="{1B24421C-4CD3-9BE3-3DB2-AB0F42EEE988}"/>
              </a:ext>
            </a:extLst>
          </p:cNvPr>
          <p:cNvSpPr txBox="1"/>
          <p:nvPr/>
        </p:nvSpPr>
        <p:spPr>
          <a:xfrm>
            <a:off x="3537045" y="3244334"/>
            <a:ext cx="4954135" cy="369332"/>
          </a:xfrm>
          <a:prstGeom prst="rect">
            <a:avLst/>
          </a:prstGeom>
          <a:noFill/>
        </p:spPr>
        <p:txBody>
          <a:bodyPr wrap="square" rtlCol="0">
            <a:spAutoFit/>
          </a:bodyPr>
          <a:lstStyle/>
          <a:p>
            <a:pPr algn="ctr"/>
            <a:r>
              <a:rPr lang="en-US" b="1" dirty="0">
                <a:solidFill>
                  <a:schemeClr val="accent5">
                    <a:lumMod val="75000"/>
                  </a:schemeClr>
                </a:solidFill>
                <a:latin typeface="Times New Roman" panose="02020603050405020304" pitchFamily="18" charset="0"/>
                <a:cs typeface="Times New Roman" panose="02020603050405020304" pitchFamily="18" charset="0"/>
              </a:rPr>
              <a:t>“jealous” = Gr: </a:t>
            </a:r>
            <a:r>
              <a:rPr lang="en-US" b="1" dirty="0" err="1">
                <a:solidFill>
                  <a:schemeClr val="accent5">
                    <a:lumMod val="75000"/>
                  </a:schemeClr>
                </a:solidFill>
                <a:latin typeface="Times New Roman" panose="02020603050405020304" pitchFamily="18" charset="0"/>
                <a:cs typeface="Times New Roman" panose="02020603050405020304" pitchFamily="18" charset="0"/>
              </a:rPr>
              <a:t>zelos</a:t>
            </a:r>
            <a:r>
              <a:rPr lang="en-US" b="1" dirty="0">
                <a:solidFill>
                  <a:schemeClr val="accent5">
                    <a:lumMod val="75000"/>
                  </a:schemeClr>
                </a:solidFill>
                <a:latin typeface="Times New Roman" panose="02020603050405020304" pitchFamily="18" charset="0"/>
                <a:cs typeface="Times New Roman" panose="02020603050405020304" pitchFamily="18" charset="0"/>
              </a:rPr>
              <a:t> = “zealous (or jealous)”</a:t>
            </a:r>
            <a:endParaRPr lang="en-US" dirty="0">
              <a:solidFill>
                <a:schemeClr val="accent5">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461731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randombar(horizontal)">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barn(inVertical)">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wipe(down)">
                                      <p:cBhvr>
                                        <p:cTn id="22" dur="500"/>
                                        <p:tgtEl>
                                          <p:spTgt spid="5"/>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4" fill="hold" grpId="0"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ipe(down)">
                                      <p:cBhvr>
                                        <p:cTn id="2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P spid="8" grpId="0"/>
      <p:bldP spid="9" grpId="0"/>
      <p:bldP spid="3"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9AE2DC7-D214-5CB0-A2DE-569252D1495D}"/>
              </a:ext>
            </a:extLst>
          </p:cNvPr>
          <p:cNvSpPr txBox="1"/>
          <p:nvPr/>
        </p:nvSpPr>
        <p:spPr>
          <a:xfrm>
            <a:off x="0" y="0"/>
            <a:ext cx="12192000" cy="461665"/>
          </a:xfrm>
          <a:prstGeom prst="rect">
            <a:avLst/>
          </a:prstGeom>
          <a:noFill/>
        </p:spPr>
        <p:txBody>
          <a:bodyPr wrap="square" rtlCol="0">
            <a:spAutoFit/>
          </a:bodyPr>
          <a:lstStyle/>
          <a:p>
            <a:pPr algn="ctr"/>
            <a:r>
              <a:rPr lang="en-US" sz="2400" b="1" dirty="0"/>
              <a:t>2. </a:t>
            </a:r>
            <a:r>
              <a:rPr lang="en-US" sz="2400" dirty="0"/>
              <a:t>Expect that </a:t>
            </a:r>
            <a:r>
              <a:rPr lang="en-US" sz="2400" b="1" u="sng" dirty="0">
                <a:solidFill>
                  <a:schemeClr val="accent2"/>
                </a:solidFill>
              </a:rPr>
              <a:t>some</a:t>
            </a:r>
            <a:r>
              <a:rPr lang="en-US" sz="2400" dirty="0"/>
              <a:t> will </a:t>
            </a:r>
            <a:r>
              <a:rPr lang="en-US" sz="2400" b="1" u="sng" dirty="0">
                <a:solidFill>
                  <a:schemeClr val="accent2"/>
                </a:solidFill>
              </a:rPr>
              <a:t>reject</a:t>
            </a:r>
            <a:r>
              <a:rPr lang="en-US" sz="2400" dirty="0"/>
              <a:t> God.</a:t>
            </a:r>
          </a:p>
        </p:txBody>
      </p:sp>
      <p:sp>
        <p:nvSpPr>
          <p:cNvPr id="5" name="TextBox 4">
            <a:extLst>
              <a:ext uri="{FF2B5EF4-FFF2-40B4-BE49-F238E27FC236}">
                <a16:creationId xmlns:a16="http://schemas.microsoft.com/office/drawing/2014/main" id="{C76FA477-8948-254A-4EA6-756704E35E25}"/>
              </a:ext>
            </a:extLst>
          </p:cNvPr>
          <p:cNvSpPr txBox="1"/>
          <p:nvPr/>
        </p:nvSpPr>
        <p:spPr>
          <a:xfrm>
            <a:off x="0" y="2548172"/>
            <a:ext cx="12192000" cy="646331"/>
          </a:xfrm>
          <a:prstGeom prst="rect">
            <a:avLst/>
          </a:prstGeom>
          <a:noFill/>
        </p:spPr>
        <p:txBody>
          <a:bodyPr wrap="square" rtlCol="0">
            <a:spAutoFit/>
          </a:bodyPr>
          <a:lstStyle/>
          <a:p>
            <a:pPr algn="ctr"/>
            <a:r>
              <a:rPr lang="en-US" b="1" u="sng" dirty="0">
                <a:latin typeface="Times New Roman" panose="02020603050405020304" pitchFamily="18" charset="0"/>
                <a:cs typeface="Times New Roman" panose="02020603050405020304" pitchFamily="18" charset="0"/>
              </a:rPr>
              <a:t>1 Corinthians 10:30</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(ESV)</a:t>
            </a:r>
          </a:p>
          <a:p>
            <a:pPr algn="ctr"/>
            <a:r>
              <a:rPr lang="en-US" dirty="0">
                <a:latin typeface="Times New Roman" panose="02020603050405020304" pitchFamily="18" charset="0"/>
                <a:cs typeface="Times New Roman" panose="02020603050405020304" pitchFamily="18" charset="0"/>
              </a:rPr>
              <a:t>If I partake with thankfulness, why am I </a:t>
            </a:r>
            <a:r>
              <a:rPr lang="en-US" dirty="0">
                <a:solidFill>
                  <a:schemeClr val="accent5">
                    <a:lumMod val="75000"/>
                  </a:schemeClr>
                </a:solidFill>
                <a:latin typeface="Times New Roman" panose="02020603050405020304" pitchFamily="18" charset="0"/>
                <a:cs typeface="Times New Roman" panose="02020603050405020304" pitchFamily="18" charset="0"/>
              </a:rPr>
              <a:t>denounced</a:t>
            </a:r>
            <a:r>
              <a:rPr lang="en-US" dirty="0">
                <a:latin typeface="Times New Roman" panose="02020603050405020304" pitchFamily="18" charset="0"/>
                <a:cs typeface="Times New Roman" panose="02020603050405020304" pitchFamily="18" charset="0"/>
              </a:rPr>
              <a:t> (</a:t>
            </a:r>
            <a:r>
              <a:rPr lang="en-US" sz="1400" i="1" dirty="0" err="1">
                <a:solidFill>
                  <a:schemeClr val="accent5">
                    <a:lumMod val="75000"/>
                  </a:schemeClr>
                </a:solidFill>
                <a:latin typeface="Times New Roman" panose="02020603050405020304" pitchFamily="18" charset="0"/>
                <a:cs typeface="Times New Roman" panose="02020603050405020304" pitchFamily="18" charset="0"/>
              </a:rPr>
              <a:t>blasphemountes</a:t>
            </a:r>
            <a:r>
              <a:rPr lang="en-US" dirty="0">
                <a:latin typeface="Times New Roman" panose="02020603050405020304" pitchFamily="18" charset="0"/>
                <a:cs typeface="Times New Roman" panose="02020603050405020304" pitchFamily="18" charset="0"/>
              </a:rPr>
              <a:t>) because of that for which I give thanks?</a:t>
            </a:r>
          </a:p>
        </p:txBody>
      </p:sp>
      <p:sp>
        <p:nvSpPr>
          <p:cNvPr id="9" name="TextBox 8">
            <a:extLst>
              <a:ext uri="{FF2B5EF4-FFF2-40B4-BE49-F238E27FC236}">
                <a16:creationId xmlns:a16="http://schemas.microsoft.com/office/drawing/2014/main" id="{541E6514-E2E9-6F1F-42F7-581B09297BEF}"/>
              </a:ext>
            </a:extLst>
          </p:cNvPr>
          <p:cNvSpPr txBox="1"/>
          <p:nvPr/>
        </p:nvSpPr>
        <p:spPr>
          <a:xfrm>
            <a:off x="3953302" y="3744836"/>
            <a:ext cx="4954135" cy="1200329"/>
          </a:xfrm>
          <a:prstGeom prst="rect">
            <a:avLst/>
          </a:prstGeom>
          <a:noFill/>
        </p:spPr>
        <p:txBody>
          <a:bodyPr wrap="square" rtlCol="0">
            <a:spAutoFit/>
          </a:bodyPr>
          <a:lstStyle/>
          <a:p>
            <a:pPr algn="ctr"/>
            <a:r>
              <a:rPr lang="en-US" b="1" u="sng" dirty="0">
                <a:latin typeface="Times New Roman" panose="02020603050405020304" pitchFamily="18" charset="0"/>
                <a:cs typeface="Times New Roman" panose="02020603050405020304" pitchFamily="18" charset="0"/>
              </a:rPr>
              <a:t>Luke 10:16</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(ESV)</a:t>
            </a:r>
          </a:p>
          <a:p>
            <a:pPr algn="ctr"/>
            <a:r>
              <a:rPr lang="en-US" dirty="0">
                <a:latin typeface="Times New Roman" panose="02020603050405020304" pitchFamily="18" charset="0"/>
                <a:cs typeface="Times New Roman" panose="02020603050405020304" pitchFamily="18" charset="0"/>
              </a:rPr>
              <a:t>“The one who hears you hears me, and </a:t>
            </a:r>
            <a:r>
              <a:rPr lang="en-US" b="1" dirty="0">
                <a:latin typeface="Times New Roman" panose="02020603050405020304" pitchFamily="18" charset="0"/>
                <a:cs typeface="Times New Roman" panose="02020603050405020304" pitchFamily="18" charset="0"/>
              </a:rPr>
              <a:t>the one who rejects you rejects me, and the one who rejects me rejects him who sent me</a:t>
            </a:r>
            <a:r>
              <a:rPr lang="en-US" dirty="0">
                <a:latin typeface="Times New Roman" panose="02020603050405020304" pitchFamily="18" charset="0"/>
                <a:cs typeface="Times New Roman" panose="02020603050405020304" pitchFamily="18" charset="0"/>
              </a:rPr>
              <a:t>.”</a:t>
            </a:r>
          </a:p>
        </p:txBody>
      </p:sp>
      <p:sp>
        <p:nvSpPr>
          <p:cNvPr id="3" name="TextBox 2">
            <a:extLst>
              <a:ext uri="{FF2B5EF4-FFF2-40B4-BE49-F238E27FC236}">
                <a16:creationId xmlns:a16="http://schemas.microsoft.com/office/drawing/2014/main" id="{1B24421C-4CD3-9BE3-3DB2-AB0F42EEE988}"/>
              </a:ext>
            </a:extLst>
          </p:cNvPr>
          <p:cNvSpPr txBox="1"/>
          <p:nvPr/>
        </p:nvSpPr>
        <p:spPr>
          <a:xfrm>
            <a:off x="3618932" y="1628507"/>
            <a:ext cx="4954135" cy="369332"/>
          </a:xfrm>
          <a:prstGeom prst="rect">
            <a:avLst/>
          </a:prstGeom>
          <a:noFill/>
        </p:spPr>
        <p:txBody>
          <a:bodyPr wrap="square" rtlCol="0">
            <a:spAutoFit/>
          </a:bodyPr>
          <a:lstStyle/>
          <a:p>
            <a:pPr algn="ctr"/>
            <a:r>
              <a:rPr lang="en-US" b="1" dirty="0">
                <a:solidFill>
                  <a:schemeClr val="accent5">
                    <a:lumMod val="75000"/>
                  </a:schemeClr>
                </a:solidFill>
                <a:latin typeface="Times New Roman" panose="02020603050405020304" pitchFamily="18" charset="0"/>
                <a:cs typeface="Times New Roman" panose="02020603050405020304" pitchFamily="18" charset="0"/>
              </a:rPr>
              <a:t>“reviling” = Gr: </a:t>
            </a:r>
            <a:r>
              <a:rPr lang="en-US" b="1" i="1" dirty="0" err="1">
                <a:solidFill>
                  <a:schemeClr val="accent5">
                    <a:lumMod val="75000"/>
                  </a:schemeClr>
                </a:solidFill>
                <a:latin typeface="Times New Roman" panose="02020603050405020304" pitchFamily="18" charset="0"/>
                <a:cs typeface="Times New Roman" panose="02020603050405020304" pitchFamily="18" charset="0"/>
              </a:rPr>
              <a:t>blasphemountes</a:t>
            </a:r>
            <a:r>
              <a:rPr lang="en-US" b="1" dirty="0">
                <a:solidFill>
                  <a:schemeClr val="accent5">
                    <a:lumMod val="75000"/>
                  </a:schemeClr>
                </a:solidFill>
                <a:latin typeface="Times New Roman" panose="02020603050405020304" pitchFamily="18" charset="0"/>
                <a:cs typeface="Times New Roman" panose="02020603050405020304" pitchFamily="18" charset="0"/>
              </a:rPr>
              <a:t> = “blaspheme”</a:t>
            </a:r>
            <a:endParaRPr lang="en-US" dirty="0">
              <a:solidFill>
                <a:schemeClr val="accent5">
                  <a:lumMod val="75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961198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1" fill="hold" grpId="0" nodeType="with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wipe(down)">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wipe(down)">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p:bldP spid="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9AE2DC7-D214-5CB0-A2DE-569252D1495D}"/>
              </a:ext>
            </a:extLst>
          </p:cNvPr>
          <p:cNvSpPr txBox="1"/>
          <p:nvPr/>
        </p:nvSpPr>
        <p:spPr>
          <a:xfrm>
            <a:off x="0" y="0"/>
            <a:ext cx="12192000" cy="461665"/>
          </a:xfrm>
          <a:prstGeom prst="rect">
            <a:avLst/>
          </a:prstGeom>
          <a:noFill/>
        </p:spPr>
        <p:txBody>
          <a:bodyPr wrap="square" rtlCol="0">
            <a:spAutoFit/>
          </a:bodyPr>
          <a:lstStyle/>
          <a:p>
            <a:pPr algn="ctr"/>
            <a:r>
              <a:rPr lang="en-US" sz="2400" b="1" dirty="0"/>
              <a:t>2. </a:t>
            </a:r>
            <a:r>
              <a:rPr lang="en-US" sz="2400" dirty="0"/>
              <a:t>Expect that </a:t>
            </a:r>
            <a:r>
              <a:rPr lang="en-US" sz="2400" b="1" u="sng" dirty="0">
                <a:solidFill>
                  <a:schemeClr val="accent2"/>
                </a:solidFill>
              </a:rPr>
              <a:t>some</a:t>
            </a:r>
            <a:r>
              <a:rPr lang="en-US" sz="2400" dirty="0"/>
              <a:t> will </a:t>
            </a:r>
            <a:r>
              <a:rPr lang="en-US" sz="2400" b="1" u="sng" dirty="0">
                <a:solidFill>
                  <a:schemeClr val="accent2"/>
                </a:solidFill>
              </a:rPr>
              <a:t>reject</a:t>
            </a:r>
            <a:r>
              <a:rPr lang="en-US" sz="2400" dirty="0"/>
              <a:t> God.</a:t>
            </a:r>
          </a:p>
        </p:txBody>
      </p:sp>
      <p:sp>
        <p:nvSpPr>
          <p:cNvPr id="5" name="TextBox 4">
            <a:extLst>
              <a:ext uri="{FF2B5EF4-FFF2-40B4-BE49-F238E27FC236}">
                <a16:creationId xmlns:a16="http://schemas.microsoft.com/office/drawing/2014/main" id="{C76FA477-8948-254A-4EA6-756704E35E25}"/>
              </a:ext>
            </a:extLst>
          </p:cNvPr>
          <p:cNvSpPr txBox="1"/>
          <p:nvPr/>
        </p:nvSpPr>
        <p:spPr>
          <a:xfrm>
            <a:off x="1774208" y="1920375"/>
            <a:ext cx="5295331" cy="1200329"/>
          </a:xfrm>
          <a:prstGeom prst="rect">
            <a:avLst/>
          </a:prstGeom>
          <a:noFill/>
        </p:spPr>
        <p:txBody>
          <a:bodyPr wrap="square" rtlCol="0">
            <a:spAutoFit/>
          </a:bodyPr>
          <a:lstStyle/>
          <a:p>
            <a:pPr algn="ctr"/>
            <a:r>
              <a:rPr lang="en-US" b="1" u="sng" dirty="0">
                <a:latin typeface="Times New Roman" panose="02020603050405020304" pitchFamily="18" charset="0"/>
                <a:cs typeface="Times New Roman" panose="02020603050405020304" pitchFamily="18" charset="0"/>
              </a:rPr>
              <a:t>John 3:16</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(ESV)</a:t>
            </a:r>
          </a:p>
          <a:p>
            <a:pPr algn="ctr"/>
            <a:r>
              <a:rPr lang="en-US" dirty="0">
                <a:latin typeface="Times New Roman" panose="02020603050405020304" pitchFamily="18" charset="0"/>
                <a:cs typeface="Times New Roman" panose="02020603050405020304" pitchFamily="18" charset="0"/>
              </a:rPr>
              <a:t>For </a:t>
            </a:r>
            <a:r>
              <a:rPr lang="en-US" b="1" dirty="0">
                <a:latin typeface="Times New Roman" panose="02020603050405020304" pitchFamily="18" charset="0"/>
                <a:cs typeface="Times New Roman" panose="02020603050405020304" pitchFamily="18" charset="0"/>
              </a:rPr>
              <a:t>God</a:t>
            </a:r>
            <a:r>
              <a:rPr lang="en-US" dirty="0">
                <a:latin typeface="Times New Roman" panose="02020603050405020304" pitchFamily="18" charset="0"/>
                <a:cs typeface="Times New Roman" panose="02020603050405020304" pitchFamily="18" charset="0"/>
              </a:rPr>
              <a:t> so loved the world, that he </a:t>
            </a:r>
            <a:r>
              <a:rPr lang="en-US" b="1" dirty="0">
                <a:latin typeface="Times New Roman" panose="02020603050405020304" pitchFamily="18" charset="0"/>
                <a:cs typeface="Times New Roman" panose="02020603050405020304" pitchFamily="18" charset="0"/>
              </a:rPr>
              <a:t>gave</a:t>
            </a:r>
            <a:r>
              <a:rPr lang="en-US" dirty="0">
                <a:latin typeface="Times New Roman" panose="02020603050405020304" pitchFamily="18" charset="0"/>
                <a:cs typeface="Times New Roman" panose="02020603050405020304" pitchFamily="18" charset="0"/>
              </a:rPr>
              <a:t> </a:t>
            </a:r>
            <a:r>
              <a:rPr lang="en-US" b="1" dirty="0">
                <a:latin typeface="Times New Roman" panose="02020603050405020304" pitchFamily="18" charset="0"/>
                <a:cs typeface="Times New Roman" panose="02020603050405020304" pitchFamily="18" charset="0"/>
              </a:rPr>
              <a:t>his only Son, that whoever believes in him should</a:t>
            </a:r>
            <a:r>
              <a:rPr lang="en-US" dirty="0">
                <a:latin typeface="Times New Roman" panose="02020603050405020304" pitchFamily="18" charset="0"/>
                <a:cs typeface="Times New Roman" panose="02020603050405020304" pitchFamily="18" charset="0"/>
              </a:rPr>
              <a:t> not perish but</a:t>
            </a:r>
            <a:r>
              <a:rPr lang="en-US" b="1" dirty="0">
                <a:latin typeface="Times New Roman" panose="02020603050405020304" pitchFamily="18" charset="0"/>
                <a:cs typeface="Times New Roman" panose="02020603050405020304" pitchFamily="18" charset="0"/>
              </a:rPr>
              <a:t> have eternal life</a:t>
            </a:r>
            <a:r>
              <a:rPr lang="en-US" dirty="0">
                <a:latin typeface="Times New Roman" panose="02020603050405020304" pitchFamily="18" charset="0"/>
                <a:cs typeface="Times New Roman" panose="02020603050405020304" pitchFamily="18" charset="0"/>
              </a:rPr>
              <a:t>.</a:t>
            </a:r>
          </a:p>
        </p:txBody>
      </p:sp>
      <p:sp>
        <p:nvSpPr>
          <p:cNvPr id="9" name="TextBox 8">
            <a:extLst>
              <a:ext uri="{FF2B5EF4-FFF2-40B4-BE49-F238E27FC236}">
                <a16:creationId xmlns:a16="http://schemas.microsoft.com/office/drawing/2014/main" id="{541E6514-E2E9-6F1F-42F7-581B09297BEF}"/>
              </a:ext>
            </a:extLst>
          </p:cNvPr>
          <p:cNvSpPr txBox="1"/>
          <p:nvPr/>
        </p:nvSpPr>
        <p:spPr>
          <a:xfrm>
            <a:off x="4690281" y="3429000"/>
            <a:ext cx="5095164" cy="1477328"/>
          </a:xfrm>
          <a:prstGeom prst="rect">
            <a:avLst/>
          </a:prstGeom>
          <a:noFill/>
        </p:spPr>
        <p:txBody>
          <a:bodyPr wrap="square" rtlCol="0">
            <a:spAutoFit/>
          </a:bodyPr>
          <a:lstStyle/>
          <a:p>
            <a:pPr algn="ctr"/>
            <a:r>
              <a:rPr lang="en-US" b="1" u="sng" dirty="0">
                <a:latin typeface="Times New Roman" panose="02020603050405020304" pitchFamily="18" charset="0"/>
                <a:cs typeface="Times New Roman" panose="02020603050405020304" pitchFamily="18" charset="0"/>
              </a:rPr>
              <a:t>John 3:18</a:t>
            </a:r>
            <a:r>
              <a:rPr lang="en-US" b="1" dirty="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(ESV)</a:t>
            </a:r>
          </a:p>
          <a:p>
            <a:pPr algn="ctr"/>
            <a:r>
              <a:rPr lang="en-US" dirty="0">
                <a:latin typeface="Times New Roman" panose="02020603050405020304" pitchFamily="18" charset="0"/>
                <a:cs typeface="Times New Roman" panose="02020603050405020304" pitchFamily="18" charset="0"/>
              </a:rPr>
              <a:t>Whoever believes in him is not condemned, but </a:t>
            </a:r>
            <a:r>
              <a:rPr lang="en-US" b="1" dirty="0">
                <a:latin typeface="Times New Roman" panose="02020603050405020304" pitchFamily="18" charset="0"/>
                <a:cs typeface="Times New Roman" panose="02020603050405020304" pitchFamily="18" charset="0"/>
              </a:rPr>
              <a:t>whoever does not believe is condemned already</a:t>
            </a:r>
            <a:r>
              <a:rPr lang="en-US" dirty="0">
                <a:latin typeface="Times New Roman" panose="02020603050405020304" pitchFamily="18" charset="0"/>
                <a:cs typeface="Times New Roman" panose="02020603050405020304" pitchFamily="18" charset="0"/>
              </a:rPr>
              <a:t>, because he has not believed in the name of the only Son of God.</a:t>
            </a:r>
          </a:p>
        </p:txBody>
      </p:sp>
    </p:spTree>
    <p:extLst>
      <p:ext uri="{BB962C8B-B14F-4D97-AF65-F5344CB8AC3E}">
        <p14:creationId xmlns:p14="http://schemas.microsoft.com/office/powerpoint/2010/main" val="460041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down)">
                                      <p:cBhvr>
                                        <p:cTn id="12"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9AE2DC7-D214-5CB0-A2DE-569252D1495D}"/>
              </a:ext>
            </a:extLst>
          </p:cNvPr>
          <p:cNvSpPr txBox="1"/>
          <p:nvPr/>
        </p:nvSpPr>
        <p:spPr>
          <a:xfrm>
            <a:off x="0" y="0"/>
            <a:ext cx="12192000" cy="461665"/>
          </a:xfrm>
          <a:prstGeom prst="rect">
            <a:avLst/>
          </a:prstGeom>
          <a:noFill/>
        </p:spPr>
        <p:txBody>
          <a:bodyPr wrap="square" rtlCol="0">
            <a:spAutoFit/>
          </a:bodyPr>
          <a:lstStyle/>
          <a:p>
            <a:pPr algn="ctr"/>
            <a:r>
              <a:rPr lang="en-US" sz="2400" b="1" dirty="0"/>
              <a:t>3. </a:t>
            </a:r>
            <a:r>
              <a:rPr lang="en-US" sz="2400" dirty="0"/>
              <a:t>Expect that </a:t>
            </a:r>
            <a:r>
              <a:rPr lang="en-US" sz="2400" b="1" u="sng" dirty="0">
                <a:solidFill>
                  <a:schemeClr val="accent2"/>
                </a:solidFill>
              </a:rPr>
              <a:t>God</a:t>
            </a:r>
            <a:r>
              <a:rPr lang="en-US" sz="2400" dirty="0"/>
              <a:t> will </a:t>
            </a:r>
            <a:r>
              <a:rPr lang="en-US" sz="2400" b="1" u="sng" dirty="0">
                <a:solidFill>
                  <a:schemeClr val="accent2"/>
                </a:solidFill>
              </a:rPr>
              <a:t>save</a:t>
            </a:r>
            <a:r>
              <a:rPr lang="en-US" sz="2400" dirty="0"/>
              <a:t> others.</a:t>
            </a:r>
          </a:p>
        </p:txBody>
      </p:sp>
      <p:sp>
        <p:nvSpPr>
          <p:cNvPr id="8" name="TextBox 7">
            <a:extLst>
              <a:ext uri="{FF2B5EF4-FFF2-40B4-BE49-F238E27FC236}">
                <a16:creationId xmlns:a16="http://schemas.microsoft.com/office/drawing/2014/main" id="{D517046B-DCDE-A779-560C-390BBC82871C}"/>
              </a:ext>
            </a:extLst>
          </p:cNvPr>
          <p:cNvSpPr txBox="1"/>
          <p:nvPr/>
        </p:nvSpPr>
        <p:spPr>
          <a:xfrm>
            <a:off x="930322" y="1113041"/>
            <a:ext cx="10331355" cy="4247317"/>
          </a:xfrm>
          <a:prstGeom prst="rect">
            <a:avLst/>
          </a:prstGeom>
          <a:noFill/>
        </p:spPr>
        <p:txBody>
          <a:bodyPr wrap="square" rtlCol="0">
            <a:spAutoFit/>
          </a:bodyPr>
          <a:lstStyle/>
          <a:p>
            <a:r>
              <a:rPr lang="en-US" sz="1400" b="1" dirty="0">
                <a:latin typeface="Times New Roman" panose="02020603050405020304" pitchFamily="18" charset="0"/>
                <a:cs typeface="Times New Roman" panose="02020603050405020304" pitchFamily="18" charset="0"/>
              </a:rPr>
              <a:t>Matthew 23:15 </a:t>
            </a:r>
            <a:r>
              <a:rPr lang="en-US" sz="1400" dirty="0">
                <a:latin typeface="Times New Roman" panose="02020603050405020304" pitchFamily="18" charset="0"/>
                <a:cs typeface="Times New Roman" panose="02020603050405020304" pitchFamily="18" charset="0"/>
              </a:rPr>
              <a:t>(ESV): </a:t>
            </a:r>
            <a:r>
              <a:rPr lang="en-US" dirty="0">
                <a:latin typeface="Times New Roman" panose="02020603050405020304" pitchFamily="18" charset="0"/>
                <a:cs typeface="Times New Roman" panose="02020603050405020304" pitchFamily="18" charset="0"/>
              </a:rPr>
              <a:t>For many are called, </a:t>
            </a:r>
            <a:r>
              <a:rPr lang="en-US" b="1" dirty="0">
                <a:latin typeface="Times New Roman" panose="02020603050405020304" pitchFamily="18" charset="0"/>
                <a:cs typeface="Times New Roman" panose="02020603050405020304" pitchFamily="18" charset="0"/>
              </a:rPr>
              <a:t>but few are </a:t>
            </a:r>
            <a:r>
              <a:rPr lang="en-US" b="1" u="sng" dirty="0">
                <a:latin typeface="Times New Roman" panose="02020603050405020304" pitchFamily="18" charset="0"/>
                <a:cs typeface="Times New Roman" panose="02020603050405020304" pitchFamily="18" charset="0"/>
              </a:rPr>
              <a:t>chosen</a:t>
            </a:r>
            <a:r>
              <a:rPr lang="en-US" dirty="0">
                <a:latin typeface="Times New Roman" panose="02020603050405020304" pitchFamily="18" charset="0"/>
                <a:cs typeface="Times New Roman" panose="02020603050405020304" pitchFamily="18" charset="0"/>
              </a:rPr>
              <a:t>.</a:t>
            </a:r>
          </a:p>
          <a:p>
            <a:endParaRPr lang="en-US" dirty="0">
              <a:latin typeface="Times New Roman" panose="02020603050405020304" pitchFamily="18" charset="0"/>
              <a:cs typeface="Times New Roman" panose="02020603050405020304" pitchFamily="18" charset="0"/>
            </a:endParaRPr>
          </a:p>
          <a:p>
            <a:r>
              <a:rPr lang="en-US" sz="1400" b="1" dirty="0">
                <a:latin typeface="Times New Roman" panose="02020603050405020304" pitchFamily="18" charset="0"/>
                <a:cs typeface="Times New Roman" panose="02020603050405020304" pitchFamily="18" charset="0"/>
              </a:rPr>
              <a:t>Mark 13:20 </a:t>
            </a:r>
            <a:r>
              <a:rPr lang="en-US" sz="1400" dirty="0">
                <a:latin typeface="Times New Roman" panose="02020603050405020304" pitchFamily="18" charset="0"/>
                <a:cs typeface="Times New Roman" panose="02020603050405020304" pitchFamily="18" charset="0"/>
              </a:rPr>
              <a:t>(ESV): </a:t>
            </a:r>
            <a:r>
              <a:rPr lang="en-US" dirty="0">
                <a:latin typeface="Times New Roman" panose="02020603050405020304" pitchFamily="18" charset="0"/>
                <a:cs typeface="Times New Roman" panose="02020603050405020304" pitchFamily="18" charset="0"/>
              </a:rPr>
              <a:t>…But </a:t>
            </a:r>
            <a:r>
              <a:rPr lang="en-US" b="1" dirty="0">
                <a:latin typeface="Times New Roman" panose="02020603050405020304" pitchFamily="18" charset="0"/>
                <a:cs typeface="Times New Roman" panose="02020603050405020304" pitchFamily="18" charset="0"/>
              </a:rPr>
              <a:t>for the sake of the </a:t>
            </a:r>
            <a:r>
              <a:rPr lang="en-US" b="1" u="sng" dirty="0">
                <a:latin typeface="Times New Roman" panose="02020603050405020304" pitchFamily="18" charset="0"/>
                <a:cs typeface="Times New Roman" panose="02020603050405020304" pitchFamily="18" charset="0"/>
              </a:rPr>
              <a:t>elect</a:t>
            </a:r>
            <a:r>
              <a:rPr lang="en-US" b="1" dirty="0">
                <a:latin typeface="Times New Roman" panose="02020603050405020304" pitchFamily="18" charset="0"/>
                <a:cs typeface="Times New Roman" panose="02020603050405020304" pitchFamily="18" charset="0"/>
              </a:rPr>
              <a:t>, whom he </a:t>
            </a:r>
            <a:r>
              <a:rPr lang="en-US" b="1" u="sng" dirty="0">
                <a:latin typeface="Times New Roman" panose="02020603050405020304" pitchFamily="18" charset="0"/>
                <a:cs typeface="Times New Roman" panose="02020603050405020304" pitchFamily="18" charset="0"/>
              </a:rPr>
              <a:t>chose</a:t>
            </a:r>
            <a:r>
              <a:rPr lang="en-US" dirty="0">
                <a:latin typeface="Times New Roman" panose="02020603050405020304" pitchFamily="18" charset="0"/>
                <a:cs typeface="Times New Roman" panose="02020603050405020304" pitchFamily="18" charset="0"/>
              </a:rPr>
              <a:t>, he shortened the days.</a:t>
            </a:r>
          </a:p>
          <a:p>
            <a:endParaRPr lang="en-US" dirty="0">
              <a:latin typeface="Times New Roman" panose="02020603050405020304" pitchFamily="18" charset="0"/>
              <a:cs typeface="Times New Roman" panose="02020603050405020304" pitchFamily="18" charset="0"/>
            </a:endParaRPr>
          </a:p>
          <a:p>
            <a:r>
              <a:rPr lang="en-US" sz="1400" b="1" dirty="0">
                <a:latin typeface="Times New Roman" panose="02020603050405020304" pitchFamily="18" charset="0"/>
                <a:cs typeface="Times New Roman" panose="02020603050405020304" pitchFamily="18" charset="0"/>
              </a:rPr>
              <a:t>John 15:16 </a:t>
            </a:r>
            <a:r>
              <a:rPr lang="en-US" sz="1400" dirty="0">
                <a:latin typeface="Times New Roman" panose="02020603050405020304" pitchFamily="18" charset="0"/>
                <a:cs typeface="Times New Roman" panose="02020603050405020304" pitchFamily="18" charset="0"/>
              </a:rPr>
              <a:t>(ESV): </a:t>
            </a:r>
            <a:r>
              <a:rPr lang="en-US" dirty="0">
                <a:latin typeface="Times New Roman" panose="02020603050405020304" pitchFamily="18" charset="0"/>
                <a:cs typeface="Times New Roman" panose="02020603050405020304" pitchFamily="18" charset="0"/>
              </a:rPr>
              <a:t>You did not choose me, but </a:t>
            </a:r>
            <a:r>
              <a:rPr lang="en-US" b="1" dirty="0">
                <a:latin typeface="Times New Roman" panose="02020603050405020304" pitchFamily="18" charset="0"/>
                <a:cs typeface="Times New Roman" panose="02020603050405020304" pitchFamily="18" charset="0"/>
              </a:rPr>
              <a:t>I </a:t>
            </a:r>
            <a:r>
              <a:rPr lang="en-US" b="1" u="sng" dirty="0">
                <a:latin typeface="Times New Roman" panose="02020603050405020304" pitchFamily="18" charset="0"/>
                <a:cs typeface="Times New Roman" panose="02020603050405020304" pitchFamily="18" charset="0"/>
              </a:rPr>
              <a:t>chose</a:t>
            </a:r>
            <a:r>
              <a:rPr lang="en-US" b="1" dirty="0">
                <a:latin typeface="Times New Roman" panose="02020603050405020304" pitchFamily="18" charset="0"/>
                <a:cs typeface="Times New Roman" panose="02020603050405020304" pitchFamily="18" charset="0"/>
              </a:rPr>
              <a:t> you and </a:t>
            </a:r>
            <a:r>
              <a:rPr lang="en-US" b="1" u="sng" dirty="0">
                <a:latin typeface="Times New Roman" panose="02020603050405020304" pitchFamily="18" charset="0"/>
                <a:cs typeface="Times New Roman" panose="02020603050405020304" pitchFamily="18" charset="0"/>
              </a:rPr>
              <a:t>appointed</a:t>
            </a:r>
            <a:r>
              <a:rPr lang="en-US" b="1" dirty="0">
                <a:latin typeface="Times New Roman" panose="02020603050405020304" pitchFamily="18" charset="0"/>
                <a:cs typeface="Times New Roman" panose="02020603050405020304" pitchFamily="18" charset="0"/>
              </a:rPr>
              <a:t> you </a:t>
            </a:r>
            <a:r>
              <a:rPr lang="en-US" dirty="0">
                <a:latin typeface="Times New Roman" panose="02020603050405020304" pitchFamily="18" charset="0"/>
                <a:cs typeface="Times New Roman" panose="02020603050405020304" pitchFamily="18" charset="0"/>
              </a:rPr>
              <a:t>that you should go…</a:t>
            </a:r>
          </a:p>
          <a:p>
            <a:endParaRPr lang="en-US" dirty="0">
              <a:latin typeface="Times New Roman" panose="02020603050405020304" pitchFamily="18" charset="0"/>
              <a:cs typeface="Times New Roman" panose="02020603050405020304" pitchFamily="18" charset="0"/>
            </a:endParaRPr>
          </a:p>
          <a:p>
            <a:r>
              <a:rPr lang="en-US" sz="1400" b="1" dirty="0">
                <a:latin typeface="Times New Roman" panose="02020603050405020304" pitchFamily="18" charset="0"/>
                <a:cs typeface="Times New Roman" panose="02020603050405020304" pitchFamily="18" charset="0"/>
              </a:rPr>
              <a:t>Romans 11:6-7 </a:t>
            </a:r>
            <a:r>
              <a:rPr lang="en-US" sz="1400" dirty="0">
                <a:latin typeface="Times New Roman" panose="02020603050405020304" pitchFamily="18" charset="0"/>
                <a:cs typeface="Times New Roman" panose="02020603050405020304" pitchFamily="18" charset="0"/>
              </a:rPr>
              <a:t>(ESV): </a:t>
            </a:r>
            <a:r>
              <a:rPr lang="en-US" dirty="0">
                <a:latin typeface="Times New Roman" panose="02020603050405020304" pitchFamily="18" charset="0"/>
                <a:cs typeface="Times New Roman" panose="02020603050405020304" pitchFamily="18" charset="0"/>
              </a:rPr>
              <a:t>But if it is by grace, it is no longer on the basis of works; otherwise grace would no longer be grace. What then? Israel failed to obtain what it was seeking. </a:t>
            </a:r>
            <a:r>
              <a:rPr lang="en-US" b="1" dirty="0">
                <a:latin typeface="Times New Roman" panose="02020603050405020304" pitchFamily="18" charset="0"/>
                <a:cs typeface="Times New Roman" panose="02020603050405020304" pitchFamily="18" charset="0"/>
              </a:rPr>
              <a:t>The </a:t>
            </a:r>
            <a:r>
              <a:rPr lang="en-US" b="1" u="sng" dirty="0">
                <a:latin typeface="Times New Roman" panose="02020603050405020304" pitchFamily="18" charset="0"/>
                <a:cs typeface="Times New Roman" panose="02020603050405020304" pitchFamily="18" charset="0"/>
              </a:rPr>
              <a:t>elect</a:t>
            </a:r>
            <a:r>
              <a:rPr lang="en-US" b="1" dirty="0">
                <a:latin typeface="Times New Roman" panose="02020603050405020304" pitchFamily="18" charset="0"/>
                <a:cs typeface="Times New Roman" panose="02020603050405020304" pitchFamily="18" charset="0"/>
              </a:rPr>
              <a:t> obtained it, but the rest were hardened</a:t>
            </a:r>
            <a:r>
              <a:rPr lang="en-US" dirty="0">
                <a:latin typeface="Times New Roman" panose="02020603050405020304" pitchFamily="18" charset="0"/>
                <a:cs typeface="Times New Roman" panose="02020603050405020304" pitchFamily="18" charset="0"/>
              </a:rPr>
              <a:t>,</a:t>
            </a:r>
          </a:p>
          <a:p>
            <a:endParaRPr lang="en-US" dirty="0">
              <a:latin typeface="Times New Roman" panose="02020603050405020304" pitchFamily="18" charset="0"/>
              <a:cs typeface="Times New Roman" panose="02020603050405020304" pitchFamily="18" charset="0"/>
            </a:endParaRPr>
          </a:p>
          <a:p>
            <a:r>
              <a:rPr lang="en-US" sz="1400" b="1" dirty="0">
                <a:latin typeface="Times New Roman" panose="02020603050405020304" pitchFamily="18" charset="0"/>
                <a:cs typeface="Times New Roman" panose="02020603050405020304" pitchFamily="18" charset="0"/>
              </a:rPr>
              <a:t>Ephesians 3:4 </a:t>
            </a:r>
            <a:r>
              <a:rPr lang="en-US" sz="1400" dirty="0">
                <a:latin typeface="Times New Roman" panose="02020603050405020304" pitchFamily="18" charset="0"/>
                <a:cs typeface="Times New Roman" panose="02020603050405020304" pitchFamily="18" charset="0"/>
              </a:rPr>
              <a:t>(ESV): </a:t>
            </a:r>
            <a:r>
              <a:rPr lang="en-US" dirty="0">
                <a:latin typeface="Times New Roman" panose="02020603050405020304" pitchFamily="18" charset="0"/>
                <a:cs typeface="Times New Roman" panose="02020603050405020304" pitchFamily="18" charset="0"/>
              </a:rPr>
              <a:t>even as </a:t>
            </a:r>
            <a:r>
              <a:rPr lang="en-US" b="1" dirty="0">
                <a:latin typeface="Times New Roman" panose="02020603050405020304" pitchFamily="18" charset="0"/>
                <a:cs typeface="Times New Roman" panose="02020603050405020304" pitchFamily="18" charset="0"/>
              </a:rPr>
              <a:t>he chose us in him before the foundation of the world</a:t>
            </a:r>
            <a:r>
              <a:rPr lang="en-US" dirty="0">
                <a:latin typeface="Times New Roman" panose="02020603050405020304" pitchFamily="18" charset="0"/>
                <a:cs typeface="Times New Roman" panose="02020603050405020304" pitchFamily="18" charset="0"/>
              </a:rPr>
              <a:t>…</a:t>
            </a:r>
          </a:p>
          <a:p>
            <a:endParaRPr lang="en-US" dirty="0">
              <a:latin typeface="Times New Roman" panose="02020603050405020304" pitchFamily="18" charset="0"/>
              <a:cs typeface="Times New Roman" panose="02020603050405020304" pitchFamily="18" charset="0"/>
            </a:endParaRPr>
          </a:p>
          <a:p>
            <a:r>
              <a:rPr lang="en-US" sz="1400" b="1" dirty="0">
                <a:latin typeface="Times New Roman" panose="02020603050405020304" pitchFamily="18" charset="0"/>
                <a:cs typeface="Times New Roman" panose="02020603050405020304" pitchFamily="18" charset="0"/>
              </a:rPr>
              <a:t>Colossians 3:12 </a:t>
            </a:r>
            <a:r>
              <a:rPr lang="en-US" sz="1400" dirty="0">
                <a:latin typeface="Times New Roman" panose="02020603050405020304" pitchFamily="18" charset="0"/>
                <a:cs typeface="Times New Roman" panose="02020603050405020304" pitchFamily="18" charset="0"/>
              </a:rPr>
              <a:t>(ESV): </a:t>
            </a:r>
            <a:r>
              <a:rPr lang="en-US" dirty="0">
                <a:latin typeface="Times New Roman" panose="02020603050405020304" pitchFamily="18" charset="0"/>
                <a:cs typeface="Times New Roman" panose="02020603050405020304" pitchFamily="18" charset="0"/>
              </a:rPr>
              <a:t>Put on then, </a:t>
            </a:r>
            <a:r>
              <a:rPr lang="en-US" b="1" dirty="0">
                <a:latin typeface="Times New Roman" panose="02020603050405020304" pitchFamily="18" charset="0"/>
                <a:cs typeface="Times New Roman" panose="02020603050405020304" pitchFamily="18" charset="0"/>
              </a:rPr>
              <a:t>as God’s chosen ones</a:t>
            </a:r>
            <a:r>
              <a:rPr lang="en-US" dirty="0">
                <a:latin typeface="Times New Roman" panose="02020603050405020304" pitchFamily="18" charset="0"/>
                <a:cs typeface="Times New Roman" panose="02020603050405020304" pitchFamily="18" charset="0"/>
              </a:rPr>
              <a:t>, holy and beloved, compassionate hearts…</a:t>
            </a:r>
          </a:p>
          <a:p>
            <a:endParaRPr lang="en-US" dirty="0">
              <a:latin typeface="Times New Roman" panose="02020603050405020304" pitchFamily="18" charset="0"/>
              <a:cs typeface="Times New Roman" panose="02020603050405020304" pitchFamily="18" charset="0"/>
            </a:endParaRPr>
          </a:p>
          <a:p>
            <a:r>
              <a:rPr lang="en-US" sz="1400" b="1" dirty="0">
                <a:latin typeface="Times New Roman" panose="02020603050405020304" pitchFamily="18" charset="0"/>
                <a:cs typeface="Times New Roman" panose="02020603050405020304" pitchFamily="18" charset="0"/>
              </a:rPr>
              <a:t>2 Thessalonians 2:13 </a:t>
            </a:r>
            <a:r>
              <a:rPr lang="en-US" sz="1400" dirty="0">
                <a:latin typeface="Times New Roman" panose="02020603050405020304" pitchFamily="18" charset="0"/>
                <a:cs typeface="Times New Roman" panose="02020603050405020304" pitchFamily="18" charset="0"/>
              </a:rPr>
              <a:t>(ESV): </a:t>
            </a:r>
            <a:r>
              <a:rPr lang="en-US" dirty="0">
                <a:latin typeface="Times New Roman" panose="02020603050405020304" pitchFamily="18" charset="0"/>
                <a:cs typeface="Times New Roman" panose="02020603050405020304" pitchFamily="18" charset="0"/>
              </a:rPr>
              <a:t>…because </a:t>
            </a:r>
            <a:r>
              <a:rPr lang="en-US" b="1" dirty="0">
                <a:latin typeface="Times New Roman" panose="02020603050405020304" pitchFamily="18" charset="0"/>
                <a:cs typeface="Times New Roman" panose="02020603050405020304" pitchFamily="18" charset="0"/>
              </a:rPr>
              <a:t>God chose you as the </a:t>
            </a:r>
            <a:r>
              <a:rPr lang="en-US" b="1" dirty="0" err="1">
                <a:latin typeface="Times New Roman" panose="02020603050405020304" pitchFamily="18" charset="0"/>
                <a:cs typeface="Times New Roman" panose="02020603050405020304" pitchFamily="18" charset="0"/>
              </a:rPr>
              <a:t>firstfruits</a:t>
            </a:r>
            <a:r>
              <a:rPr lang="en-US" b="1" dirty="0">
                <a:latin typeface="Times New Roman" panose="02020603050405020304" pitchFamily="18" charset="0"/>
                <a:cs typeface="Times New Roman" panose="02020603050405020304" pitchFamily="18" charset="0"/>
              </a:rPr>
              <a:t> to be saved</a:t>
            </a:r>
            <a:r>
              <a:rPr lang="en-US"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1611295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left)">
                                      <p:cBhvr>
                                        <p:cTn id="7" dur="20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randombar(horizontal)">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E9AE2DC7-D214-5CB0-A2DE-569252D1495D}"/>
              </a:ext>
            </a:extLst>
          </p:cNvPr>
          <p:cNvSpPr txBox="1"/>
          <p:nvPr/>
        </p:nvSpPr>
        <p:spPr>
          <a:xfrm>
            <a:off x="0" y="0"/>
            <a:ext cx="12192000" cy="461665"/>
          </a:xfrm>
          <a:prstGeom prst="rect">
            <a:avLst/>
          </a:prstGeom>
          <a:noFill/>
        </p:spPr>
        <p:txBody>
          <a:bodyPr wrap="square" rtlCol="0">
            <a:spAutoFit/>
          </a:bodyPr>
          <a:lstStyle/>
          <a:p>
            <a:pPr algn="ctr"/>
            <a:r>
              <a:rPr lang="en-US" sz="2400" b="1" dirty="0"/>
              <a:t>3. </a:t>
            </a:r>
            <a:r>
              <a:rPr lang="en-US" sz="2400" dirty="0"/>
              <a:t>Expect that </a:t>
            </a:r>
            <a:r>
              <a:rPr lang="en-US" sz="2400" b="1" u="sng" dirty="0">
                <a:solidFill>
                  <a:schemeClr val="accent2"/>
                </a:solidFill>
              </a:rPr>
              <a:t>God</a:t>
            </a:r>
            <a:r>
              <a:rPr lang="en-US" sz="2400" dirty="0"/>
              <a:t> will </a:t>
            </a:r>
            <a:r>
              <a:rPr lang="en-US" sz="2400" b="1" u="sng" dirty="0">
                <a:solidFill>
                  <a:schemeClr val="accent2"/>
                </a:solidFill>
              </a:rPr>
              <a:t>save</a:t>
            </a:r>
            <a:r>
              <a:rPr lang="en-US" sz="2400" dirty="0"/>
              <a:t> others.</a:t>
            </a:r>
          </a:p>
        </p:txBody>
      </p:sp>
      <p:sp>
        <p:nvSpPr>
          <p:cNvPr id="8" name="TextBox 7">
            <a:extLst>
              <a:ext uri="{FF2B5EF4-FFF2-40B4-BE49-F238E27FC236}">
                <a16:creationId xmlns:a16="http://schemas.microsoft.com/office/drawing/2014/main" id="{D517046B-DCDE-A779-560C-390BBC82871C}"/>
              </a:ext>
            </a:extLst>
          </p:cNvPr>
          <p:cNvSpPr txBox="1"/>
          <p:nvPr/>
        </p:nvSpPr>
        <p:spPr>
          <a:xfrm>
            <a:off x="930322" y="1113041"/>
            <a:ext cx="10331355" cy="4247317"/>
          </a:xfrm>
          <a:prstGeom prst="rect">
            <a:avLst/>
          </a:prstGeom>
          <a:noFill/>
        </p:spPr>
        <p:txBody>
          <a:bodyPr wrap="square" rtlCol="0">
            <a:spAutoFit/>
          </a:bodyPr>
          <a:lstStyle/>
          <a:p>
            <a:r>
              <a:rPr lang="en-US" sz="1400" b="1" dirty="0">
                <a:latin typeface="Times New Roman" panose="02020603050405020304" pitchFamily="18" charset="0"/>
                <a:cs typeface="Times New Roman" panose="02020603050405020304" pitchFamily="18" charset="0"/>
              </a:rPr>
              <a:t>Matthew 23:15 </a:t>
            </a:r>
            <a:r>
              <a:rPr lang="en-US" sz="1400" dirty="0">
                <a:latin typeface="Times New Roman" panose="02020603050405020304" pitchFamily="18" charset="0"/>
                <a:cs typeface="Times New Roman" panose="02020603050405020304" pitchFamily="18" charset="0"/>
              </a:rPr>
              <a:t>(ESV): </a:t>
            </a:r>
            <a:r>
              <a:rPr lang="en-US" dirty="0">
                <a:latin typeface="Times New Roman" panose="02020603050405020304" pitchFamily="18" charset="0"/>
                <a:cs typeface="Times New Roman" panose="02020603050405020304" pitchFamily="18" charset="0"/>
              </a:rPr>
              <a:t>For many are called, </a:t>
            </a:r>
            <a:r>
              <a:rPr lang="en-US" b="1" dirty="0">
                <a:latin typeface="Times New Roman" panose="02020603050405020304" pitchFamily="18" charset="0"/>
                <a:cs typeface="Times New Roman" panose="02020603050405020304" pitchFamily="18" charset="0"/>
              </a:rPr>
              <a:t>but few are </a:t>
            </a:r>
            <a:r>
              <a:rPr lang="en-US" b="1" u="sng" dirty="0">
                <a:latin typeface="Times New Roman" panose="02020603050405020304" pitchFamily="18" charset="0"/>
                <a:cs typeface="Times New Roman" panose="02020603050405020304" pitchFamily="18" charset="0"/>
              </a:rPr>
              <a:t>chosen</a:t>
            </a:r>
            <a:r>
              <a:rPr lang="en-US" dirty="0">
                <a:latin typeface="Times New Roman" panose="02020603050405020304" pitchFamily="18" charset="0"/>
                <a:cs typeface="Times New Roman" panose="02020603050405020304" pitchFamily="18" charset="0"/>
              </a:rPr>
              <a:t>.</a:t>
            </a:r>
          </a:p>
          <a:p>
            <a:endParaRPr lang="en-US" dirty="0">
              <a:latin typeface="Times New Roman" panose="02020603050405020304" pitchFamily="18" charset="0"/>
              <a:cs typeface="Times New Roman" panose="02020603050405020304" pitchFamily="18" charset="0"/>
            </a:endParaRPr>
          </a:p>
          <a:p>
            <a:r>
              <a:rPr lang="en-US" sz="1400" b="1" dirty="0">
                <a:latin typeface="Times New Roman" panose="02020603050405020304" pitchFamily="18" charset="0"/>
                <a:cs typeface="Times New Roman" panose="02020603050405020304" pitchFamily="18" charset="0"/>
              </a:rPr>
              <a:t>Mark 13:20 </a:t>
            </a:r>
            <a:r>
              <a:rPr lang="en-US" sz="1400" dirty="0">
                <a:latin typeface="Times New Roman" panose="02020603050405020304" pitchFamily="18" charset="0"/>
                <a:cs typeface="Times New Roman" panose="02020603050405020304" pitchFamily="18" charset="0"/>
              </a:rPr>
              <a:t>(ESV): </a:t>
            </a:r>
            <a:r>
              <a:rPr lang="en-US" dirty="0">
                <a:latin typeface="Times New Roman" panose="02020603050405020304" pitchFamily="18" charset="0"/>
                <a:cs typeface="Times New Roman" panose="02020603050405020304" pitchFamily="18" charset="0"/>
              </a:rPr>
              <a:t>…But </a:t>
            </a:r>
            <a:r>
              <a:rPr lang="en-US" b="1" dirty="0">
                <a:latin typeface="Times New Roman" panose="02020603050405020304" pitchFamily="18" charset="0"/>
                <a:cs typeface="Times New Roman" panose="02020603050405020304" pitchFamily="18" charset="0"/>
              </a:rPr>
              <a:t>for the sake of the </a:t>
            </a:r>
            <a:r>
              <a:rPr lang="en-US" b="1" u="sng" dirty="0">
                <a:latin typeface="Times New Roman" panose="02020603050405020304" pitchFamily="18" charset="0"/>
                <a:cs typeface="Times New Roman" panose="02020603050405020304" pitchFamily="18" charset="0"/>
              </a:rPr>
              <a:t>elect</a:t>
            </a:r>
            <a:r>
              <a:rPr lang="en-US" b="1" dirty="0">
                <a:latin typeface="Times New Roman" panose="02020603050405020304" pitchFamily="18" charset="0"/>
                <a:cs typeface="Times New Roman" panose="02020603050405020304" pitchFamily="18" charset="0"/>
              </a:rPr>
              <a:t>, whom he </a:t>
            </a:r>
            <a:r>
              <a:rPr lang="en-US" b="1" u="sng" dirty="0">
                <a:latin typeface="Times New Roman" panose="02020603050405020304" pitchFamily="18" charset="0"/>
                <a:cs typeface="Times New Roman" panose="02020603050405020304" pitchFamily="18" charset="0"/>
              </a:rPr>
              <a:t>chose</a:t>
            </a:r>
            <a:r>
              <a:rPr lang="en-US" dirty="0">
                <a:latin typeface="Times New Roman" panose="02020603050405020304" pitchFamily="18" charset="0"/>
                <a:cs typeface="Times New Roman" panose="02020603050405020304" pitchFamily="18" charset="0"/>
              </a:rPr>
              <a:t>, he shortened the days.</a:t>
            </a:r>
          </a:p>
          <a:p>
            <a:endParaRPr lang="en-US" dirty="0">
              <a:latin typeface="Times New Roman" panose="02020603050405020304" pitchFamily="18" charset="0"/>
              <a:cs typeface="Times New Roman" panose="02020603050405020304" pitchFamily="18" charset="0"/>
            </a:endParaRPr>
          </a:p>
          <a:p>
            <a:r>
              <a:rPr lang="en-US" sz="1400" b="1" dirty="0">
                <a:latin typeface="Times New Roman" panose="02020603050405020304" pitchFamily="18" charset="0"/>
                <a:cs typeface="Times New Roman" panose="02020603050405020304" pitchFamily="18" charset="0"/>
              </a:rPr>
              <a:t>John 15:16 </a:t>
            </a:r>
            <a:r>
              <a:rPr lang="en-US" sz="1400" dirty="0">
                <a:latin typeface="Times New Roman" panose="02020603050405020304" pitchFamily="18" charset="0"/>
                <a:cs typeface="Times New Roman" panose="02020603050405020304" pitchFamily="18" charset="0"/>
              </a:rPr>
              <a:t>(ESV): </a:t>
            </a:r>
            <a:r>
              <a:rPr lang="en-US" dirty="0">
                <a:latin typeface="Times New Roman" panose="02020603050405020304" pitchFamily="18" charset="0"/>
                <a:cs typeface="Times New Roman" panose="02020603050405020304" pitchFamily="18" charset="0"/>
              </a:rPr>
              <a:t>You did not choose me, but </a:t>
            </a:r>
            <a:r>
              <a:rPr lang="en-US" b="1" dirty="0">
                <a:latin typeface="Times New Roman" panose="02020603050405020304" pitchFamily="18" charset="0"/>
                <a:cs typeface="Times New Roman" panose="02020603050405020304" pitchFamily="18" charset="0"/>
              </a:rPr>
              <a:t>I </a:t>
            </a:r>
            <a:r>
              <a:rPr lang="en-US" b="1" u="sng" dirty="0">
                <a:latin typeface="Times New Roman" panose="02020603050405020304" pitchFamily="18" charset="0"/>
                <a:cs typeface="Times New Roman" panose="02020603050405020304" pitchFamily="18" charset="0"/>
              </a:rPr>
              <a:t>chose</a:t>
            </a:r>
            <a:r>
              <a:rPr lang="en-US" b="1" dirty="0">
                <a:latin typeface="Times New Roman" panose="02020603050405020304" pitchFamily="18" charset="0"/>
                <a:cs typeface="Times New Roman" panose="02020603050405020304" pitchFamily="18" charset="0"/>
              </a:rPr>
              <a:t> you and </a:t>
            </a:r>
            <a:r>
              <a:rPr lang="en-US" b="1" u="sng" dirty="0">
                <a:latin typeface="Times New Roman" panose="02020603050405020304" pitchFamily="18" charset="0"/>
                <a:cs typeface="Times New Roman" panose="02020603050405020304" pitchFamily="18" charset="0"/>
              </a:rPr>
              <a:t>appointed</a:t>
            </a:r>
            <a:r>
              <a:rPr lang="en-US" b="1" dirty="0">
                <a:latin typeface="Times New Roman" panose="02020603050405020304" pitchFamily="18" charset="0"/>
                <a:cs typeface="Times New Roman" panose="02020603050405020304" pitchFamily="18" charset="0"/>
              </a:rPr>
              <a:t> you </a:t>
            </a:r>
            <a:r>
              <a:rPr lang="en-US" dirty="0">
                <a:latin typeface="Times New Roman" panose="02020603050405020304" pitchFamily="18" charset="0"/>
                <a:cs typeface="Times New Roman" panose="02020603050405020304" pitchFamily="18" charset="0"/>
              </a:rPr>
              <a:t>that you should go…</a:t>
            </a:r>
          </a:p>
          <a:p>
            <a:endParaRPr lang="en-US" dirty="0">
              <a:latin typeface="Times New Roman" panose="02020603050405020304" pitchFamily="18" charset="0"/>
              <a:cs typeface="Times New Roman" panose="02020603050405020304" pitchFamily="18" charset="0"/>
            </a:endParaRPr>
          </a:p>
          <a:p>
            <a:r>
              <a:rPr lang="en-US" sz="1400" b="1" dirty="0">
                <a:latin typeface="Times New Roman" panose="02020603050405020304" pitchFamily="18" charset="0"/>
                <a:cs typeface="Times New Roman" panose="02020603050405020304" pitchFamily="18" charset="0"/>
              </a:rPr>
              <a:t>Romans 11:6-7 </a:t>
            </a:r>
            <a:r>
              <a:rPr lang="en-US" sz="1400" dirty="0">
                <a:latin typeface="Times New Roman" panose="02020603050405020304" pitchFamily="18" charset="0"/>
                <a:cs typeface="Times New Roman" panose="02020603050405020304" pitchFamily="18" charset="0"/>
              </a:rPr>
              <a:t>(ESV): </a:t>
            </a:r>
            <a:r>
              <a:rPr lang="en-US" dirty="0">
                <a:highlight>
                  <a:srgbClr val="FFFF00"/>
                </a:highlight>
                <a:latin typeface="Times New Roman" panose="02020603050405020304" pitchFamily="18" charset="0"/>
                <a:cs typeface="Times New Roman" panose="02020603050405020304" pitchFamily="18" charset="0"/>
              </a:rPr>
              <a:t>But if it is by grace, it is no longer on the basis of works; otherwise grace would no longer be grace</a:t>
            </a:r>
            <a:r>
              <a:rPr lang="en-US" dirty="0">
                <a:latin typeface="Times New Roman" panose="02020603050405020304" pitchFamily="18" charset="0"/>
                <a:cs typeface="Times New Roman" panose="02020603050405020304" pitchFamily="18" charset="0"/>
              </a:rPr>
              <a:t>. What then? Israel failed to obtain what it was seeking. </a:t>
            </a:r>
            <a:r>
              <a:rPr lang="en-US" b="1" dirty="0">
                <a:latin typeface="Times New Roman" panose="02020603050405020304" pitchFamily="18" charset="0"/>
                <a:cs typeface="Times New Roman" panose="02020603050405020304" pitchFamily="18" charset="0"/>
              </a:rPr>
              <a:t>The </a:t>
            </a:r>
            <a:r>
              <a:rPr lang="en-US" b="1" u="sng" dirty="0">
                <a:latin typeface="Times New Roman" panose="02020603050405020304" pitchFamily="18" charset="0"/>
                <a:cs typeface="Times New Roman" panose="02020603050405020304" pitchFamily="18" charset="0"/>
              </a:rPr>
              <a:t>elect</a:t>
            </a:r>
            <a:r>
              <a:rPr lang="en-US" b="1" dirty="0">
                <a:latin typeface="Times New Roman" panose="02020603050405020304" pitchFamily="18" charset="0"/>
                <a:cs typeface="Times New Roman" panose="02020603050405020304" pitchFamily="18" charset="0"/>
              </a:rPr>
              <a:t> obtained it, but the rest were hardened</a:t>
            </a:r>
            <a:r>
              <a:rPr lang="en-US" dirty="0">
                <a:latin typeface="Times New Roman" panose="02020603050405020304" pitchFamily="18" charset="0"/>
                <a:cs typeface="Times New Roman" panose="02020603050405020304" pitchFamily="18" charset="0"/>
              </a:rPr>
              <a:t>,</a:t>
            </a:r>
          </a:p>
          <a:p>
            <a:endParaRPr lang="en-US" dirty="0">
              <a:latin typeface="Times New Roman" panose="02020603050405020304" pitchFamily="18" charset="0"/>
              <a:cs typeface="Times New Roman" panose="02020603050405020304" pitchFamily="18" charset="0"/>
            </a:endParaRPr>
          </a:p>
          <a:p>
            <a:r>
              <a:rPr lang="en-US" sz="1400" b="1" dirty="0">
                <a:latin typeface="Times New Roman" panose="02020603050405020304" pitchFamily="18" charset="0"/>
                <a:cs typeface="Times New Roman" panose="02020603050405020304" pitchFamily="18" charset="0"/>
              </a:rPr>
              <a:t>Ephesians 3:4 </a:t>
            </a:r>
            <a:r>
              <a:rPr lang="en-US" sz="1400" dirty="0">
                <a:latin typeface="Times New Roman" panose="02020603050405020304" pitchFamily="18" charset="0"/>
                <a:cs typeface="Times New Roman" panose="02020603050405020304" pitchFamily="18" charset="0"/>
              </a:rPr>
              <a:t>(ESV): </a:t>
            </a:r>
            <a:r>
              <a:rPr lang="en-US" dirty="0">
                <a:latin typeface="Times New Roman" panose="02020603050405020304" pitchFamily="18" charset="0"/>
                <a:cs typeface="Times New Roman" panose="02020603050405020304" pitchFamily="18" charset="0"/>
              </a:rPr>
              <a:t>even as </a:t>
            </a:r>
            <a:r>
              <a:rPr lang="en-US" b="1" dirty="0">
                <a:latin typeface="Times New Roman" panose="02020603050405020304" pitchFamily="18" charset="0"/>
                <a:cs typeface="Times New Roman" panose="02020603050405020304" pitchFamily="18" charset="0"/>
              </a:rPr>
              <a:t>he chose us in him before the foundation of the world</a:t>
            </a:r>
            <a:r>
              <a:rPr lang="en-US" dirty="0">
                <a:latin typeface="Times New Roman" panose="02020603050405020304" pitchFamily="18" charset="0"/>
                <a:cs typeface="Times New Roman" panose="02020603050405020304" pitchFamily="18" charset="0"/>
              </a:rPr>
              <a:t>…</a:t>
            </a:r>
          </a:p>
          <a:p>
            <a:endParaRPr lang="en-US" dirty="0">
              <a:latin typeface="Times New Roman" panose="02020603050405020304" pitchFamily="18" charset="0"/>
              <a:cs typeface="Times New Roman" panose="02020603050405020304" pitchFamily="18" charset="0"/>
            </a:endParaRPr>
          </a:p>
          <a:p>
            <a:r>
              <a:rPr lang="en-US" sz="1400" b="1" dirty="0">
                <a:latin typeface="Times New Roman" panose="02020603050405020304" pitchFamily="18" charset="0"/>
                <a:cs typeface="Times New Roman" panose="02020603050405020304" pitchFamily="18" charset="0"/>
              </a:rPr>
              <a:t>Colossians 3:12 </a:t>
            </a:r>
            <a:r>
              <a:rPr lang="en-US" sz="1400" dirty="0">
                <a:latin typeface="Times New Roman" panose="02020603050405020304" pitchFamily="18" charset="0"/>
                <a:cs typeface="Times New Roman" panose="02020603050405020304" pitchFamily="18" charset="0"/>
              </a:rPr>
              <a:t>(ESV): </a:t>
            </a:r>
            <a:r>
              <a:rPr lang="en-US" dirty="0">
                <a:latin typeface="Times New Roman" panose="02020603050405020304" pitchFamily="18" charset="0"/>
                <a:cs typeface="Times New Roman" panose="02020603050405020304" pitchFamily="18" charset="0"/>
              </a:rPr>
              <a:t>Put on then, </a:t>
            </a:r>
            <a:r>
              <a:rPr lang="en-US" b="1" dirty="0">
                <a:latin typeface="Times New Roman" panose="02020603050405020304" pitchFamily="18" charset="0"/>
                <a:cs typeface="Times New Roman" panose="02020603050405020304" pitchFamily="18" charset="0"/>
              </a:rPr>
              <a:t>as God’s chosen ones</a:t>
            </a:r>
            <a:r>
              <a:rPr lang="en-US" dirty="0">
                <a:latin typeface="Times New Roman" panose="02020603050405020304" pitchFamily="18" charset="0"/>
                <a:cs typeface="Times New Roman" panose="02020603050405020304" pitchFamily="18" charset="0"/>
              </a:rPr>
              <a:t>, holy and beloved, compassionate hearts…</a:t>
            </a:r>
          </a:p>
          <a:p>
            <a:endParaRPr lang="en-US" dirty="0">
              <a:latin typeface="Times New Roman" panose="02020603050405020304" pitchFamily="18" charset="0"/>
              <a:cs typeface="Times New Roman" panose="02020603050405020304" pitchFamily="18" charset="0"/>
            </a:endParaRPr>
          </a:p>
          <a:p>
            <a:r>
              <a:rPr lang="en-US" sz="1400" b="1" dirty="0">
                <a:latin typeface="Times New Roman" panose="02020603050405020304" pitchFamily="18" charset="0"/>
                <a:cs typeface="Times New Roman" panose="02020603050405020304" pitchFamily="18" charset="0"/>
              </a:rPr>
              <a:t>2 Thessalonians 2:13 </a:t>
            </a:r>
            <a:r>
              <a:rPr lang="en-US" sz="1400" dirty="0">
                <a:latin typeface="Times New Roman" panose="02020603050405020304" pitchFamily="18" charset="0"/>
                <a:cs typeface="Times New Roman" panose="02020603050405020304" pitchFamily="18" charset="0"/>
              </a:rPr>
              <a:t>(ESV): </a:t>
            </a:r>
            <a:r>
              <a:rPr lang="en-US" dirty="0">
                <a:latin typeface="Times New Roman" panose="02020603050405020304" pitchFamily="18" charset="0"/>
                <a:cs typeface="Times New Roman" panose="02020603050405020304" pitchFamily="18" charset="0"/>
              </a:rPr>
              <a:t>…because </a:t>
            </a:r>
            <a:r>
              <a:rPr lang="en-US" b="1" dirty="0">
                <a:latin typeface="Times New Roman" panose="02020603050405020304" pitchFamily="18" charset="0"/>
                <a:cs typeface="Times New Roman" panose="02020603050405020304" pitchFamily="18" charset="0"/>
              </a:rPr>
              <a:t>God chose you as the </a:t>
            </a:r>
            <a:r>
              <a:rPr lang="en-US" b="1" dirty="0" err="1">
                <a:latin typeface="Times New Roman" panose="02020603050405020304" pitchFamily="18" charset="0"/>
                <a:cs typeface="Times New Roman" panose="02020603050405020304" pitchFamily="18" charset="0"/>
              </a:rPr>
              <a:t>firstfruits</a:t>
            </a:r>
            <a:r>
              <a:rPr lang="en-US" b="1" dirty="0">
                <a:latin typeface="Times New Roman" panose="02020603050405020304" pitchFamily="18" charset="0"/>
                <a:cs typeface="Times New Roman" panose="02020603050405020304" pitchFamily="18" charset="0"/>
              </a:rPr>
              <a:t> to be saved</a:t>
            </a:r>
            <a:r>
              <a:rPr lang="en-US"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298203110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11186</TotalTime>
  <Words>1941</Words>
  <Application>Microsoft Office PowerPoint</Application>
  <PresentationFormat>Widescreen</PresentationFormat>
  <Paragraphs>112</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Bookman Old Style</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Decker, Rich Lee</dc:creator>
  <cp:lastModifiedBy>Decker, Rich Lee</cp:lastModifiedBy>
  <cp:revision>239</cp:revision>
  <dcterms:created xsi:type="dcterms:W3CDTF">2022-07-07T17:16:49Z</dcterms:created>
  <dcterms:modified xsi:type="dcterms:W3CDTF">2023-04-16T02:47:06Z</dcterms:modified>
</cp:coreProperties>
</file>