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266" r:id="rId3"/>
    <p:sldId id="275" r:id="rId4"/>
    <p:sldId id="276" r:id="rId5"/>
    <p:sldId id="277" r:id="rId6"/>
    <p:sldId id="278" r:id="rId7"/>
    <p:sldId id="279" r:id="rId8"/>
    <p:sldId id="280" r:id="rId9"/>
    <p:sldId id="281" r:id="rId10"/>
    <p:sldId id="2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varScale="1">
        <p:scale>
          <a:sx n="78" d="100"/>
          <a:sy n="78" d="100"/>
        </p:scale>
        <p:origin x="180" y="4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5/13/2023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5/13/2023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5/13/2023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5/13/2023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5/13/2023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5/13/2023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5/13/2023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5/13/2023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5/13/2023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5/13/2023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5/13/2023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5/13/2023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1332876"/>
            <a:ext cx="12192000" cy="209612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000" i="1" spc="150" dirty="0">
                <a:solidFill>
                  <a:schemeClr val="tx1">
                    <a:lumMod val="85000"/>
                    <a:lumOff val="15000"/>
                  </a:schemeClr>
                </a:solidFill>
                <a:latin typeface="Bookman Old Style" panose="02050604050505020204" pitchFamily="18" charset="0"/>
                <a:ea typeface="+mj-ea"/>
                <a:cs typeface="+mj-cs"/>
              </a:rPr>
              <a:t>The Jerusalem Council: </a:t>
            </a:r>
          </a:p>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“Witnesses for Grace”</a:t>
            </a:r>
          </a:p>
          <a:p>
            <a:pPr algn="ctr">
              <a:lnSpc>
                <a:spcPct val="110000"/>
              </a:lnSpc>
              <a:spcBef>
                <a:spcPct val="0"/>
              </a:spcBef>
              <a:spcAft>
                <a:spcPts val="600"/>
              </a:spcAft>
            </a:pPr>
            <a:r>
              <a:rPr lang="en-US" b="1" i="1" spc="150" dirty="0">
                <a:solidFill>
                  <a:schemeClr val="tx1">
                    <a:lumMod val="85000"/>
                    <a:lumOff val="15000"/>
                  </a:schemeClr>
                </a:solidFill>
                <a:latin typeface="+mj-lt"/>
                <a:ea typeface="+mj-ea"/>
                <a:cs typeface="+mj-cs"/>
              </a:rPr>
              <a:t>Acts 15:12-19</a:t>
            </a:r>
          </a:p>
        </p:txBody>
      </p:sp>
      <p:sp>
        <p:nvSpPr>
          <p:cNvPr id="2" name="TextBox 1">
            <a:extLst>
              <a:ext uri="{FF2B5EF4-FFF2-40B4-BE49-F238E27FC236}">
                <a16:creationId xmlns:a16="http://schemas.microsoft.com/office/drawing/2014/main" id="{58DB13D8-1E80-B25A-8498-841487ADA961}"/>
              </a:ext>
            </a:extLst>
          </p:cNvPr>
          <p:cNvSpPr txBox="1"/>
          <p:nvPr/>
        </p:nvSpPr>
        <p:spPr>
          <a:xfrm>
            <a:off x="0" y="6000107"/>
            <a:ext cx="12192001" cy="763819"/>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600" b="1" spc="150" dirty="0">
                <a:solidFill>
                  <a:schemeClr val="tx1">
                    <a:lumMod val="85000"/>
                    <a:lumOff val="15000"/>
                  </a:schemeClr>
                </a:solidFill>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200" b="1" i="1" spc="150" dirty="0">
                <a:solidFill>
                  <a:schemeClr val="tx1">
                    <a:lumMod val="85000"/>
                    <a:lumOff val="15000"/>
                  </a:schemeClr>
                </a:solidFill>
                <a:latin typeface="Bookman Old Style" panose="02050604050505020204" pitchFamily="18" charset="0"/>
                <a:ea typeface="+mj-ea"/>
                <a:cs typeface="+mj-cs"/>
              </a:rPr>
              <a:t>– Acts 1:8 (ESV)</a:t>
            </a:r>
            <a:endParaRPr lang="en-US" sz="1000" b="1" i="1" spc="1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74437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652008"/>
            <a:ext cx="12192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imes New Roman" panose="02020603050405020304" pitchFamily="18" charset="0"/>
                <a:cs typeface="Times New Roman" panose="02020603050405020304" pitchFamily="18" charset="0"/>
              </a:rPr>
              <a:t>D</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b="1" i="1" dirty="0">
                <a:solidFill>
                  <a:prstClr val="black"/>
                </a:solidFill>
                <a:latin typeface="Times New Roman" panose="02020603050405020304" pitchFamily="18" charset="0"/>
                <a:cs typeface="Times New Roman" panose="02020603050405020304" pitchFamily="18" charset="0"/>
              </a:rPr>
              <a:t>Conclusion</a:t>
            </a:r>
            <a:r>
              <a:rPr lang="en-US" b="1" dirty="0">
                <a:solidFill>
                  <a:prstClr val="black"/>
                </a:solidFill>
                <a:latin typeface="Times New Roman" panose="02020603050405020304" pitchFamily="18" charset="0"/>
                <a:cs typeface="Times New Roman" panose="02020603050405020304" pitchFamily="18" charset="0"/>
              </a:rPr>
              <a:t>: Since Gentiles are saved as </a:t>
            </a:r>
            <a:r>
              <a:rPr lang="en-US" b="1" u="sng" dirty="0">
                <a:solidFill>
                  <a:srgbClr val="FF0000"/>
                </a:solidFill>
                <a:latin typeface="Times New Roman" panose="02020603050405020304" pitchFamily="18" charset="0"/>
                <a:cs typeface="Times New Roman" panose="02020603050405020304" pitchFamily="18" charset="0"/>
              </a:rPr>
              <a:t>Gentiles</a:t>
            </a:r>
            <a:r>
              <a:rPr lang="en-US" b="1" dirty="0">
                <a:solidFill>
                  <a:prstClr val="black"/>
                </a:solidFill>
                <a:latin typeface="Times New Roman" panose="02020603050405020304" pitchFamily="18" charset="0"/>
                <a:cs typeface="Times New Roman" panose="02020603050405020304" pitchFamily="18" charset="0"/>
              </a:rPr>
              <a:t> in the </a:t>
            </a:r>
            <a:r>
              <a:rPr lang="en-US" b="1" u="sng" dirty="0">
                <a:solidFill>
                  <a:srgbClr val="FF0000"/>
                </a:solidFill>
                <a:latin typeface="Times New Roman" panose="02020603050405020304" pitchFamily="18" charset="0"/>
                <a:cs typeface="Times New Roman" panose="02020603050405020304" pitchFamily="18" charset="0"/>
              </a:rPr>
              <a:t>future</a:t>
            </a:r>
            <a:r>
              <a:rPr lang="en-US" b="1" dirty="0">
                <a:solidFill>
                  <a:prstClr val="black"/>
                </a:solidFill>
                <a:latin typeface="Times New Roman" panose="02020603050405020304" pitchFamily="18" charset="0"/>
                <a:cs typeface="Times New Roman" panose="02020603050405020304" pitchFamily="18" charset="0"/>
              </a:rPr>
              <a:t> millennium, with no requirements for becoming Jewish </a:t>
            </a:r>
            <a:r>
              <a:rPr lang="en-US" b="1" u="sng" dirty="0">
                <a:solidFill>
                  <a:srgbClr val="FF0000"/>
                </a:solidFill>
                <a:latin typeface="Times New Roman" panose="02020603050405020304" pitchFamily="18" charset="0"/>
                <a:cs typeface="Times New Roman" panose="02020603050405020304" pitchFamily="18" charset="0"/>
              </a:rPr>
              <a:t>proselytes</a:t>
            </a:r>
            <a:r>
              <a:rPr lang="en-US" b="1" dirty="0">
                <a:solidFill>
                  <a:prstClr val="black"/>
                </a:solidFill>
                <a:latin typeface="Times New Roman" panose="02020603050405020304" pitchFamily="18" charset="0"/>
                <a:cs typeface="Times New Roman" panose="02020603050405020304" pitchFamily="18" charset="0"/>
              </a:rPr>
              <a:t>, it should not be expected to be different for Gentiles in this </a:t>
            </a:r>
            <a:r>
              <a:rPr lang="en-US" b="1" u="sng" dirty="0">
                <a:solidFill>
                  <a:srgbClr val="FF0000"/>
                </a:solidFill>
                <a:latin typeface="Times New Roman" panose="02020603050405020304" pitchFamily="18" charset="0"/>
                <a:cs typeface="Times New Roman" panose="02020603050405020304" pitchFamily="18" charset="0"/>
              </a:rPr>
              <a:t>present</a:t>
            </a:r>
            <a:r>
              <a:rPr lang="en-US" b="1" dirty="0">
                <a:solidFill>
                  <a:prstClr val="black"/>
                </a:solidFill>
                <a:latin typeface="Times New Roman" panose="02020603050405020304" pitchFamily="18" charset="0"/>
                <a:cs typeface="Times New Roman" panose="02020603050405020304" pitchFamily="18" charset="0"/>
              </a:rPr>
              <a:t> age.</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6ADC157-72C3-B25B-8541-435FC6C73DFC}"/>
              </a:ext>
            </a:extLst>
          </p:cNvPr>
          <p:cNvSpPr txBox="1"/>
          <p:nvPr/>
        </p:nvSpPr>
        <p:spPr>
          <a:xfrm>
            <a:off x="0" y="1452227"/>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James’ judgment is,</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 urge you to stop </a:t>
            </a:r>
            <a:r>
              <a:rPr kumimoji="0" lang="en-US" sz="1800" b="0" i="0" u="sng" strike="noStrike" kern="1200" cap="none" spc="0" normalizeH="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troubling</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them.”</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BEEF53C-C85A-45F3-C15A-F01D50A1A75F}"/>
              </a:ext>
            </a:extLst>
          </p:cNvPr>
          <p:cNvSpPr txBox="1"/>
          <p:nvPr/>
        </p:nvSpPr>
        <p:spPr>
          <a:xfrm>
            <a:off x="597239" y="3220560"/>
            <a:ext cx="11318789"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Calibri" panose="020F0502020204030204"/>
              </a:rPr>
              <a:t>Judges 14:16-17</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And Samson’s wife wept over him and said, “You only hate me; you do not love me. You have put a riddle to my people, and you have not told me what it is.” And he said to her, “Behold, I have not told my father nor my mother, and shall I tell you?” She wept before him the seven days that their feast lasted, and </a:t>
            </a:r>
            <a:r>
              <a:rPr lang="en-US" b="1" dirty="0">
                <a:solidFill>
                  <a:prstClr val="black"/>
                </a:solidFill>
              </a:rPr>
              <a:t>on the seventh day he told her, because she </a:t>
            </a:r>
            <a:r>
              <a:rPr lang="en-US" dirty="0">
                <a:solidFill>
                  <a:prstClr val="black"/>
                </a:solidFill>
                <a:highlight>
                  <a:srgbClr val="FFFF00"/>
                </a:highlight>
              </a:rPr>
              <a:t>pressed him hard</a:t>
            </a:r>
            <a:r>
              <a:rPr lang="en-US" dirty="0">
                <a:solidFill>
                  <a:prstClr val="black"/>
                </a:solidFill>
              </a:rPr>
              <a:t>. Then she told the riddle to her people.</a:t>
            </a:r>
          </a:p>
        </p:txBody>
      </p:sp>
      <p:sp>
        <p:nvSpPr>
          <p:cNvPr id="7" name="TextBox 6">
            <a:extLst>
              <a:ext uri="{FF2B5EF4-FFF2-40B4-BE49-F238E27FC236}">
                <a16:creationId xmlns:a16="http://schemas.microsoft.com/office/drawing/2014/main" id="{2AFD21B3-4CCD-0B02-654C-14E0E63BD86E}"/>
              </a:ext>
            </a:extLst>
          </p:cNvPr>
          <p:cNvSpPr txBox="1"/>
          <p:nvPr/>
        </p:nvSpPr>
        <p:spPr>
          <a:xfrm>
            <a:off x="0" y="1813173"/>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imes New Roman" panose="02020603050405020304" pitchFamily="18" charset="0"/>
                <a:cs typeface="Times New Roman" panose="02020603050405020304" pitchFamily="18" charset="0"/>
              </a:rPr>
              <a:t>2</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James’ judgment is like Peter’s: “Stop putting an unnecessary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yoke</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on the neck of these people.”</a:t>
            </a:r>
          </a:p>
        </p:txBody>
      </p:sp>
      <p:sp>
        <p:nvSpPr>
          <p:cNvPr id="8" name="TextBox 7">
            <a:extLst>
              <a:ext uri="{FF2B5EF4-FFF2-40B4-BE49-F238E27FC236}">
                <a16:creationId xmlns:a16="http://schemas.microsoft.com/office/drawing/2014/main" id="{6BD8D68B-D853-B82D-FA13-D1D50BF16CFE}"/>
              </a:ext>
            </a:extLst>
          </p:cNvPr>
          <p:cNvSpPr txBox="1"/>
          <p:nvPr/>
        </p:nvSpPr>
        <p:spPr>
          <a:xfrm>
            <a:off x="0" y="2182505"/>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prstClr val="black"/>
                </a:solidFill>
                <a:latin typeface="Times New Roman" panose="02020603050405020304" pitchFamily="18" charset="0"/>
                <a:cs typeface="Times New Roman" panose="02020603050405020304" pitchFamily="18" charset="0"/>
              </a:rPr>
              <a:t>3</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James’ judgment concludes that God will save Gentiles by</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his </a:t>
            </a:r>
            <a:r>
              <a:rPr kumimoji="0" lang="en-US" sz="1800" b="0" i="0" u="sng" strike="noStrike" kern="1200" cap="none" spc="0" normalizeH="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grace</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alone.</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869311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5"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algn="ctr"/>
            <a:r>
              <a:rPr lang="en-US" sz="2800" b="1" dirty="0"/>
              <a:t>I. Salvation by grace alone is affirmed through God’s </a:t>
            </a:r>
            <a:r>
              <a:rPr lang="en-US" sz="2800" b="1" u="sng" dirty="0">
                <a:solidFill>
                  <a:srgbClr val="C00000"/>
                </a:solidFill>
              </a:rPr>
              <a:t>works</a:t>
            </a:r>
            <a:r>
              <a:rPr lang="en-US" sz="2800" b="1" dirty="0"/>
              <a:t>.</a:t>
            </a:r>
            <a:endParaRPr lang="en-US" sz="2800" dirty="0"/>
          </a:p>
        </p:txBody>
      </p:sp>
      <p:pic>
        <p:nvPicPr>
          <p:cNvPr id="4" name="Picture 3" descr="A picture containing text, map, atlas&#10;&#10;Description automatically generated">
            <a:extLst>
              <a:ext uri="{FF2B5EF4-FFF2-40B4-BE49-F238E27FC236}">
                <a16:creationId xmlns:a16="http://schemas.microsoft.com/office/drawing/2014/main" id="{0FE6CCE5-87E1-AE24-BAA9-D1A7AE1884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3206" y="978125"/>
            <a:ext cx="4699342" cy="5590596"/>
          </a:xfrm>
          <a:prstGeom prst="rect">
            <a:avLst/>
          </a:prstGeom>
        </p:spPr>
      </p:pic>
      <p:sp>
        <p:nvSpPr>
          <p:cNvPr id="6" name="TextBox 5">
            <a:extLst>
              <a:ext uri="{FF2B5EF4-FFF2-40B4-BE49-F238E27FC236}">
                <a16:creationId xmlns:a16="http://schemas.microsoft.com/office/drawing/2014/main" id="{14E1D823-C94F-AC0F-4319-C147BD9E6300}"/>
              </a:ext>
            </a:extLst>
          </p:cNvPr>
          <p:cNvSpPr txBox="1"/>
          <p:nvPr/>
        </p:nvSpPr>
        <p:spPr>
          <a:xfrm>
            <a:off x="8722760" y="2413337"/>
            <a:ext cx="2630184" cy="2031325"/>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1 Cor 1:22</a:t>
            </a:r>
            <a:r>
              <a:rPr lang="en-US" b="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a:t>
            </a:r>
            <a:r>
              <a:rPr lang="en-US" dirty="0">
                <a:highlight>
                  <a:srgbClr val="FFFF00"/>
                </a:highlight>
                <a:latin typeface="Times New Roman" panose="02020603050405020304" pitchFamily="18" charset="0"/>
                <a:cs typeface="Times New Roman" panose="02020603050405020304" pitchFamily="18" charset="0"/>
              </a:rPr>
              <a:t>Jews demand signs </a:t>
            </a:r>
            <a:r>
              <a:rPr lang="en-US" dirty="0">
                <a:latin typeface="Times New Roman" panose="02020603050405020304" pitchFamily="18" charset="0"/>
                <a:cs typeface="Times New Roman" panose="02020603050405020304" pitchFamily="18" charset="0"/>
              </a:rPr>
              <a:t>and Greeks seek wisdom, but we preach Christ crucified, a stumbling block to Jews and folly to Gentiles,’</a:t>
            </a:r>
          </a:p>
        </p:txBody>
      </p:sp>
    </p:spTree>
    <p:extLst>
      <p:ext uri="{BB962C8B-B14F-4D97-AF65-F5344CB8AC3E}">
        <p14:creationId xmlns:p14="http://schemas.microsoft.com/office/powerpoint/2010/main" val="90678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790832" y="1854875"/>
            <a:ext cx="4186025"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Genesis 12:2-3</a:t>
            </a: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a:t>
            </a:r>
            <a:r>
              <a:rPr lang="en-US" dirty="0">
                <a:highlight>
                  <a:srgbClr val="FFFF00"/>
                </a:highlight>
                <a:latin typeface="Times New Roman" panose="02020603050405020304" pitchFamily="18" charset="0"/>
                <a:cs typeface="Times New Roman" panose="02020603050405020304" pitchFamily="18" charset="0"/>
              </a:rPr>
              <a:t>I will </a:t>
            </a:r>
            <a:r>
              <a:rPr lang="en-US" dirty="0">
                <a:latin typeface="Times New Roman" panose="02020603050405020304" pitchFamily="18" charset="0"/>
                <a:cs typeface="Times New Roman" panose="02020603050405020304" pitchFamily="18" charset="0"/>
              </a:rPr>
              <a:t>make of you a great nation, and </a:t>
            </a:r>
            <a:r>
              <a:rPr lang="en-US" dirty="0">
                <a:highlight>
                  <a:srgbClr val="FFFF00"/>
                </a:highlight>
                <a:latin typeface="Times New Roman" panose="02020603050405020304" pitchFamily="18" charset="0"/>
                <a:cs typeface="Times New Roman" panose="02020603050405020304" pitchFamily="18" charset="0"/>
              </a:rPr>
              <a:t>I will </a:t>
            </a:r>
            <a:r>
              <a:rPr lang="en-US" dirty="0">
                <a:latin typeface="Times New Roman" panose="02020603050405020304" pitchFamily="18" charset="0"/>
                <a:cs typeface="Times New Roman" panose="02020603050405020304" pitchFamily="18" charset="0"/>
              </a:rPr>
              <a:t>bless you and make your name great, so that you will be a blessing. </a:t>
            </a:r>
            <a:r>
              <a:rPr lang="en-US" dirty="0">
                <a:highlight>
                  <a:srgbClr val="FFFF00"/>
                </a:highlight>
                <a:latin typeface="Times New Roman" panose="02020603050405020304" pitchFamily="18" charset="0"/>
                <a:cs typeface="Times New Roman" panose="02020603050405020304" pitchFamily="18" charset="0"/>
              </a:rPr>
              <a:t>I will </a:t>
            </a:r>
            <a:r>
              <a:rPr lang="en-US" dirty="0">
                <a:latin typeface="Times New Roman" panose="02020603050405020304" pitchFamily="18" charset="0"/>
                <a:cs typeface="Times New Roman" panose="02020603050405020304" pitchFamily="18" charset="0"/>
              </a:rPr>
              <a:t>bless those who bless you, and him who dishonors you I will curse, and</a:t>
            </a:r>
            <a:r>
              <a:rPr lang="en-US" b="1" dirty="0">
                <a:latin typeface="Times New Roman" panose="02020603050405020304" pitchFamily="18" charset="0"/>
                <a:cs typeface="Times New Roman" panose="02020603050405020304" pitchFamily="18" charset="0"/>
              </a:rPr>
              <a:t> in you all the families of the earth shall be blessed</a:t>
            </a:r>
            <a:r>
              <a:rPr lang="en-US"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D6ADC157-72C3-B25B-8541-435FC6C73DFC}"/>
              </a:ext>
            </a:extLst>
          </p:cNvPr>
          <p:cNvSpPr txBox="1"/>
          <p:nvPr/>
        </p:nvSpPr>
        <p:spPr>
          <a:xfrm>
            <a:off x="6429633" y="3650724"/>
            <a:ext cx="4186025"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Times New Roman" panose="02020603050405020304" pitchFamily="18" charset="0"/>
                <a:cs typeface="Times New Roman" panose="02020603050405020304" pitchFamily="18" charset="0"/>
              </a:rPr>
              <a:t>Deuteronomy 7:6</a:t>
            </a: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2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you are a people holy to the LORD your God. The LORD </a:t>
            </a:r>
            <a:r>
              <a:rPr lang="en-US" dirty="0">
                <a:highlight>
                  <a:srgbClr val="FFFF00"/>
                </a:highlight>
                <a:latin typeface="Times New Roman" panose="02020603050405020304" pitchFamily="18" charset="0"/>
                <a:cs typeface="Times New Roman" panose="02020603050405020304" pitchFamily="18" charset="0"/>
              </a:rPr>
              <a:t>your God has chosen you to be a people for his treasured possession</a:t>
            </a:r>
            <a:r>
              <a:rPr lang="en-US" dirty="0">
                <a:latin typeface="Times New Roman" panose="02020603050405020304" pitchFamily="18" charset="0"/>
                <a:cs typeface="Times New Roman" panose="02020603050405020304" pitchFamily="18" charset="0"/>
              </a:rPr>
              <a:t>, out of all the peoples who are on the face of the earth.’</a:t>
            </a:r>
          </a:p>
        </p:txBody>
      </p:sp>
      <p:sp>
        <p:nvSpPr>
          <p:cNvPr id="5" name="TextBox 4">
            <a:extLst>
              <a:ext uri="{FF2B5EF4-FFF2-40B4-BE49-F238E27FC236}">
                <a16:creationId xmlns:a16="http://schemas.microsoft.com/office/drawing/2014/main" id="{69691FDA-9B89-4DB3-6BD8-C8E13433E2A3}"/>
              </a:ext>
            </a:extLst>
          </p:cNvPr>
          <p:cNvSpPr txBox="1"/>
          <p:nvPr/>
        </p:nvSpPr>
        <p:spPr>
          <a:xfrm>
            <a:off x="0" y="65200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When God ‘takes from the Gentiles a people for His name,’ it means that He </a:t>
            </a:r>
            <a:r>
              <a:rPr kumimoji="0" lang="en-US" sz="18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saved</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them and made them His own.</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13942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65200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imes New Roman" panose="02020603050405020304" pitchFamily="18" charset="0"/>
                <a:cs typeface="Times New Roman" panose="02020603050405020304" pitchFamily="18" charset="0"/>
              </a:rPr>
              <a:t>B</a:t>
            </a: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800" b="1" i="0"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words of the prophets agree with this (letter A). </a:t>
            </a:r>
            <a:endParaRPr kumimoji="0" lang="en-US" sz="12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6ADC157-72C3-B25B-8541-435FC6C73DFC}"/>
              </a:ext>
            </a:extLst>
          </p:cNvPr>
          <p:cNvSpPr txBox="1"/>
          <p:nvPr/>
        </p:nvSpPr>
        <p:spPr>
          <a:xfrm>
            <a:off x="0" y="1021340"/>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Notice that it is the prophet</a:t>
            </a: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t>
            </a:r>
            <a:r>
              <a:rPr kumimoji="0" lang="en-US" sz="180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plural</a:t>
            </a:r>
            <a:r>
              <a:rPr kumimoji="0" lang="en-US" sz="180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message</a:t>
            </a:r>
            <a:r>
              <a:rPr kumimoji="0" lang="en-US" sz="1800" i="0"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 repeated throughout the OT by them.</a:t>
            </a:r>
            <a:endParaRPr kumimoji="0" lang="en-US" sz="180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61F240D6-8DE1-6A0B-C67B-F264B2DBA416}"/>
              </a:ext>
            </a:extLst>
          </p:cNvPr>
          <p:cNvSpPr txBox="1"/>
          <p:nvPr/>
        </p:nvSpPr>
        <p:spPr>
          <a:xfrm>
            <a:off x="560173" y="2625927"/>
            <a:ext cx="11318789" cy="1477328"/>
          </a:xfrm>
          <a:prstGeom prst="rect">
            <a:avLst/>
          </a:prstGeom>
          <a:noFill/>
        </p:spPr>
        <p:txBody>
          <a:bodyPr wrap="square" rtlCol="0">
            <a:spAutoFit/>
          </a:bodyPr>
          <a:lstStyle/>
          <a:p>
            <a:pPr algn="ctr"/>
            <a:r>
              <a:rPr lang="en-US" b="1" u="sng" dirty="0"/>
              <a:t>2 Peter 1:19-21</a:t>
            </a:r>
            <a:r>
              <a:rPr lang="en-US" b="1" dirty="0"/>
              <a:t> </a:t>
            </a:r>
            <a:r>
              <a:rPr lang="en-US" sz="1200" dirty="0"/>
              <a:t>(ESV)</a:t>
            </a:r>
          </a:p>
          <a:p>
            <a:pPr algn="ctr"/>
            <a:r>
              <a:rPr lang="en-US" dirty="0"/>
              <a:t>And we have the prophetic word more fully confirmed, to which you will do well to pay attention as to a lamp shining in a dark place, until the day dawns and the morning star rises in your hearts, knowing this first of all, that </a:t>
            </a:r>
            <a:r>
              <a:rPr lang="en-US" dirty="0">
                <a:highlight>
                  <a:srgbClr val="FFFF00"/>
                </a:highlight>
              </a:rPr>
              <a:t>no prophecy of Scripture comes from someone’s own interpretation</a:t>
            </a:r>
            <a:r>
              <a:rPr lang="en-US" dirty="0"/>
              <a:t>. For </a:t>
            </a:r>
            <a:r>
              <a:rPr lang="en-US" dirty="0">
                <a:highlight>
                  <a:srgbClr val="FFFF00"/>
                </a:highlight>
              </a:rPr>
              <a:t>no prophecy was ever produced by the will of man, but </a:t>
            </a:r>
            <a:r>
              <a:rPr lang="en-US" dirty="0"/>
              <a:t>men spoke from God as they were carried along </a:t>
            </a:r>
            <a:r>
              <a:rPr lang="en-US" dirty="0">
                <a:highlight>
                  <a:srgbClr val="FFFF00"/>
                </a:highlight>
              </a:rPr>
              <a:t>by the Holy Spirit</a:t>
            </a:r>
            <a:r>
              <a:rPr lang="en-US" dirty="0"/>
              <a:t>.</a:t>
            </a:r>
          </a:p>
        </p:txBody>
      </p:sp>
      <p:sp>
        <p:nvSpPr>
          <p:cNvPr id="5" name="TextBox 4">
            <a:extLst>
              <a:ext uri="{FF2B5EF4-FFF2-40B4-BE49-F238E27FC236}">
                <a16:creationId xmlns:a16="http://schemas.microsoft.com/office/drawing/2014/main" id="{4D4EF0D5-924E-F830-D86F-FDA6BBD8BB7A}"/>
              </a:ext>
            </a:extLst>
          </p:cNvPr>
          <p:cNvSpPr txBox="1"/>
          <p:nvPr/>
        </p:nvSpPr>
        <p:spPr>
          <a:xfrm>
            <a:off x="436605" y="4558410"/>
            <a:ext cx="11318789" cy="923330"/>
          </a:xfrm>
          <a:prstGeom prst="rect">
            <a:avLst/>
          </a:prstGeom>
          <a:noFill/>
        </p:spPr>
        <p:txBody>
          <a:bodyPr wrap="square" rtlCol="0">
            <a:spAutoFit/>
          </a:bodyPr>
          <a:lstStyle/>
          <a:p>
            <a:pPr algn="ctr"/>
            <a:r>
              <a:rPr lang="en-US" b="1" u="sng" dirty="0"/>
              <a:t>2 Timothy 3:15-16</a:t>
            </a:r>
            <a:r>
              <a:rPr lang="en-US" b="1" dirty="0"/>
              <a:t> </a:t>
            </a:r>
            <a:r>
              <a:rPr lang="en-US" sz="1200" dirty="0"/>
              <a:t>(ESV)</a:t>
            </a:r>
          </a:p>
          <a:p>
            <a:pPr algn="ctr"/>
            <a:r>
              <a:rPr lang="en-US" dirty="0">
                <a:highlight>
                  <a:srgbClr val="FFFF00"/>
                </a:highlight>
              </a:rPr>
              <a:t>All Scripture is breathed out by God</a:t>
            </a:r>
            <a:r>
              <a:rPr lang="en-US" dirty="0"/>
              <a:t> and profitable for teaching, for reproof, for correction, and for training in righteousness, that the man of God may be complete, equipped for every good work.</a:t>
            </a:r>
          </a:p>
        </p:txBody>
      </p:sp>
      <p:sp>
        <p:nvSpPr>
          <p:cNvPr id="7" name="TextBox 6">
            <a:extLst>
              <a:ext uri="{FF2B5EF4-FFF2-40B4-BE49-F238E27FC236}">
                <a16:creationId xmlns:a16="http://schemas.microsoft.com/office/drawing/2014/main" id="{0D7D4E4A-339A-38BF-9924-713BD2F5E452}"/>
              </a:ext>
            </a:extLst>
          </p:cNvPr>
          <p:cNvSpPr txBox="1"/>
          <p:nvPr/>
        </p:nvSpPr>
        <p:spPr>
          <a:xfrm>
            <a:off x="-2" y="135989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imes New Roman" panose="02020603050405020304" pitchFamily="18" charset="0"/>
                <a:cs typeface="Times New Roman" panose="02020603050405020304" pitchFamily="18" charset="0"/>
              </a:rPr>
              <a:t>2</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prophets</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agree because their words are not their own </a:t>
            </a:r>
            <a:r>
              <a:rPr kumimoji="0" lang="en-US" sz="1800" b="0" i="0" u="sng" strike="noStrike" kern="1200" cap="none" spc="0" normalizeH="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interpretation</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but are God-</a:t>
            </a:r>
            <a:r>
              <a:rPr kumimoji="0" lang="en-US" sz="1800" b="0" i="0" u="sng" strike="noStrike" kern="1200" cap="none" spc="0" normalizeH="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breathed</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980EC92D-6F78-EAC3-D5E7-C34A0788AD2D}"/>
              </a:ext>
            </a:extLst>
          </p:cNvPr>
          <p:cNvSpPr txBox="1"/>
          <p:nvPr/>
        </p:nvSpPr>
        <p:spPr>
          <a:xfrm>
            <a:off x="-4" y="1691212"/>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prstClr val="black"/>
                </a:solidFill>
                <a:latin typeface="Times New Roman" panose="02020603050405020304" pitchFamily="18" charset="0"/>
                <a:cs typeface="Times New Roman" panose="02020603050405020304" pitchFamily="18" charset="0"/>
              </a:rPr>
              <a:t>3</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James does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not</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say that the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words of the prophets</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are </a:t>
            </a:r>
            <a:r>
              <a:rPr kumimoji="0" lang="en-US" sz="1800" b="0" i="0" u="sng" strike="noStrike" kern="1200" cap="none" spc="0" normalizeH="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fulfilled</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but that they </a:t>
            </a:r>
            <a:r>
              <a:rPr kumimoji="0" lang="en-US" sz="1800" b="0" i="0" u="sng" strike="noStrike" kern="1200" cap="none" spc="0" normalizeH="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agree</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71531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P spid="5"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65200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imes New Roman" panose="02020603050405020304" pitchFamily="18" charset="0"/>
                <a:cs typeface="Times New Roman" panose="02020603050405020304" pitchFamily="18" charset="0"/>
              </a:rPr>
              <a:t>C</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This Amos 9:11-12 prophecy looks forward to the </a:t>
            </a:r>
            <a:r>
              <a:rPr kumimoji="0" lang="en-US" sz="18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millennium</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6ADC157-72C3-B25B-8541-435FC6C73DFC}"/>
              </a:ext>
            </a:extLst>
          </p:cNvPr>
          <p:cNvSpPr txBox="1"/>
          <p:nvPr/>
        </p:nvSpPr>
        <p:spPr>
          <a:xfrm>
            <a:off x="0" y="1021340"/>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salvation</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of the Gentiles </a:t>
            </a:r>
            <a:r>
              <a:rPr kumimoji="0" lang="en-US" sz="1800" b="0" i="0" u="sng" strike="noStrike" kern="1200" cap="none" spc="0" normalizeH="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their inclusion into the church </a:t>
            </a:r>
            <a:r>
              <a:rPr kumimoji="0" lang="en-US" sz="1800" b="0" i="0" u="sng" strike="noStrike" kern="1200" cap="none" spc="0" normalizeH="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agrees with this future prophecy.</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61F240D6-8DE1-6A0B-C67B-F264B2DBA416}"/>
              </a:ext>
            </a:extLst>
          </p:cNvPr>
          <p:cNvSpPr txBox="1"/>
          <p:nvPr/>
        </p:nvSpPr>
        <p:spPr>
          <a:xfrm>
            <a:off x="597239" y="3244334"/>
            <a:ext cx="11318789"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strike="noStrike" kern="1200" cap="none" spc="0" normalizeH="0" baseline="0" noProof="0" dirty="0">
                <a:ln>
                  <a:noFill/>
                </a:ln>
                <a:effectLst/>
                <a:uLnTx/>
                <a:uFillTx/>
                <a:latin typeface="Calibri" panose="020F0502020204030204"/>
                <a:ea typeface="+mn-ea"/>
                <a:cs typeface="+mn-cs"/>
              </a:rPr>
              <a:t>“Church” = </a:t>
            </a:r>
            <a:r>
              <a:rPr kumimoji="0" lang="en-US" sz="1800" b="1" i="1"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Ecclesia</a:t>
            </a:r>
            <a:r>
              <a:rPr kumimoji="0" lang="en-US" sz="1800" b="1" i="0"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 </a:t>
            </a:r>
            <a:r>
              <a:rPr kumimoji="0" lang="en-US" sz="1800" b="1" i="0" strike="noStrike" kern="1200" cap="none" spc="0" normalizeH="0" baseline="0" noProof="0" dirty="0">
                <a:ln>
                  <a:noFill/>
                </a:ln>
                <a:effectLst/>
                <a:uLnTx/>
                <a:uFillTx/>
                <a:latin typeface="Calibri" panose="020F0502020204030204"/>
                <a:ea typeface="+mn-ea"/>
                <a:cs typeface="+mn-cs"/>
              </a:rPr>
              <a:t>=</a:t>
            </a:r>
            <a:r>
              <a:rPr kumimoji="0" lang="en-US" sz="1800" b="1" i="0"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 </a:t>
            </a:r>
            <a:r>
              <a:rPr kumimoji="0" lang="en-US" sz="1800" b="1" i="1"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Ek</a:t>
            </a:r>
            <a:r>
              <a:rPr kumimoji="0" lang="en-US" sz="1800" b="1" i="0"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 </a:t>
            </a:r>
            <a:r>
              <a:rPr kumimoji="0" lang="en-US" sz="1400" b="1" i="1" strike="noStrike" kern="1200" cap="none" spc="0" normalizeH="0" baseline="0" noProof="0" dirty="0">
                <a:ln>
                  <a:noFill/>
                </a:ln>
                <a:effectLst/>
                <a:uLnTx/>
                <a:uFillTx/>
                <a:latin typeface="Calibri" panose="020F0502020204030204"/>
                <a:ea typeface="+mn-ea"/>
                <a:cs typeface="+mn-cs"/>
              </a:rPr>
              <a:t>(out</a:t>
            </a:r>
            <a:r>
              <a:rPr kumimoji="0" lang="en-US" sz="1400" b="1" i="1" strike="noStrike" kern="1200" cap="none" spc="0" normalizeH="0" noProof="0" dirty="0">
                <a:ln>
                  <a:noFill/>
                </a:ln>
                <a:effectLst/>
                <a:uLnTx/>
                <a:uFillTx/>
                <a:latin typeface="Calibri" panose="020F0502020204030204"/>
                <a:ea typeface="+mn-ea"/>
                <a:cs typeface="+mn-cs"/>
              </a:rPr>
              <a:t> from) </a:t>
            </a:r>
            <a:r>
              <a:rPr kumimoji="0" lang="en-US" sz="1800" b="1" i="0" strike="noStrike" kern="1200" cap="none" spc="0" normalizeH="0" baseline="0" noProof="0" dirty="0">
                <a:ln>
                  <a:noFill/>
                </a:ln>
                <a:effectLst/>
                <a:uLnTx/>
                <a:uFillTx/>
                <a:latin typeface="Calibri" panose="020F0502020204030204"/>
                <a:ea typeface="+mn-ea"/>
                <a:cs typeface="+mn-cs"/>
              </a:rPr>
              <a:t>+</a:t>
            </a:r>
            <a:r>
              <a:rPr kumimoji="0" lang="en-US" sz="1800" b="1" i="0"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 </a:t>
            </a:r>
            <a:r>
              <a:rPr kumimoji="0" lang="en-US" sz="1800" b="1" i="1"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Kaleo</a:t>
            </a:r>
            <a:r>
              <a:rPr kumimoji="0" lang="en-US" sz="1800" b="1" i="0" strike="noStrike" kern="1200" cap="none" spc="0" normalizeH="0" baseline="0" noProof="0" dirty="0">
                <a:ln>
                  <a:noFill/>
                </a:ln>
                <a:solidFill>
                  <a:schemeClr val="accent4">
                    <a:lumMod val="50000"/>
                  </a:schemeClr>
                </a:solidFill>
                <a:effectLst/>
                <a:uLnTx/>
                <a:uFillTx/>
                <a:latin typeface="Calibri" panose="020F0502020204030204"/>
                <a:ea typeface="+mn-ea"/>
                <a:cs typeface="+mn-cs"/>
              </a:rPr>
              <a:t> </a:t>
            </a:r>
            <a:r>
              <a:rPr kumimoji="0" lang="en-US" sz="1400" b="1" i="1" strike="noStrike" kern="1200" cap="none" spc="0" normalizeH="0" baseline="0" noProof="0" dirty="0">
                <a:ln>
                  <a:noFill/>
                </a:ln>
                <a:effectLst/>
                <a:uLnTx/>
                <a:uFillTx/>
                <a:latin typeface="Calibri" panose="020F0502020204030204"/>
                <a:ea typeface="+mn-ea"/>
                <a:cs typeface="+mn-cs"/>
              </a:rPr>
              <a:t>(to call)</a:t>
            </a:r>
            <a:endParaRPr kumimoji="0" lang="en-US" sz="1800" b="0" i="1"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156101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down)">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65200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This Amos 9:11-12 prophecy looks forward to the </a:t>
            </a:r>
            <a:r>
              <a:rPr kumimoji="0" lang="en-US" sz="18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millennium</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6ADC157-72C3-B25B-8541-435FC6C73DFC}"/>
              </a:ext>
            </a:extLst>
          </p:cNvPr>
          <p:cNvSpPr txBox="1"/>
          <p:nvPr/>
        </p:nvSpPr>
        <p:spPr>
          <a:xfrm>
            <a:off x="0" y="1021340"/>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salvation of the Gentiles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their inclusion into the church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agrees with this future prophecy.</a:t>
            </a:r>
          </a:p>
        </p:txBody>
      </p:sp>
      <p:sp>
        <p:nvSpPr>
          <p:cNvPr id="4" name="TextBox 3">
            <a:extLst>
              <a:ext uri="{FF2B5EF4-FFF2-40B4-BE49-F238E27FC236}">
                <a16:creationId xmlns:a16="http://schemas.microsoft.com/office/drawing/2014/main" id="{61F240D6-8DE1-6A0B-C67B-F264B2DBA416}"/>
              </a:ext>
            </a:extLst>
          </p:cNvPr>
          <p:cNvSpPr txBox="1"/>
          <p:nvPr/>
        </p:nvSpPr>
        <p:spPr>
          <a:xfrm>
            <a:off x="597239" y="3244334"/>
            <a:ext cx="11318789"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Calibri" panose="020F0502020204030204"/>
                <a:ea typeface="+mn-ea"/>
                <a:cs typeface="+mn-cs"/>
              </a:rPr>
              <a:t>Amos 9:11</a:t>
            </a:r>
            <a:r>
              <a:rPr kumimoji="0" lang="en-US" sz="1200" i="0" strike="noStrike" kern="1200" cap="none" spc="0" normalizeH="0" baseline="0" noProof="0" dirty="0">
                <a:ln>
                  <a:noFill/>
                </a:ln>
                <a:solidFill>
                  <a:prstClr val="black"/>
                </a:solidFill>
                <a:effectLst/>
                <a:uLnTx/>
                <a:uFillTx/>
                <a:latin typeface="Calibri" panose="020F0502020204030204"/>
                <a:ea typeface="+mn-ea"/>
                <a:cs typeface="+mn-cs"/>
              </a:rPr>
              <a:t> (ESV)</a:t>
            </a:r>
          </a:p>
          <a:p>
            <a:pPr lvl="0" algn="ctr"/>
            <a:r>
              <a:rPr lang="en-US" dirty="0">
                <a:solidFill>
                  <a:prstClr val="black"/>
                </a:solidFill>
              </a:rPr>
              <a:t>“</a:t>
            </a:r>
            <a:r>
              <a:rPr lang="en-US" dirty="0">
                <a:solidFill>
                  <a:prstClr val="black"/>
                </a:solidFill>
                <a:highlight>
                  <a:srgbClr val="FFFF00"/>
                </a:highlight>
              </a:rPr>
              <a:t>In that day </a:t>
            </a:r>
            <a:r>
              <a:rPr lang="en-US" dirty="0">
                <a:solidFill>
                  <a:prstClr val="black"/>
                </a:solidFill>
              </a:rPr>
              <a:t>I will raise up the booth of David that is fallen and repair its breaches, and raise up its ruins and rebuild it as in the days of old…”</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35AB702D-56E9-DF62-B859-112B29C87D87}"/>
              </a:ext>
            </a:extLst>
          </p:cNvPr>
          <p:cNvSpPr txBox="1"/>
          <p:nvPr/>
        </p:nvSpPr>
        <p:spPr>
          <a:xfrm>
            <a:off x="0" y="135989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imes New Roman" panose="02020603050405020304" pitchFamily="18" charset="0"/>
                <a:cs typeface="Times New Roman" panose="02020603050405020304" pitchFamily="18" charset="0"/>
              </a:rPr>
              <a:t>2</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After this,”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Jesus returns in his second coming and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restores</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Israel.</a:t>
            </a:r>
          </a:p>
        </p:txBody>
      </p:sp>
    </p:spTree>
    <p:extLst>
      <p:ext uri="{BB962C8B-B14F-4D97-AF65-F5344CB8AC3E}">
        <p14:creationId xmlns:p14="http://schemas.microsoft.com/office/powerpoint/2010/main" val="120550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65200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This Amos 9:11-12 prophecy looks forward to the </a:t>
            </a:r>
            <a:r>
              <a:rPr kumimoji="0" lang="en-US" sz="18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millennium</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6ADC157-72C3-B25B-8541-435FC6C73DFC}"/>
              </a:ext>
            </a:extLst>
          </p:cNvPr>
          <p:cNvSpPr txBox="1"/>
          <p:nvPr/>
        </p:nvSpPr>
        <p:spPr>
          <a:xfrm>
            <a:off x="0" y="1021340"/>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salvation of the Gentiles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their inclusion into the church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agrees with this future prophecy.</a:t>
            </a:r>
          </a:p>
        </p:txBody>
      </p:sp>
      <p:sp>
        <p:nvSpPr>
          <p:cNvPr id="4" name="TextBox 3">
            <a:extLst>
              <a:ext uri="{FF2B5EF4-FFF2-40B4-BE49-F238E27FC236}">
                <a16:creationId xmlns:a16="http://schemas.microsoft.com/office/drawing/2014/main" id="{61F240D6-8DE1-6A0B-C67B-F264B2DBA416}"/>
              </a:ext>
            </a:extLst>
          </p:cNvPr>
          <p:cNvSpPr txBox="1"/>
          <p:nvPr/>
        </p:nvSpPr>
        <p:spPr>
          <a:xfrm>
            <a:off x="436605" y="2453501"/>
            <a:ext cx="11318789"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Calibri" panose="020F0502020204030204"/>
              </a:rPr>
              <a:t>Zechariah 12:6-9</a:t>
            </a:r>
            <a:r>
              <a:rPr lang="en-US" b="1" dirty="0">
                <a:solidFill>
                  <a:prstClr val="black"/>
                </a:solidFill>
                <a:latin typeface="Calibri" panose="020F0502020204030204"/>
              </a:rPr>
              <a:t> </a:t>
            </a:r>
            <a:r>
              <a:rPr kumimoji="0" lang="en-US" sz="1200" b="0" i="0" strike="noStrike" kern="1200" cap="none" spc="0" normalizeH="0" baseline="0" noProof="0" dirty="0">
                <a:ln>
                  <a:noFill/>
                </a:ln>
                <a:solidFill>
                  <a:prstClr val="black"/>
                </a:solidFill>
                <a:effectLst/>
                <a:uLnTx/>
                <a:uFillTx/>
                <a:latin typeface="Calibri" panose="020F0502020204030204"/>
              </a:rPr>
              <a:t>(ESV</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0" algn="ctr"/>
            <a:r>
              <a:rPr lang="en-US" dirty="0">
                <a:solidFill>
                  <a:prstClr val="black"/>
                </a:solidFill>
              </a:rPr>
              <a:t>“</a:t>
            </a:r>
            <a:r>
              <a:rPr lang="en-US" dirty="0">
                <a:solidFill>
                  <a:prstClr val="black"/>
                </a:solidFill>
                <a:highlight>
                  <a:srgbClr val="FFFF00"/>
                </a:highlight>
              </a:rPr>
              <a:t>On that day </a:t>
            </a:r>
            <a:r>
              <a:rPr lang="en-US" dirty="0">
                <a:solidFill>
                  <a:prstClr val="black"/>
                </a:solidFill>
              </a:rPr>
              <a:t>I will make the clans of Judah like a blazing pot in the midst of wood, like a flaming torch among sheaves. And they shall devour to the right and to the left all the surrounding peoples, while Jerusalem shall again be inhabited in its place, in Jerusalem. “And </a:t>
            </a:r>
            <a:r>
              <a:rPr lang="en-US" dirty="0">
                <a:solidFill>
                  <a:prstClr val="black"/>
                </a:solidFill>
                <a:highlight>
                  <a:srgbClr val="FFFF00"/>
                </a:highlight>
              </a:rPr>
              <a:t>the LORD will give salvation to the tents of Judah first</a:t>
            </a:r>
            <a:r>
              <a:rPr lang="en-US" dirty="0">
                <a:solidFill>
                  <a:prstClr val="black"/>
                </a:solidFill>
              </a:rPr>
              <a:t>, that the glory of the house of David and the glory of the inhabitants of Jerusalem may not surpass that of Judah. </a:t>
            </a:r>
            <a:r>
              <a:rPr lang="en-US" dirty="0">
                <a:solidFill>
                  <a:prstClr val="black"/>
                </a:solidFill>
                <a:highlight>
                  <a:srgbClr val="FFFF00"/>
                </a:highlight>
              </a:rPr>
              <a:t>On that day </a:t>
            </a:r>
            <a:r>
              <a:rPr lang="en-US" dirty="0">
                <a:solidFill>
                  <a:prstClr val="black"/>
                </a:solidFill>
              </a:rPr>
              <a:t>the LORD will protect the inhabitants of Jerusalem, so that the feeblest among them on that day shall be like David, and the house of David shall be like God, like the angel of the LORD, going before them. And </a:t>
            </a:r>
            <a:r>
              <a:rPr lang="en-US" dirty="0">
                <a:solidFill>
                  <a:prstClr val="black"/>
                </a:solidFill>
                <a:highlight>
                  <a:srgbClr val="FFFF00"/>
                </a:highlight>
              </a:rPr>
              <a:t>on that day </a:t>
            </a:r>
            <a:r>
              <a:rPr lang="en-US" dirty="0">
                <a:solidFill>
                  <a:prstClr val="black"/>
                </a:solidFill>
              </a:rPr>
              <a:t>I will seek to destroy all the nations that come against Jerusalem.”</a:t>
            </a:r>
          </a:p>
        </p:txBody>
      </p:sp>
      <p:sp>
        <p:nvSpPr>
          <p:cNvPr id="5" name="TextBox 4">
            <a:extLst>
              <a:ext uri="{FF2B5EF4-FFF2-40B4-BE49-F238E27FC236}">
                <a16:creationId xmlns:a16="http://schemas.microsoft.com/office/drawing/2014/main" id="{35AB702D-56E9-DF62-B859-112B29C87D87}"/>
              </a:ext>
            </a:extLst>
          </p:cNvPr>
          <p:cNvSpPr txBox="1"/>
          <p:nvPr/>
        </p:nvSpPr>
        <p:spPr>
          <a:xfrm>
            <a:off x="0" y="135989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a:t>
            </a:r>
            <a:r>
              <a:rPr kumimoji="0" lang="en-US"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After this,”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Jesus returns in his second coming and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restores</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Israel.</a:t>
            </a:r>
          </a:p>
        </p:txBody>
      </p:sp>
      <p:sp>
        <p:nvSpPr>
          <p:cNvPr id="7" name="TextBox 6">
            <a:extLst>
              <a:ext uri="{FF2B5EF4-FFF2-40B4-BE49-F238E27FC236}">
                <a16:creationId xmlns:a16="http://schemas.microsoft.com/office/drawing/2014/main" id="{89868B04-74CD-0DA5-A211-CA5B61F6518D}"/>
              </a:ext>
            </a:extLst>
          </p:cNvPr>
          <p:cNvSpPr txBox="1"/>
          <p:nvPr/>
        </p:nvSpPr>
        <p:spPr>
          <a:xfrm>
            <a:off x="436604" y="5116768"/>
            <a:ext cx="11318789"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Calibri" panose="020F0502020204030204"/>
              </a:rPr>
              <a:t>Jeremiah 23:5-6</a:t>
            </a:r>
            <a:r>
              <a:rPr lang="en-US" b="1" dirty="0">
                <a:solidFill>
                  <a:prstClr val="black"/>
                </a:solidFill>
                <a:latin typeface="Calibri" panose="020F0502020204030204"/>
              </a:rPr>
              <a:t> </a:t>
            </a:r>
            <a:r>
              <a:rPr kumimoji="0" lang="en-US" sz="1200" b="0" i="0" strike="noStrike" kern="1200" cap="none" spc="0" normalizeH="0" baseline="0" noProof="0" dirty="0">
                <a:ln>
                  <a:noFill/>
                </a:ln>
                <a:solidFill>
                  <a:prstClr val="black"/>
                </a:solidFill>
                <a:effectLst/>
                <a:uLnTx/>
                <a:uFillTx/>
                <a:latin typeface="Calibri" panose="020F0502020204030204"/>
              </a:rPr>
              <a:t>(ESV</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“Behold, </a:t>
            </a:r>
            <a:r>
              <a:rPr kumimoji="0" lang="en-US"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days are coming</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declares the LORD, </a:t>
            </a:r>
            <a:r>
              <a:rPr kumimoji="0" lang="en-US"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when I will raise up for David a righteous Branch, and he shall reign </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as king and deal wisely, and shall execute justice and righteousness in the land. </a:t>
            </a:r>
            <a:r>
              <a:rPr kumimoji="0" lang="en-US"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In his days </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Judah will be saved, and Israel will dwell securely. And this is the name by which he will be called: ‘The LORD is our righteousness.’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5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65200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This Amos 9:11-12 prophecy looks forward to the </a:t>
            </a:r>
            <a:r>
              <a:rPr kumimoji="0" lang="en-US" sz="18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millennium</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6ADC157-72C3-B25B-8541-435FC6C73DFC}"/>
              </a:ext>
            </a:extLst>
          </p:cNvPr>
          <p:cNvSpPr txBox="1"/>
          <p:nvPr/>
        </p:nvSpPr>
        <p:spPr>
          <a:xfrm>
            <a:off x="0" y="1021340"/>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salvation of the Gentiles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their inclusion into the church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agrees with this future prophecy.</a:t>
            </a:r>
          </a:p>
        </p:txBody>
      </p:sp>
      <p:sp>
        <p:nvSpPr>
          <p:cNvPr id="4" name="TextBox 3">
            <a:extLst>
              <a:ext uri="{FF2B5EF4-FFF2-40B4-BE49-F238E27FC236}">
                <a16:creationId xmlns:a16="http://schemas.microsoft.com/office/drawing/2014/main" id="{61F240D6-8DE1-6A0B-C67B-F264B2DBA416}"/>
              </a:ext>
            </a:extLst>
          </p:cNvPr>
          <p:cNvSpPr txBox="1"/>
          <p:nvPr/>
        </p:nvSpPr>
        <p:spPr>
          <a:xfrm>
            <a:off x="436605" y="3429000"/>
            <a:ext cx="1131878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Calibri" panose="020F0502020204030204"/>
              </a:rPr>
              <a:t>Acts 5:22</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But when the officers came, they did not find them in the prison, so they </a:t>
            </a:r>
            <a:r>
              <a:rPr lang="en-US" dirty="0">
                <a:solidFill>
                  <a:prstClr val="black"/>
                </a:solidFill>
                <a:highlight>
                  <a:srgbClr val="FFFF00"/>
                </a:highlight>
              </a:rPr>
              <a:t>returned</a:t>
            </a:r>
            <a:r>
              <a:rPr lang="en-US" dirty="0">
                <a:solidFill>
                  <a:prstClr val="black"/>
                </a:solidFill>
              </a:rPr>
              <a:t> and reported,</a:t>
            </a:r>
          </a:p>
        </p:txBody>
      </p:sp>
      <p:sp>
        <p:nvSpPr>
          <p:cNvPr id="5" name="TextBox 4">
            <a:extLst>
              <a:ext uri="{FF2B5EF4-FFF2-40B4-BE49-F238E27FC236}">
                <a16:creationId xmlns:a16="http://schemas.microsoft.com/office/drawing/2014/main" id="{35AB702D-56E9-DF62-B859-112B29C87D87}"/>
              </a:ext>
            </a:extLst>
          </p:cNvPr>
          <p:cNvSpPr txBox="1"/>
          <p:nvPr/>
        </p:nvSpPr>
        <p:spPr>
          <a:xfrm>
            <a:off x="0" y="135989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a:t>
            </a:r>
            <a:r>
              <a:rPr kumimoji="0" lang="en-US"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After this,”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Jesus returns in his second coming and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restores</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Israel.</a:t>
            </a:r>
          </a:p>
        </p:txBody>
      </p:sp>
      <p:sp>
        <p:nvSpPr>
          <p:cNvPr id="8" name="TextBox 7">
            <a:extLst>
              <a:ext uri="{FF2B5EF4-FFF2-40B4-BE49-F238E27FC236}">
                <a16:creationId xmlns:a16="http://schemas.microsoft.com/office/drawing/2014/main" id="{3402AA25-6673-73CC-B7E2-C7935665AB99}"/>
              </a:ext>
            </a:extLst>
          </p:cNvPr>
          <p:cNvSpPr txBox="1"/>
          <p:nvPr/>
        </p:nvSpPr>
        <p:spPr>
          <a:xfrm>
            <a:off x="0" y="176000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a:t>
            </a:r>
            <a:r>
              <a:rPr kumimoji="0" lang="en-US" sz="1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When Jesus returns at his second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coming, it will be a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literal</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return to a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literal</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kingdom.</a:t>
            </a:r>
          </a:p>
        </p:txBody>
      </p:sp>
    </p:spTree>
    <p:extLst>
      <p:ext uri="{BB962C8B-B14F-4D97-AF65-F5344CB8AC3E}">
        <p14:creationId xmlns:p14="http://schemas.microsoft.com/office/powerpoint/2010/main" val="207275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128788"/>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II. Salvation by grace alone is affirmed through God’s </a:t>
            </a:r>
            <a:r>
              <a:rPr kumimoji="0" lang="en-US" sz="2800" b="1" i="0" u="sng" strike="noStrike" kern="1200" cap="none" spc="0" normalizeH="0" baseline="0" noProof="0" dirty="0">
                <a:ln>
                  <a:noFill/>
                </a:ln>
                <a:solidFill>
                  <a:srgbClr val="C00000"/>
                </a:solidFill>
                <a:effectLst/>
                <a:uLnTx/>
                <a:uFillTx/>
                <a:latin typeface="Calibri" panose="020F0502020204030204"/>
                <a:ea typeface="+mn-ea"/>
                <a:cs typeface="+mn-cs"/>
              </a:rPr>
              <a:t>words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4E1D823-C94F-AC0F-4319-C147BD9E6300}"/>
              </a:ext>
            </a:extLst>
          </p:cNvPr>
          <p:cNvSpPr txBox="1"/>
          <p:nvPr/>
        </p:nvSpPr>
        <p:spPr>
          <a:xfrm>
            <a:off x="0" y="652008"/>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This Amos 9:11-12 prophecy looks forward to the </a:t>
            </a:r>
            <a:r>
              <a:rPr kumimoji="0" lang="en-US" sz="18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millennium</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6ADC157-72C3-B25B-8541-435FC6C73DFC}"/>
              </a:ext>
            </a:extLst>
          </p:cNvPr>
          <p:cNvSpPr txBox="1"/>
          <p:nvPr/>
        </p:nvSpPr>
        <p:spPr>
          <a:xfrm>
            <a:off x="0" y="1021340"/>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salvation of the Gentiles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their inclusion into the church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now</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agrees with this future prophecy.</a:t>
            </a:r>
          </a:p>
        </p:txBody>
      </p:sp>
      <p:sp>
        <p:nvSpPr>
          <p:cNvPr id="4" name="TextBox 3">
            <a:extLst>
              <a:ext uri="{FF2B5EF4-FFF2-40B4-BE49-F238E27FC236}">
                <a16:creationId xmlns:a16="http://schemas.microsoft.com/office/drawing/2014/main" id="{61F240D6-8DE1-6A0B-C67B-F264B2DBA416}"/>
              </a:ext>
            </a:extLst>
          </p:cNvPr>
          <p:cNvSpPr txBox="1"/>
          <p:nvPr/>
        </p:nvSpPr>
        <p:spPr>
          <a:xfrm>
            <a:off x="436605" y="3429000"/>
            <a:ext cx="11318789"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sng" dirty="0">
                <a:solidFill>
                  <a:prstClr val="black"/>
                </a:solidFill>
                <a:latin typeface="Calibri" panose="020F0502020204030204"/>
              </a:rPr>
              <a:t>Isaiah 49:6</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r>
              <a:rPr lang="en-US" dirty="0">
                <a:solidFill>
                  <a:prstClr val="black"/>
                </a:solidFill>
              </a:rPr>
              <a:t>he says: “It is too light a thing that you should be my servant </a:t>
            </a:r>
            <a:r>
              <a:rPr lang="en-US" dirty="0">
                <a:solidFill>
                  <a:prstClr val="black"/>
                </a:solidFill>
                <a:highlight>
                  <a:srgbClr val="FFFF00"/>
                </a:highlight>
              </a:rPr>
              <a:t>to raise up the tribes of Jacob and to bring back the preserved of Israel</a:t>
            </a:r>
            <a:r>
              <a:rPr lang="en-US" dirty="0">
                <a:solidFill>
                  <a:prstClr val="black"/>
                </a:solidFill>
              </a:rPr>
              <a:t>; </a:t>
            </a:r>
            <a:r>
              <a:rPr lang="en-US" dirty="0">
                <a:solidFill>
                  <a:prstClr val="black"/>
                </a:solidFill>
                <a:highlight>
                  <a:srgbClr val="FFFF00"/>
                </a:highlight>
              </a:rPr>
              <a:t>I will make you as a light for the nations</a:t>
            </a:r>
            <a:r>
              <a:rPr lang="en-US" dirty="0">
                <a:solidFill>
                  <a:prstClr val="black"/>
                </a:solidFill>
              </a:rPr>
              <a:t>, that my salvation may reach to the end of the earth.”</a:t>
            </a:r>
          </a:p>
        </p:txBody>
      </p:sp>
      <p:sp>
        <p:nvSpPr>
          <p:cNvPr id="5" name="TextBox 4">
            <a:extLst>
              <a:ext uri="{FF2B5EF4-FFF2-40B4-BE49-F238E27FC236}">
                <a16:creationId xmlns:a16="http://schemas.microsoft.com/office/drawing/2014/main" id="{35AB702D-56E9-DF62-B859-112B29C87D87}"/>
              </a:ext>
            </a:extLst>
          </p:cNvPr>
          <p:cNvSpPr txBox="1"/>
          <p:nvPr/>
        </p:nvSpPr>
        <p:spPr>
          <a:xfrm>
            <a:off x="0" y="135989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a:t>
            </a:r>
            <a:r>
              <a:rPr kumimoji="0" lang="en-US"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After this,”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Jesus returns in his second coming and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restores</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Israel.</a:t>
            </a:r>
          </a:p>
        </p:txBody>
      </p:sp>
      <p:sp>
        <p:nvSpPr>
          <p:cNvPr id="8" name="TextBox 7">
            <a:extLst>
              <a:ext uri="{FF2B5EF4-FFF2-40B4-BE49-F238E27FC236}">
                <a16:creationId xmlns:a16="http://schemas.microsoft.com/office/drawing/2014/main" id="{3402AA25-6673-73CC-B7E2-C7935665AB99}"/>
              </a:ext>
            </a:extLst>
          </p:cNvPr>
          <p:cNvSpPr txBox="1"/>
          <p:nvPr/>
        </p:nvSpPr>
        <p:spPr>
          <a:xfrm>
            <a:off x="0" y="1760004"/>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When Jesus returns at his second coming, it will be a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literal</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return to a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literal</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kingdom.</a:t>
            </a:r>
          </a:p>
        </p:txBody>
      </p:sp>
      <p:sp>
        <p:nvSpPr>
          <p:cNvPr id="7" name="TextBox 6">
            <a:extLst>
              <a:ext uri="{FF2B5EF4-FFF2-40B4-BE49-F238E27FC236}">
                <a16:creationId xmlns:a16="http://schemas.microsoft.com/office/drawing/2014/main" id="{94CBC7AB-40E1-EDEF-C0AF-3A6C1CF0067E}"/>
              </a:ext>
            </a:extLst>
          </p:cNvPr>
          <p:cNvSpPr txBox="1"/>
          <p:nvPr/>
        </p:nvSpPr>
        <p:spPr>
          <a:xfrm>
            <a:off x="0" y="2189281"/>
            <a:ext cx="12192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the millennium, more </a:t>
            </a:r>
            <a:r>
              <a:rPr kumimoji="0" lang="en-US" sz="1800" b="0"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Gentiles</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will be saved.</a:t>
            </a:r>
          </a:p>
        </p:txBody>
      </p:sp>
    </p:spTree>
    <p:extLst>
      <p:ext uri="{BB962C8B-B14F-4D97-AF65-F5344CB8AC3E}">
        <p14:creationId xmlns:p14="http://schemas.microsoft.com/office/powerpoint/2010/main" val="268117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11943</TotalTime>
  <Words>1399</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268</cp:revision>
  <dcterms:created xsi:type="dcterms:W3CDTF">2022-07-07T17:16:49Z</dcterms:created>
  <dcterms:modified xsi:type="dcterms:W3CDTF">2023-05-14T00:05:04Z</dcterms:modified>
</cp:coreProperties>
</file>