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282" r:id="rId3"/>
    <p:sldId id="266" r:id="rId4"/>
    <p:sldId id="275" r:id="rId5"/>
    <p:sldId id="283" r:id="rId6"/>
    <p:sldId id="276" r:id="rId7"/>
    <p:sldId id="277" r:id="rId8"/>
    <p:sldId id="278" r:id="rId9"/>
    <p:sldId id="284" r:id="rId10"/>
    <p:sldId id="285" r:id="rId11"/>
    <p:sldId id="286" r:id="rId12"/>
    <p:sldId id="279" r:id="rId13"/>
    <p:sldId id="287"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varScale="1">
        <p:scale>
          <a:sx n="96" d="100"/>
          <a:sy n="96" d="100"/>
        </p:scale>
        <p:origin x="808" y="6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5/21/2023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5/21/2023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5/21/2023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5/21/2023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5/21/2023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5/21/2023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5/21/2023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5/21/2023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5/21/2023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5/21/2023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5/21/2023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5/21/2023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1332876"/>
            <a:ext cx="12192000" cy="209612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000" i="1" spc="150" dirty="0">
                <a:solidFill>
                  <a:schemeClr val="tx1">
                    <a:lumMod val="85000"/>
                    <a:lumOff val="15000"/>
                  </a:schemeClr>
                </a:solidFill>
                <a:latin typeface="Bookman Old Style" panose="02050604050505020204" pitchFamily="18" charset="0"/>
                <a:ea typeface="+mj-ea"/>
                <a:cs typeface="+mj-cs"/>
              </a:rPr>
              <a:t>The Jerusalem Council: </a:t>
            </a:r>
          </a:p>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“Law or Liberty?”</a:t>
            </a:r>
          </a:p>
          <a:p>
            <a:pPr algn="ctr">
              <a:lnSpc>
                <a:spcPct val="110000"/>
              </a:lnSpc>
              <a:spcBef>
                <a:spcPct val="0"/>
              </a:spcBef>
              <a:spcAft>
                <a:spcPts val="600"/>
              </a:spcAft>
            </a:pPr>
            <a:r>
              <a:rPr lang="en-US" b="1" i="1" spc="150" dirty="0">
                <a:solidFill>
                  <a:schemeClr val="tx1">
                    <a:lumMod val="85000"/>
                    <a:lumOff val="15000"/>
                  </a:schemeClr>
                </a:solidFill>
                <a:latin typeface="+mj-lt"/>
                <a:ea typeface="+mj-ea"/>
                <a:cs typeface="+mj-cs"/>
              </a:rPr>
              <a:t>Acts 15:19-21</a:t>
            </a:r>
          </a:p>
        </p:txBody>
      </p:sp>
      <p:sp>
        <p:nvSpPr>
          <p:cNvPr id="2" name="TextBox 1">
            <a:extLst>
              <a:ext uri="{FF2B5EF4-FFF2-40B4-BE49-F238E27FC236}">
                <a16:creationId xmlns:a16="http://schemas.microsoft.com/office/drawing/2014/main" id="{58DB13D8-1E80-B25A-8498-841487ADA961}"/>
              </a:ext>
            </a:extLst>
          </p:cNvPr>
          <p:cNvSpPr txBox="1"/>
          <p:nvPr/>
        </p:nvSpPr>
        <p:spPr>
          <a:xfrm>
            <a:off x="0" y="6000107"/>
            <a:ext cx="12192001" cy="763819"/>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600" b="1" spc="150" dirty="0">
                <a:solidFill>
                  <a:schemeClr val="tx1">
                    <a:lumMod val="85000"/>
                    <a:lumOff val="15000"/>
                  </a:schemeClr>
                </a:solidFill>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200" b="1" i="1" spc="150" dirty="0">
                <a:solidFill>
                  <a:schemeClr val="tx1">
                    <a:lumMod val="85000"/>
                    <a:lumOff val="15000"/>
                  </a:schemeClr>
                </a:solidFill>
                <a:latin typeface="Bookman Old Style" panose="02050604050505020204" pitchFamily="18" charset="0"/>
                <a:ea typeface="+mj-ea"/>
                <a:cs typeface="+mj-cs"/>
              </a:rPr>
              <a:t>– Acts 1:8 (ESV)</a:t>
            </a:r>
            <a:endParaRPr lang="en-US" sz="1000" b="1" i="1" spc="1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74437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5. They are matters of abstaining from common pagan practices for the sake of a brother’s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conscience</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in order to maintain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unity</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&amp;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fellowship</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in the church.</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1854875"/>
            <a:ext cx="12192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Romans 14:17</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For </a:t>
            </a:r>
            <a:r>
              <a:rPr lang="en-US" dirty="0">
                <a:solidFill>
                  <a:prstClr val="black"/>
                </a:solidFill>
                <a:highlight>
                  <a:srgbClr val="FFFF00"/>
                </a:highlight>
                <a:latin typeface="Times New Roman" panose="02020603050405020304" pitchFamily="18" charset="0"/>
                <a:cs typeface="Times New Roman" panose="02020603050405020304" pitchFamily="18" charset="0"/>
              </a:rPr>
              <a:t>the kingdom of God is not a matter of eating and drinking </a:t>
            </a:r>
            <a:r>
              <a:rPr lang="en-US" dirty="0">
                <a:solidFill>
                  <a:prstClr val="black"/>
                </a:solidFill>
                <a:latin typeface="Times New Roman" panose="02020603050405020304" pitchFamily="18" charset="0"/>
                <a:cs typeface="Times New Roman" panose="02020603050405020304" pitchFamily="18" charset="0"/>
              </a:rPr>
              <a:t>but of righteousness and peace and joy in the Holy Spirit.</a:t>
            </a:r>
          </a:p>
        </p:txBody>
      </p:sp>
      <p:sp>
        <p:nvSpPr>
          <p:cNvPr id="3" name="TextBox 2">
            <a:extLst>
              <a:ext uri="{FF2B5EF4-FFF2-40B4-BE49-F238E27FC236}">
                <a16:creationId xmlns:a16="http://schemas.microsoft.com/office/drawing/2014/main" id="{D6ADC157-72C3-B25B-8541-435FC6C73DFC}"/>
              </a:ext>
            </a:extLst>
          </p:cNvPr>
          <p:cNvSpPr txBox="1"/>
          <p:nvPr/>
        </p:nvSpPr>
        <p:spPr>
          <a:xfrm>
            <a:off x="0" y="3273186"/>
            <a:ext cx="121920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Colossians 2:16-1</a:t>
            </a: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Therefore </a:t>
            </a:r>
            <a:r>
              <a:rPr lang="en-US" dirty="0">
                <a:solidFill>
                  <a:prstClr val="black"/>
                </a:solidFill>
                <a:highlight>
                  <a:srgbClr val="FFFF00"/>
                </a:highlight>
                <a:latin typeface="Times New Roman" panose="02020603050405020304" pitchFamily="18" charset="0"/>
                <a:cs typeface="Times New Roman" panose="02020603050405020304" pitchFamily="18" charset="0"/>
              </a:rPr>
              <a:t>let no one pass judgment on you in questions of food and drink</a:t>
            </a:r>
            <a:r>
              <a:rPr lang="en-US" dirty="0">
                <a:solidFill>
                  <a:prstClr val="black"/>
                </a:solidFill>
                <a:latin typeface="Times New Roman" panose="02020603050405020304" pitchFamily="18" charset="0"/>
                <a:cs typeface="Times New Roman" panose="02020603050405020304" pitchFamily="18" charset="0"/>
              </a:rPr>
              <a:t>, or with regard to a festival or a new moon or a Sabbath. These are a shadow of the things to come, but the substance belongs to Christ.</a:t>
            </a:r>
          </a:p>
        </p:txBody>
      </p:sp>
      <p:sp>
        <p:nvSpPr>
          <p:cNvPr id="4" name="TextBox 3">
            <a:extLst>
              <a:ext uri="{FF2B5EF4-FFF2-40B4-BE49-F238E27FC236}">
                <a16:creationId xmlns:a16="http://schemas.microsoft.com/office/drawing/2014/main" id="{64A19DD5-273E-5587-8C57-2BA5400DF930}"/>
              </a:ext>
            </a:extLst>
          </p:cNvPr>
          <p:cNvSpPr txBox="1"/>
          <p:nvPr/>
        </p:nvSpPr>
        <p:spPr>
          <a:xfrm>
            <a:off x="0" y="4968496"/>
            <a:ext cx="1219200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noProof="0" dirty="0">
                <a:solidFill>
                  <a:prstClr val="black"/>
                </a:solidFill>
                <a:latin typeface="Times New Roman" panose="02020603050405020304" pitchFamily="18" charset="0"/>
                <a:cs typeface="Times New Roman" panose="02020603050405020304" pitchFamily="18" charset="0"/>
              </a:rPr>
              <a:t>1 Timothy 4:1-5</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Now the Spirit expressly says that in later times some will depart from the faith by devoting themselves to deceitful spirits and teachings of demons, through the insincerity of liars </a:t>
            </a:r>
            <a:r>
              <a:rPr lang="en-US" dirty="0">
                <a:solidFill>
                  <a:prstClr val="black"/>
                </a:solidFill>
                <a:highlight>
                  <a:srgbClr val="FFFF00"/>
                </a:highlight>
                <a:latin typeface="Times New Roman" panose="02020603050405020304" pitchFamily="18" charset="0"/>
                <a:cs typeface="Times New Roman" panose="02020603050405020304" pitchFamily="18" charset="0"/>
              </a:rPr>
              <a:t>whose consciences are seared, who forbid marriage </a:t>
            </a:r>
            <a:r>
              <a:rPr lang="en-US" b="1" dirty="0">
                <a:solidFill>
                  <a:prstClr val="black"/>
                </a:solidFill>
                <a:highlight>
                  <a:srgbClr val="FFFF00"/>
                </a:highlight>
                <a:latin typeface="Times New Roman" panose="02020603050405020304" pitchFamily="18" charset="0"/>
                <a:cs typeface="Times New Roman" panose="02020603050405020304" pitchFamily="18" charset="0"/>
              </a:rPr>
              <a:t>and require abstinence from foods </a:t>
            </a:r>
            <a:r>
              <a:rPr lang="en-US" dirty="0">
                <a:solidFill>
                  <a:prstClr val="black"/>
                </a:solidFill>
                <a:highlight>
                  <a:srgbClr val="FFFF00"/>
                </a:highlight>
                <a:latin typeface="Times New Roman" panose="02020603050405020304" pitchFamily="18" charset="0"/>
                <a:cs typeface="Times New Roman" panose="02020603050405020304" pitchFamily="18" charset="0"/>
              </a:rPr>
              <a:t>that God created to be received with thanksgiving by those who believe and know the truth. For everything created by God is good, and nothing is to be rejected if it is received with thanksgiving</a:t>
            </a:r>
            <a:r>
              <a:rPr lang="en-US" dirty="0">
                <a:solidFill>
                  <a:prstClr val="black"/>
                </a:solidFill>
                <a:latin typeface="Times New Roman" panose="02020603050405020304" pitchFamily="18" charset="0"/>
                <a:cs typeface="Times New Roman" panose="02020603050405020304" pitchFamily="18" charset="0"/>
              </a:rPr>
              <a:t>, for it is made holy by the word of God and prayer.</a:t>
            </a:r>
          </a:p>
        </p:txBody>
      </p:sp>
    </p:spTree>
    <p:extLst>
      <p:ext uri="{BB962C8B-B14F-4D97-AF65-F5344CB8AC3E}">
        <p14:creationId xmlns:p14="http://schemas.microsoft.com/office/powerpoint/2010/main" val="130391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5. They are matters of abstaining from common pagan practices for the sake of a brother’s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conscience</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in order to maintain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unity</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&amp;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fellowship</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in the church.</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3414215" y="2828835"/>
            <a:ext cx="536357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Genesis 9:3-4</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Every moving thing that lives shall be food for you. And as I gave you the green plants, I give you everything. </a:t>
            </a:r>
            <a:r>
              <a:rPr lang="en-US" dirty="0">
                <a:solidFill>
                  <a:prstClr val="black"/>
                </a:solidFill>
                <a:highlight>
                  <a:srgbClr val="FFFF00"/>
                </a:highlight>
                <a:latin typeface="Times New Roman" panose="02020603050405020304" pitchFamily="18" charset="0"/>
                <a:cs typeface="Times New Roman" panose="02020603050405020304" pitchFamily="18" charset="0"/>
              </a:rPr>
              <a:t>But you shall not eat flesh with its life, that is, its blood.</a:t>
            </a:r>
          </a:p>
        </p:txBody>
      </p:sp>
    </p:spTree>
    <p:extLst>
      <p:ext uri="{BB962C8B-B14F-4D97-AF65-F5344CB8AC3E}">
        <p14:creationId xmlns:p14="http://schemas.microsoft.com/office/powerpoint/2010/main" val="227016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black"/>
                </a:solidFill>
                <a:latin typeface="Calibri" panose="020F0502020204030204"/>
              </a:rPr>
              <a:t>6</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They are</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ultimately a matter of Christian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law</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1718880" y="910796"/>
            <a:ext cx="418602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Romans 3:27</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Then what becomes of our boasting? It is excluded. By what kind of law? By a law of works? No, </a:t>
            </a:r>
            <a:r>
              <a:rPr lang="en-US" dirty="0">
                <a:solidFill>
                  <a:prstClr val="black"/>
                </a:solidFill>
                <a:highlight>
                  <a:srgbClr val="FFFF00"/>
                </a:highlight>
                <a:latin typeface="Times New Roman" panose="02020603050405020304" pitchFamily="18" charset="0"/>
                <a:cs typeface="Times New Roman" panose="02020603050405020304" pitchFamily="18" charset="0"/>
              </a:rPr>
              <a:t>but by the law of faith.</a:t>
            </a:r>
          </a:p>
        </p:txBody>
      </p:sp>
      <p:sp>
        <p:nvSpPr>
          <p:cNvPr id="3" name="TextBox 2">
            <a:extLst>
              <a:ext uri="{FF2B5EF4-FFF2-40B4-BE49-F238E27FC236}">
                <a16:creationId xmlns:a16="http://schemas.microsoft.com/office/drawing/2014/main" id="{D6ADC157-72C3-B25B-8541-435FC6C73DFC}"/>
              </a:ext>
            </a:extLst>
          </p:cNvPr>
          <p:cNvSpPr txBox="1"/>
          <p:nvPr/>
        </p:nvSpPr>
        <p:spPr>
          <a:xfrm>
            <a:off x="1718879" y="2572790"/>
            <a:ext cx="4186025"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Romans 8:2-3b</a:t>
            </a: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a:t>
            </a:r>
            <a:r>
              <a:rPr lang="en-US" dirty="0">
                <a:highlight>
                  <a:srgbClr val="FFFF00"/>
                </a:highlight>
                <a:latin typeface="Times New Roman" panose="02020603050405020304" pitchFamily="18" charset="0"/>
                <a:cs typeface="Times New Roman" panose="02020603050405020304" pitchFamily="18" charset="0"/>
              </a:rPr>
              <a:t>the law of the Spirit </a:t>
            </a:r>
            <a:r>
              <a:rPr lang="en-US" dirty="0">
                <a:latin typeface="Times New Roman" panose="02020603050405020304" pitchFamily="18" charset="0"/>
                <a:cs typeface="Times New Roman" panose="02020603050405020304" pitchFamily="18" charset="0"/>
              </a:rPr>
              <a:t>of life has set you free in Christ Jesus from the law of sin and death. For God has done what the law, weakened by the flesh, could not do…</a:t>
            </a:r>
          </a:p>
        </p:txBody>
      </p:sp>
      <p:sp>
        <p:nvSpPr>
          <p:cNvPr id="4" name="TextBox 3">
            <a:extLst>
              <a:ext uri="{FF2B5EF4-FFF2-40B4-BE49-F238E27FC236}">
                <a16:creationId xmlns:a16="http://schemas.microsoft.com/office/drawing/2014/main" id="{273A82A8-141C-2995-3220-EE639A23F19E}"/>
              </a:ext>
            </a:extLst>
          </p:cNvPr>
          <p:cNvSpPr txBox="1"/>
          <p:nvPr/>
        </p:nvSpPr>
        <p:spPr>
          <a:xfrm>
            <a:off x="1718879" y="4717036"/>
            <a:ext cx="4186025"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1 Corinthians 9:21</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To those outside the law I became as one outside the law (not being outside the law of God but </a:t>
            </a:r>
            <a:r>
              <a:rPr lang="en-US" dirty="0">
                <a:highlight>
                  <a:srgbClr val="FFFF00"/>
                </a:highlight>
                <a:latin typeface="Times New Roman" panose="02020603050405020304" pitchFamily="18" charset="0"/>
                <a:cs typeface="Times New Roman" panose="02020603050405020304" pitchFamily="18" charset="0"/>
              </a:rPr>
              <a:t>under the law of Christ</a:t>
            </a:r>
            <a:r>
              <a:rPr lang="en-US" dirty="0">
                <a:latin typeface="Times New Roman" panose="02020603050405020304" pitchFamily="18" charset="0"/>
                <a:cs typeface="Times New Roman" panose="02020603050405020304" pitchFamily="18" charset="0"/>
              </a:rPr>
              <a:t>) that I might win those outside the law. </a:t>
            </a:r>
          </a:p>
        </p:txBody>
      </p:sp>
      <p:sp>
        <p:nvSpPr>
          <p:cNvPr id="7" name="TextBox 6">
            <a:extLst>
              <a:ext uri="{FF2B5EF4-FFF2-40B4-BE49-F238E27FC236}">
                <a16:creationId xmlns:a16="http://schemas.microsoft.com/office/drawing/2014/main" id="{987736B0-F50E-10D5-22F6-046DBFC2DC08}"/>
              </a:ext>
            </a:extLst>
          </p:cNvPr>
          <p:cNvSpPr txBox="1"/>
          <p:nvPr/>
        </p:nvSpPr>
        <p:spPr>
          <a:xfrm>
            <a:off x="6287097" y="2771407"/>
            <a:ext cx="4551503" cy="34163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James 1:25; 2:8,12</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r>
              <a:rPr lang="en-US" b="1" dirty="0">
                <a:latin typeface="Times New Roman" panose="02020603050405020304" pitchFamily="18" charset="0"/>
                <a:cs typeface="Times New Roman" panose="02020603050405020304" pitchFamily="18" charset="0"/>
              </a:rPr>
              <a:t>1:25. </a:t>
            </a:r>
            <a:r>
              <a:rPr lang="en-US" dirty="0">
                <a:latin typeface="Times New Roman" panose="02020603050405020304" pitchFamily="18" charset="0"/>
                <a:cs typeface="Times New Roman" panose="02020603050405020304" pitchFamily="18" charset="0"/>
              </a:rPr>
              <a:t>But the one who looks into </a:t>
            </a:r>
            <a:r>
              <a:rPr lang="en-US" dirty="0">
                <a:highlight>
                  <a:srgbClr val="FFFF00"/>
                </a:highlight>
                <a:latin typeface="Times New Roman" panose="02020603050405020304" pitchFamily="18" charset="0"/>
                <a:cs typeface="Times New Roman" panose="02020603050405020304" pitchFamily="18" charset="0"/>
              </a:rPr>
              <a:t>the perfect law, the law of liberty</a:t>
            </a:r>
            <a:r>
              <a:rPr lang="en-US" dirty="0">
                <a:latin typeface="Times New Roman" panose="02020603050405020304" pitchFamily="18" charset="0"/>
                <a:cs typeface="Times New Roman" panose="02020603050405020304" pitchFamily="18" charset="0"/>
              </a:rPr>
              <a:t>, and perseveres, being no hearer who forgets but a doer who acts, he will be blessed in his doing.</a:t>
            </a:r>
          </a:p>
          <a:p>
            <a:pPr algn="ct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2:8. </a:t>
            </a:r>
            <a:r>
              <a:rPr lang="en-US" dirty="0">
                <a:latin typeface="Times New Roman" panose="02020603050405020304" pitchFamily="18" charset="0"/>
                <a:cs typeface="Times New Roman" panose="02020603050405020304" pitchFamily="18" charset="0"/>
              </a:rPr>
              <a:t>If you really fulfill </a:t>
            </a:r>
            <a:r>
              <a:rPr lang="en-US" dirty="0">
                <a:highlight>
                  <a:srgbClr val="FFFF00"/>
                </a:highlight>
                <a:latin typeface="Times New Roman" panose="02020603050405020304" pitchFamily="18" charset="0"/>
                <a:cs typeface="Times New Roman" panose="02020603050405020304" pitchFamily="18" charset="0"/>
              </a:rPr>
              <a:t>the royal law </a:t>
            </a:r>
            <a:r>
              <a:rPr lang="en-US" dirty="0">
                <a:latin typeface="Times New Roman" panose="02020603050405020304" pitchFamily="18" charset="0"/>
                <a:cs typeface="Times New Roman" panose="02020603050405020304" pitchFamily="18" charset="0"/>
              </a:rPr>
              <a:t>according to the Scripture, “You shall love your neighbor as yourself,” you are doing well.</a:t>
            </a:r>
          </a:p>
          <a:p>
            <a:pPr algn="ct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2:12. </a:t>
            </a:r>
            <a:r>
              <a:rPr lang="en-US" dirty="0">
                <a:latin typeface="Times New Roman" panose="02020603050405020304" pitchFamily="18" charset="0"/>
                <a:cs typeface="Times New Roman" panose="02020603050405020304" pitchFamily="18" charset="0"/>
              </a:rPr>
              <a:t>So speak and so act as those who are to be judged under </a:t>
            </a:r>
            <a:r>
              <a:rPr lang="en-US" dirty="0">
                <a:highlight>
                  <a:srgbClr val="FFFF00"/>
                </a:highlight>
                <a:latin typeface="Times New Roman" panose="02020603050405020304" pitchFamily="18" charset="0"/>
                <a:cs typeface="Times New Roman" panose="02020603050405020304" pitchFamily="18" charset="0"/>
              </a:rPr>
              <a:t>the law of liberty.</a:t>
            </a:r>
          </a:p>
        </p:txBody>
      </p:sp>
      <p:sp>
        <p:nvSpPr>
          <p:cNvPr id="8" name="TextBox 7">
            <a:extLst>
              <a:ext uri="{FF2B5EF4-FFF2-40B4-BE49-F238E27FC236}">
                <a16:creationId xmlns:a16="http://schemas.microsoft.com/office/drawing/2014/main" id="{A6792332-C99A-7926-CD55-C72F4BAA8091}"/>
              </a:ext>
            </a:extLst>
          </p:cNvPr>
          <p:cNvSpPr txBox="1"/>
          <p:nvPr/>
        </p:nvSpPr>
        <p:spPr>
          <a:xfrm>
            <a:off x="6287097" y="1049295"/>
            <a:ext cx="4186025"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Galatians 6:2</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Bear one another’s burdens, and so fulfill </a:t>
            </a:r>
            <a:r>
              <a:rPr lang="en-US" dirty="0">
                <a:highlight>
                  <a:srgbClr val="FFFF00"/>
                </a:highlight>
                <a:latin typeface="Times New Roman" panose="02020603050405020304" pitchFamily="18" charset="0"/>
                <a:cs typeface="Times New Roman" panose="02020603050405020304" pitchFamily="18" charset="0"/>
              </a:rPr>
              <a:t>the law of Christ.</a:t>
            </a:r>
          </a:p>
        </p:txBody>
      </p:sp>
    </p:spTree>
    <p:extLst>
      <p:ext uri="{BB962C8B-B14F-4D97-AF65-F5344CB8AC3E}">
        <p14:creationId xmlns:p14="http://schemas.microsoft.com/office/powerpoint/2010/main" val="227001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grpId="0" nodeType="withEffect">
                                  <p:stCondLst>
                                    <p:cond delay="50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100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par>
                                <p:cTn id="19" presetID="16" presetClass="entr" presetSubtype="21" fill="hold" grpId="0" nodeType="withEffect">
                                  <p:stCondLst>
                                    <p:cond delay="150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par>
                                <p:cTn id="22" presetID="16" presetClass="entr" presetSubtype="21" fill="hold" grpId="0" nodeType="withEffect">
                                  <p:stCondLst>
                                    <p:cond delay="200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P spid="4"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6. They are ultimately a matter of Christian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law</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1718880" y="2413337"/>
            <a:ext cx="9335807"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James 1:21-25</a:t>
            </a: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Therefore put away all filthiness and rampant wickedness and </a:t>
            </a:r>
            <a:r>
              <a:rPr lang="en-US" dirty="0">
                <a:solidFill>
                  <a:prstClr val="black"/>
                </a:solidFill>
                <a:highlight>
                  <a:srgbClr val="FFFF00"/>
                </a:highlight>
                <a:latin typeface="Times New Roman" panose="02020603050405020304" pitchFamily="18" charset="0"/>
                <a:cs typeface="Times New Roman" panose="02020603050405020304" pitchFamily="18" charset="0"/>
              </a:rPr>
              <a:t>receive with meekness the implanted word</a:t>
            </a:r>
            <a:r>
              <a:rPr lang="en-US" dirty="0">
                <a:solidFill>
                  <a:prstClr val="black"/>
                </a:solidFill>
                <a:latin typeface="Times New Roman" panose="02020603050405020304" pitchFamily="18" charset="0"/>
                <a:cs typeface="Times New Roman" panose="02020603050405020304" pitchFamily="18" charset="0"/>
              </a:rPr>
              <a:t>, which is able to save your souls. But </a:t>
            </a:r>
            <a:r>
              <a:rPr lang="en-US" dirty="0">
                <a:solidFill>
                  <a:prstClr val="black"/>
                </a:solidFill>
                <a:highlight>
                  <a:srgbClr val="FFFF00"/>
                </a:highlight>
                <a:latin typeface="Times New Roman" panose="02020603050405020304" pitchFamily="18" charset="0"/>
                <a:cs typeface="Times New Roman" panose="02020603050405020304" pitchFamily="18" charset="0"/>
              </a:rPr>
              <a:t>be doers of the word</a:t>
            </a:r>
            <a:r>
              <a:rPr lang="en-US" dirty="0">
                <a:solidFill>
                  <a:prstClr val="black"/>
                </a:solidFill>
                <a:latin typeface="Times New Roman" panose="02020603050405020304" pitchFamily="18" charset="0"/>
                <a:cs typeface="Times New Roman" panose="02020603050405020304" pitchFamily="18" charset="0"/>
              </a:rPr>
              <a:t>, and not hearers only, deceiving yourselves. For </a:t>
            </a:r>
            <a:r>
              <a:rPr lang="en-US" dirty="0">
                <a:solidFill>
                  <a:prstClr val="black"/>
                </a:solidFill>
                <a:highlight>
                  <a:srgbClr val="00FF00"/>
                </a:highlight>
                <a:latin typeface="Times New Roman" panose="02020603050405020304" pitchFamily="18" charset="0"/>
                <a:cs typeface="Times New Roman" panose="02020603050405020304" pitchFamily="18" charset="0"/>
              </a:rPr>
              <a:t>if anyone is a hearer of the word and not a doer</a:t>
            </a:r>
            <a:r>
              <a:rPr lang="en-US" dirty="0">
                <a:solidFill>
                  <a:prstClr val="black"/>
                </a:solidFill>
                <a:latin typeface="Times New Roman" panose="02020603050405020304" pitchFamily="18" charset="0"/>
                <a:cs typeface="Times New Roman" panose="02020603050405020304" pitchFamily="18" charset="0"/>
              </a:rPr>
              <a:t>, he is like a man who looks intently at his natural face in a mirror. For he looks at himself and goes away and at once forgets what he was like. But the one who looks into </a:t>
            </a:r>
            <a:r>
              <a:rPr lang="en-US" dirty="0">
                <a:solidFill>
                  <a:prstClr val="black"/>
                </a:solidFill>
                <a:highlight>
                  <a:srgbClr val="FFFF00"/>
                </a:highlight>
                <a:latin typeface="Times New Roman" panose="02020603050405020304" pitchFamily="18" charset="0"/>
                <a:cs typeface="Times New Roman" panose="02020603050405020304" pitchFamily="18" charset="0"/>
              </a:rPr>
              <a:t>the perfect law, the law of liberty</a:t>
            </a:r>
            <a:r>
              <a:rPr lang="en-US" dirty="0">
                <a:solidFill>
                  <a:prstClr val="black"/>
                </a:solidFill>
                <a:latin typeface="Times New Roman" panose="02020603050405020304" pitchFamily="18" charset="0"/>
                <a:cs typeface="Times New Roman" panose="02020603050405020304" pitchFamily="18" charset="0"/>
              </a:rPr>
              <a:t>, and perseveres, </a:t>
            </a:r>
            <a:r>
              <a:rPr lang="en-US" dirty="0">
                <a:solidFill>
                  <a:prstClr val="black"/>
                </a:solidFill>
                <a:highlight>
                  <a:srgbClr val="00FF00"/>
                </a:highlight>
                <a:latin typeface="Times New Roman" panose="02020603050405020304" pitchFamily="18" charset="0"/>
                <a:cs typeface="Times New Roman" panose="02020603050405020304" pitchFamily="18" charset="0"/>
              </a:rPr>
              <a:t>being no hearer who forgets but a doer who acts</a:t>
            </a:r>
            <a:r>
              <a:rPr lang="en-US" dirty="0">
                <a:solidFill>
                  <a:prstClr val="black"/>
                </a:solidFill>
                <a:latin typeface="Times New Roman" panose="02020603050405020304" pitchFamily="18" charset="0"/>
                <a:cs typeface="Times New Roman" panose="02020603050405020304" pitchFamily="18" charset="0"/>
              </a:rPr>
              <a:t>, he will be blessed in his doing.</a:t>
            </a:r>
          </a:p>
        </p:txBody>
      </p:sp>
    </p:spTree>
    <p:extLst>
      <p:ext uri="{BB962C8B-B14F-4D97-AF65-F5344CB8AC3E}">
        <p14:creationId xmlns:p14="http://schemas.microsoft.com/office/powerpoint/2010/main" val="134723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Application</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9691FDA-9B89-4DB3-6BD8-C8E13433E2A3}"/>
              </a:ext>
            </a:extLst>
          </p:cNvPr>
          <p:cNvSpPr txBox="1"/>
          <p:nvPr/>
        </p:nvSpPr>
        <p:spPr>
          <a:xfrm>
            <a:off x="0" y="836819"/>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Don’t use your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freedom</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as</a:t>
            </a:r>
            <a:r>
              <a:rPr kumimoji="0" lang="en-US" sz="180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 opportunity for the </a:t>
            </a:r>
            <a:r>
              <a:rPr kumimoji="0" lang="en-US" sz="1800" i="0" u="sng" strike="noStrike" kern="1200" cap="none" spc="0" normalizeH="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flesh</a:t>
            </a:r>
            <a:r>
              <a:rPr kumimoji="0" lang="en-US" sz="180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2F9A3775-A880-89E2-67A0-1CE2F24E92F8}"/>
              </a:ext>
            </a:extLst>
          </p:cNvPr>
          <p:cNvSpPr txBox="1"/>
          <p:nvPr/>
        </p:nvSpPr>
        <p:spPr>
          <a:xfrm>
            <a:off x="71919" y="132432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Be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sensitive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to other’s convictions &amp;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compromise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where you can.</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21AE0598-30AF-0C94-9173-5ECDD3762E85}"/>
              </a:ext>
            </a:extLst>
          </p:cNvPr>
          <p:cNvSpPr txBox="1"/>
          <p:nvPr/>
        </p:nvSpPr>
        <p:spPr>
          <a:xfrm>
            <a:off x="0" y="1803396"/>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Love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your brothers with a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Spirit</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-directed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love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6998286D-CA41-5D73-8EF8-1F105C1FFDB8}"/>
              </a:ext>
            </a:extLst>
          </p:cNvPr>
          <p:cNvSpPr txBox="1"/>
          <p:nvPr/>
        </p:nvSpPr>
        <p:spPr>
          <a:xfrm>
            <a:off x="0" y="2225045"/>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Don’t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quarrel</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over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opinions</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7E96542E-ECC0-3A3C-3076-D5067A93CB8D}"/>
              </a:ext>
            </a:extLst>
          </p:cNvPr>
          <p:cNvSpPr txBox="1"/>
          <p:nvPr/>
        </p:nvSpPr>
        <p:spPr>
          <a:xfrm>
            <a:off x="0" y="271255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5.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Don’t pass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judgment</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on your brothers over these matters.</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86DF2E6D-B0A8-123D-1801-3627D2D2D416}"/>
              </a:ext>
            </a:extLst>
          </p:cNvPr>
          <p:cNvSpPr txBox="1"/>
          <p:nvPr/>
        </p:nvSpPr>
        <p:spPr>
          <a:xfrm>
            <a:off x="0" y="3200063"/>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 it all for God’s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glory</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Christ’s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sake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3396B46C-DC6F-1B5E-886F-3B704502C671}"/>
              </a:ext>
            </a:extLst>
          </p:cNvPr>
          <p:cNvSpPr txBox="1"/>
          <p:nvPr/>
        </p:nvSpPr>
        <p:spPr>
          <a:xfrm>
            <a:off x="0" y="4157035"/>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8.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Pursue what makes for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peace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for mutual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up-building</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0EBA350F-C80A-36A0-F7B9-97114EAAF253}"/>
              </a:ext>
            </a:extLst>
          </p:cNvPr>
          <p:cNvSpPr txBox="1"/>
          <p:nvPr/>
        </p:nvSpPr>
        <p:spPr>
          <a:xfrm>
            <a:off x="0" y="3678549"/>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Abstain from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anything</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that would cause another to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stumble</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5030BC34-6B49-7B45-319B-3168D301F8EC}"/>
              </a:ext>
            </a:extLst>
          </p:cNvPr>
          <p:cNvSpPr txBox="1"/>
          <p:nvPr/>
        </p:nvSpPr>
        <p:spPr>
          <a:xfrm>
            <a:off x="0" y="4635521"/>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9.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 all you do with a personal </a:t>
            </a:r>
            <a:r>
              <a:rPr kumimoji="0" lang="en-US" sz="180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conviction</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of faith. </a:t>
            </a:r>
            <a:endParaRPr kumimoji="0" lang="en-US" sz="12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713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ppt_x"/>
                                          </p:val>
                                        </p:tav>
                                        <p:tav tm="100000">
                                          <p:val>
                                            <p:strVal val="#ppt_x"/>
                                          </p:val>
                                        </p:tav>
                                      </p:tavLst>
                                    </p:anim>
                                    <p:anim calcmode="lin" valueType="num">
                                      <p:cBhvr additive="base">
                                        <p:cTn id="4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additive="base">
                                        <p:cTn id="54" dur="500" fill="hold"/>
                                        <p:tgtEl>
                                          <p:spTgt spid="11"/>
                                        </p:tgtEl>
                                        <p:attrNameLst>
                                          <p:attrName>ppt_x</p:attrName>
                                        </p:attrNameLst>
                                      </p:cBhvr>
                                      <p:tavLst>
                                        <p:tav tm="0">
                                          <p:val>
                                            <p:strVal val="#ppt_x"/>
                                          </p:val>
                                        </p:tav>
                                        <p:tav tm="100000">
                                          <p:val>
                                            <p:strVal val="#ppt_x"/>
                                          </p:val>
                                        </p:tav>
                                      </p:tavLst>
                                    </p:anim>
                                    <p:anim calcmode="lin" valueType="num">
                                      <p:cBhvr additive="base">
                                        <p:cTn id="5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13">
                                            <p:txEl>
                                              <p:pRg st="0" end="0"/>
                                            </p:txEl>
                                          </p:spTgt>
                                        </p:tgtEl>
                                        <p:attrNameLst>
                                          <p:attrName>style.visibility</p:attrName>
                                        </p:attrNameLst>
                                      </p:cBhvr>
                                      <p:to>
                                        <p:strVal val="visible"/>
                                      </p:to>
                                    </p:set>
                                    <p:anim calcmode="lin" valueType="num">
                                      <p:cBhvr additive="base">
                                        <p:cTn id="60"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4" grpId="0"/>
      <p:bldP spid="7" grpId="0"/>
      <p:bldP spid="8" grpId="0"/>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E1D823-C94F-AC0F-4319-C147BD9E6300}"/>
              </a:ext>
            </a:extLst>
          </p:cNvPr>
          <p:cNvSpPr txBox="1"/>
          <p:nvPr/>
        </p:nvSpPr>
        <p:spPr>
          <a:xfrm>
            <a:off x="3673091" y="1371347"/>
            <a:ext cx="4845818"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Romans 8:3-4</a:t>
            </a: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NASB95)</a:t>
            </a:r>
          </a:p>
          <a:p>
            <a:pPr algn="ctr"/>
            <a:r>
              <a:rPr lang="en-US" dirty="0"/>
              <a:t>For </a:t>
            </a:r>
            <a:r>
              <a:rPr lang="en-US" b="1" dirty="0">
                <a:highlight>
                  <a:srgbClr val="FFFF00"/>
                </a:highlight>
              </a:rPr>
              <a:t>what</a:t>
            </a:r>
            <a:r>
              <a:rPr lang="en-US" dirty="0">
                <a:highlight>
                  <a:srgbClr val="FFFF00"/>
                </a:highlight>
              </a:rPr>
              <a:t> </a:t>
            </a:r>
            <a:r>
              <a:rPr lang="en-US" b="1" dirty="0">
                <a:highlight>
                  <a:srgbClr val="FFFF00"/>
                </a:highlight>
              </a:rPr>
              <a:t>the Law could not do</a:t>
            </a:r>
            <a:r>
              <a:rPr lang="en-US" dirty="0"/>
              <a:t>, </a:t>
            </a:r>
            <a:r>
              <a:rPr lang="en-US" b="1" dirty="0"/>
              <a:t>weak as it was through the flesh,</a:t>
            </a:r>
            <a:r>
              <a:rPr lang="en-US" dirty="0"/>
              <a:t> </a:t>
            </a:r>
            <a:r>
              <a:rPr lang="en-US" b="1" dirty="0">
                <a:highlight>
                  <a:srgbClr val="FFFF00"/>
                </a:highlight>
              </a:rPr>
              <a:t>God did: sending His own Son</a:t>
            </a:r>
            <a:r>
              <a:rPr lang="en-US" dirty="0"/>
              <a:t> in the likeness of sinful flesh and as an offering for sin, He condemned sin in the flesh, so that the requirement of the Law might be fulfilled in us, who do not walk according to the flesh but according to the Spirit.</a:t>
            </a:r>
          </a:p>
        </p:txBody>
      </p:sp>
    </p:spTree>
    <p:extLst>
      <p:ext uri="{BB962C8B-B14F-4D97-AF65-F5344CB8AC3E}">
        <p14:creationId xmlns:p14="http://schemas.microsoft.com/office/powerpoint/2010/main" val="385354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algn="ctr"/>
            <a:r>
              <a:rPr lang="en-US" sz="2800" b="1" dirty="0"/>
              <a:t>1. They are not matters of </a:t>
            </a:r>
            <a:r>
              <a:rPr lang="en-US" sz="2800" b="1" u="sng" dirty="0">
                <a:solidFill>
                  <a:srgbClr val="FF0000"/>
                </a:solidFill>
              </a:rPr>
              <a:t>salvation</a:t>
            </a:r>
            <a:r>
              <a:rPr lang="en-US" sz="2800" b="1" dirty="0"/>
              <a:t>.</a:t>
            </a:r>
            <a:endParaRPr lang="en-US" sz="2800" dirty="0"/>
          </a:p>
        </p:txBody>
      </p:sp>
    </p:spTree>
    <p:extLst>
      <p:ext uri="{BB962C8B-B14F-4D97-AF65-F5344CB8AC3E}">
        <p14:creationId xmlns:p14="http://schemas.microsoft.com/office/powerpoint/2010/main" val="90678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black"/>
                </a:solidFill>
                <a:latin typeface="Calibri" panose="020F0502020204030204"/>
              </a:rPr>
              <a:t>2</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They are not matters of an</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already</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saved</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Gentile having to live under the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Law</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of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Moses</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3860055" y="1595567"/>
            <a:ext cx="447189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Romans 6:15</a:t>
            </a: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What then? Are </a:t>
            </a:r>
            <a:r>
              <a:rPr lang="en-US" dirty="0">
                <a:solidFill>
                  <a:srgbClr val="FF0000"/>
                </a:solidFill>
                <a:latin typeface="Times New Roman" panose="02020603050405020304" pitchFamily="18" charset="0"/>
                <a:cs typeface="Times New Roman" panose="02020603050405020304" pitchFamily="18" charset="0"/>
              </a:rPr>
              <a:t>we</a:t>
            </a:r>
            <a:r>
              <a:rPr lang="en-US" dirty="0">
                <a:latin typeface="Times New Roman" panose="02020603050405020304" pitchFamily="18" charset="0"/>
                <a:cs typeface="Times New Roman" panose="02020603050405020304" pitchFamily="18" charset="0"/>
              </a:rPr>
              <a:t> to sin because </a:t>
            </a:r>
            <a:r>
              <a:rPr lang="en-US" dirty="0">
                <a:highlight>
                  <a:srgbClr val="FFFF00"/>
                </a:highlight>
                <a:latin typeface="Times New Roman" panose="02020603050405020304" pitchFamily="18" charset="0"/>
                <a:cs typeface="Times New Roman" panose="02020603050405020304" pitchFamily="18" charset="0"/>
              </a:rPr>
              <a:t>we are not under law</a:t>
            </a:r>
            <a:r>
              <a:rPr lang="en-US" dirty="0">
                <a:latin typeface="Times New Roman" panose="02020603050405020304" pitchFamily="18" charset="0"/>
                <a:cs typeface="Times New Roman" panose="02020603050405020304" pitchFamily="18" charset="0"/>
              </a:rPr>
              <a:t> but under grace? By no means!</a:t>
            </a:r>
          </a:p>
        </p:txBody>
      </p:sp>
      <p:sp>
        <p:nvSpPr>
          <p:cNvPr id="3" name="TextBox 2">
            <a:extLst>
              <a:ext uri="{FF2B5EF4-FFF2-40B4-BE49-F238E27FC236}">
                <a16:creationId xmlns:a16="http://schemas.microsoft.com/office/drawing/2014/main" id="{D6ADC157-72C3-B25B-8541-435FC6C73DFC}"/>
              </a:ext>
            </a:extLst>
          </p:cNvPr>
          <p:cNvSpPr txBox="1"/>
          <p:nvPr/>
        </p:nvSpPr>
        <p:spPr>
          <a:xfrm>
            <a:off x="2978636" y="3429000"/>
            <a:ext cx="7108183"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srgbClr val="FF0000"/>
                </a:solidFill>
                <a:latin typeface="Times New Roman" panose="02020603050405020304" pitchFamily="18" charset="0"/>
                <a:cs typeface="Times New Roman" panose="02020603050405020304" pitchFamily="18" charset="0"/>
              </a:rPr>
              <a:t>We</a:t>
            </a:r>
            <a:r>
              <a:rPr lang="en-US" b="1" u="sng" dirty="0">
                <a:solidFill>
                  <a:prstClr val="black"/>
                </a:solidFill>
                <a:latin typeface="Times New Roman" panose="02020603050405020304" pitchFamily="18" charset="0"/>
                <a:cs typeface="Times New Roman" panose="02020603050405020304" pitchFamily="18" charset="0"/>
              </a:rPr>
              <a:t> who?</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Rom 5:1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we</a:t>
            </a:r>
            <a:r>
              <a:rPr lang="en-US" dirty="0">
                <a:latin typeface="Times New Roman" panose="02020603050405020304" pitchFamily="18" charset="0"/>
                <a:cs typeface="Times New Roman" panose="02020603050405020304" pitchFamily="18" charset="0"/>
              </a:rPr>
              <a:t> have been justified by faith”</a:t>
            </a:r>
          </a:p>
          <a:p>
            <a:r>
              <a:rPr lang="en-US" b="1" dirty="0">
                <a:latin typeface="Times New Roman" panose="02020603050405020304" pitchFamily="18" charset="0"/>
                <a:cs typeface="Times New Roman" panose="02020603050405020304" pitchFamily="18" charset="0"/>
              </a:rPr>
              <a:t>Rom 5:9a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we</a:t>
            </a:r>
            <a:r>
              <a:rPr lang="en-US" dirty="0">
                <a:latin typeface="Times New Roman" panose="02020603050405020304" pitchFamily="18" charset="0"/>
                <a:cs typeface="Times New Roman" panose="02020603050405020304" pitchFamily="18" charset="0"/>
              </a:rPr>
              <a:t> have been justified by his blood”</a:t>
            </a:r>
          </a:p>
          <a:p>
            <a:r>
              <a:rPr lang="en-US" b="1" dirty="0">
                <a:latin typeface="Times New Roman" panose="02020603050405020304" pitchFamily="18" charset="0"/>
                <a:cs typeface="Times New Roman" panose="02020603050405020304" pitchFamily="18" charset="0"/>
              </a:rPr>
              <a:t>Rom 5:9b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we</a:t>
            </a:r>
            <a:r>
              <a:rPr lang="en-US" dirty="0">
                <a:latin typeface="Times New Roman" panose="02020603050405020304" pitchFamily="18" charset="0"/>
                <a:cs typeface="Times New Roman" panose="02020603050405020304" pitchFamily="18" charset="0"/>
              </a:rPr>
              <a:t> have been saved by him (Christ) from the wrath of God</a:t>
            </a:r>
          </a:p>
          <a:p>
            <a:r>
              <a:rPr lang="en-US" b="1" dirty="0">
                <a:latin typeface="Times New Roman" panose="02020603050405020304" pitchFamily="18" charset="0"/>
                <a:cs typeface="Times New Roman" panose="02020603050405020304" pitchFamily="18" charset="0"/>
              </a:rPr>
              <a:t>Rom 5:10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we</a:t>
            </a:r>
            <a:r>
              <a:rPr lang="en-US" dirty="0">
                <a:latin typeface="Times New Roman" panose="02020603050405020304" pitchFamily="18" charset="0"/>
                <a:cs typeface="Times New Roman" panose="02020603050405020304" pitchFamily="18" charset="0"/>
              </a:rPr>
              <a:t> were reconciled to God”</a:t>
            </a:r>
          </a:p>
        </p:txBody>
      </p:sp>
    </p:spTree>
    <p:extLst>
      <p:ext uri="{BB962C8B-B14F-4D97-AF65-F5344CB8AC3E}">
        <p14:creationId xmlns:p14="http://schemas.microsoft.com/office/powerpoint/2010/main" val="313942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2. They are not matters of an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already</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saved</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Gentile having to live under the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Law</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of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Moses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2621514" y="1609616"/>
            <a:ext cx="694897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noProof="0" dirty="0">
                <a:solidFill>
                  <a:prstClr val="black"/>
                </a:solidFill>
                <a:latin typeface="Times New Roman" panose="02020603050405020304" pitchFamily="18" charset="0"/>
                <a:cs typeface="Times New Roman" panose="02020603050405020304" pitchFamily="18" charset="0"/>
              </a:rPr>
              <a:t>Galatians 2:19</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For </a:t>
            </a:r>
            <a:r>
              <a:rPr lang="en-US" dirty="0">
                <a:solidFill>
                  <a:prstClr val="black"/>
                </a:solidFill>
                <a:highlight>
                  <a:srgbClr val="FFFF00"/>
                </a:highlight>
                <a:latin typeface="Times New Roman" panose="02020603050405020304" pitchFamily="18" charset="0"/>
                <a:cs typeface="Times New Roman" panose="02020603050405020304" pitchFamily="18" charset="0"/>
              </a:rPr>
              <a:t>through the law I died to the law</a:t>
            </a:r>
            <a:r>
              <a:rPr lang="en-US" dirty="0">
                <a:solidFill>
                  <a:prstClr val="black"/>
                </a:solidFill>
                <a:latin typeface="Times New Roman" panose="02020603050405020304" pitchFamily="18" charset="0"/>
                <a:cs typeface="Times New Roman" panose="02020603050405020304" pitchFamily="18" charset="0"/>
              </a:rPr>
              <a:t>, so that I might live to God.</a:t>
            </a:r>
          </a:p>
        </p:txBody>
      </p:sp>
      <p:sp>
        <p:nvSpPr>
          <p:cNvPr id="4" name="TextBox 3">
            <a:extLst>
              <a:ext uri="{FF2B5EF4-FFF2-40B4-BE49-F238E27FC236}">
                <a16:creationId xmlns:a16="http://schemas.microsoft.com/office/drawing/2014/main" id="{99650975-F878-A832-73D2-C6A83E042382}"/>
              </a:ext>
            </a:extLst>
          </p:cNvPr>
          <p:cNvSpPr txBox="1"/>
          <p:nvPr/>
        </p:nvSpPr>
        <p:spPr>
          <a:xfrm>
            <a:off x="2621514" y="2580882"/>
            <a:ext cx="694897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noProof="0" dirty="0">
                <a:solidFill>
                  <a:prstClr val="black"/>
                </a:solidFill>
                <a:latin typeface="Times New Roman" panose="02020603050405020304" pitchFamily="18" charset="0"/>
                <a:cs typeface="Times New Roman" panose="02020603050405020304" pitchFamily="18" charset="0"/>
              </a:rPr>
              <a:t>Galatians 3:10</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For </a:t>
            </a:r>
            <a:r>
              <a:rPr lang="en-US" b="1" dirty="0">
                <a:solidFill>
                  <a:prstClr val="black"/>
                </a:solidFill>
                <a:latin typeface="Times New Roman" panose="02020603050405020304" pitchFamily="18" charset="0"/>
                <a:cs typeface="Times New Roman" panose="02020603050405020304" pitchFamily="18" charset="0"/>
              </a:rPr>
              <a:t>all</a:t>
            </a:r>
            <a:r>
              <a:rPr lang="en-US" dirty="0">
                <a:solidFill>
                  <a:prstClr val="black"/>
                </a:solidFill>
                <a:latin typeface="Times New Roman" panose="02020603050405020304" pitchFamily="18" charset="0"/>
                <a:cs typeface="Times New Roman" panose="02020603050405020304" pitchFamily="18" charset="0"/>
              </a:rPr>
              <a:t> who rely on works of the law are under a curse</a:t>
            </a:r>
          </a:p>
        </p:txBody>
      </p:sp>
      <p:sp>
        <p:nvSpPr>
          <p:cNvPr id="5" name="TextBox 4">
            <a:extLst>
              <a:ext uri="{FF2B5EF4-FFF2-40B4-BE49-F238E27FC236}">
                <a16:creationId xmlns:a16="http://schemas.microsoft.com/office/drawing/2014/main" id="{5D91C8CE-4023-F926-855D-B22C1A56FDAE}"/>
              </a:ext>
            </a:extLst>
          </p:cNvPr>
          <p:cNvSpPr txBox="1"/>
          <p:nvPr/>
        </p:nvSpPr>
        <p:spPr>
          <a:xfrm>
            <a:off x="2621514" y="3753934"/>
            <a:ext cx="694897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noProof="0" dirty="0">
                <a:solidFill>
                  <a:prstClr val="black"/>
                </a:solidFill>
                <a:latin typeface="Times New Roman" panose="02020603050405020304" pitchFamily="18" charset="0"/>
                <a:cs typeface="Times New Roman" panose="02020603050405020304" pitchFamily="18" charset="0"/>
              </a:rPr>
              <a:t>Galatians 3:12</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But the law is not of faith…</a:t>
            </a:r>
          </a:p>
        </p:txBody>
      </p:sp>
      <p:sp>
        <p:nvSpPr>
          <p:cNvPr id="7" name="TextBox 6">
            <a:extLst>
              <a:ext uri="{FF2B5EF4-FFF2-40B4-BE49-F238E27FC236}">
                <a16:creationId xmlns:a16="http://schemas.microsoft.com/office/drawing/2014/main" id="{9A2F00FC-B001-9557-D0BB-B1AD5D48EE1E}"/>
              </a:ext>
            </a:extLst>
          </p:cNvPr>
          <p:cNvSpPr txBox="1"/>
          <p:nvPr/>
        </p:nvSpPr>
        <p:spPr>
          <a:xfrm>
            <a:off x="2621514" y="4926986"/>
            <a:ext cx="694897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noProof="0" dirty="0">
                <a:solidFill>
                  <a:prstClr val="black"/>
                </a:solidFill>
                <a:latin typeface="Times New Roman" panose="02020603050405020304" pitchFamily="18" charset="0"/>
                <a:cs typeface="Times New Roman" panose="02020603050405020304" pitchFamily="18" charset="0"/>
              </a:rPr>
              <a:t>Galatians 5:4</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You are severed from Christ, you who would be justified by the law…</a:t>
            </a:r>
          </a:p>
        </p:txBody>
      </p:sp>
    </p:spTree>
    <p:extLst>
      <p:ext uri="{BB962C8B-B14F-4D97-AF65-F5344CB8AC3E}">
        <p14:creationId xmlns:p14="http://schemas.microsoft.com/office/powerpoint/2010/main" val="84872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black"/>
                </a:solidFill>
                <a:latin typeface="Calibri" panose="020F0502020204030204"/>
              </a:rPr>
              <a:t>3</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They are not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all</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purely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moral</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sin</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matters for Christians today.</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013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black"/>
                </a:solidFill>
                <a:latin typeface="Calibri" panose="020F0502020204030204"/>
              </a:rPr>
              <a:t>4</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They are not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all</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purely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ethical</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(non-sin) matters for Christians today.</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346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black"/>
                </a:solidFill>
                <a:latin typeface="Calibri" panose="020F0502020204030204"/>
              </a:rPr>
              <a:t>5</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They are matters of abstaining</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from common pagan practices for the sake of a brother’s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conscience</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in order to maintain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unity</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&amp; </a:t>
            </a:r>
            <a:r>
              <a:rPr kumimoji="0" lang="en-US" sz="2800" b="1" i="0" u="sng" strike="noStrike" kern="1200" cap="none" spc="0" normalizeH="0" noProof="0" dirty="0">
                <a:ln>
                  <a:noFill/>
                </a:ln>
                <a:solidFill>
                  <a:srgbClr val="FF0000"/>
                </a:solidFill>
                <a:effectLst/>
                <a:uLnTx/>
                <a:uFillTx/>
                <a:latin typeface="Calibri" panose="020F0502020204030204"/>
                <a:ea typeface="+mn-ea"/>
                <a:cs typeface="+mn-cs"/>
              </a:rPr>
              <a:t>fellowship</a:t>
            </a:r>
            <a:r>
              <a:rPr kumimoji="0" lang="en-US" sz="2800" b="1" i="0" u="none" strike="noStrike" kern="1200" cap="none" spc="0" normalizeH="0" noProof="0" dirty="0">
                <a:ln>
                  <a:noFill/>
                </a:ln>
                <a:solidFill>
                  <a:prstClr val="black"/>
                </a:solidFill>
                <a:effectLst/>
                <a:uLnTx/>
                <a:uFillTx/>
                <a:latin typeface="Calibri" panose="020F0502020204030204"/>
                <a:ea typeface="+mn-ea"/>
                <a:cs typeface="+mn-cs"/>
              </a:rPr>
              <a:t> in the church.</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2322394" y="2228671"/>
            <a:ext cx="754721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Acts 21:25</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But as for the Gentiles who have believed, we have sent a letter with our judgment that they should abstain from </a:t>
            </a:r>
            <a:r>
              <a:rPr lang="en-US" dirty="0">
                <a:solidFill>
                  <a:prstClr val="black"/>
                </a:solidFill>
                <a:highlight>
                  <a:srgbClr val="FFFF00"/>
                </a:highlight>
                <a:latin typeface="Times New Roman" panose="02020603050405020304" pitchFamily="18" charset="0"/>
                <a:cs typeface="Times New Roman" panose="02020603050405020304" pitchFamily="18" charset="0"/>
              </a:rPr>
              <a:t>what has been sacrificed to idols</a:t>
            </a:r>
            <a:r>
              <a:rPr lang="en-US" dirty="0">
                <a:solidFill>
                  <a:prstClr val="black"/>
                </a:solidFill>
                <a:latin typeface="Times New Roman" panose="02020603050405020304" pitchFamily="18" charset="0"/>
                <a:cs typeface="Times New Roman" panose="02020603050405020304" pitchFamily="18" charset="0"/>
              </a:rPr>
              <a:t>, and from blood, and from what has been strangled, and from sexual immorality.”</a:t>
            </a:r>
          </a:p>
        </p:txBody>
      </p:sp>
    </p:spTree>
    <p:extLst>
      <p:ext uri="{BB962C8B-B14F-4D97-AF65-F5344CB8AC3E}">
        <p14:creationId xmlns:p14="http://schemas.microsoft.com/office/powerpoint/2010/main" val="317706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5. They are matters of abstaining from common pagan practices for the sake of a brother’s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conscience</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in order to maintain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unity</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&amp; </a:t>
            </a: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rPr>
              <a:t>fellowship</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in the church.</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790832" y="1854875"/>
            <a:ext cx="418602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Daniel 1:8</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But Daniel resolved that he </a:t>
            </a:r>
            <a:r>
              <a:rPr lang="en-US" dirty="0">
                <a:solidFill>
                  <a:prstClr val="black"/>
                </a:solidFill>
                <a:highlight>
                  <a:srgbClr val="FFFF00"/>
                </a:highlight>
                <a:latin typeface="Times New Roman" panose="02020603050405020304" pitchFamily="18" charset="0"/>
                <a:cs typeface="Times New Roman" panose="02020603050405020304" pitchFamily="18" charset="0"/>
              </a:rPr>
              <a:t>would not defile himself with the king’s food</a:t>
            </a:r>
            <a:r>
              <a:rPr lang="en-US" dirty="0">
                <a:solidFill>
                  <a:prstClr val="black"/>
                </a:solidFill>
                <a:latin typeface="Times New Roman" panose="02020603050405020304" pitchFamily="18" charset="0"/>
                <a:cs typeface="Times New Roman" panose="02020603050405020304" pitchFamily="18" charset="0"/>
              </a:rPr>
              <a:t>, or with the wine that he drank…</a:t>
            </a:r>
          </a:p>
        </p:txBody>
      </p:sp>
      <p:sp>
        <p:nvSpPr>
          <p:cNvPr id="3" name="TextBox 2">
            <a:extLst>
              <a:ext uri="{FF2B5EF4-FFF2-40B4-BE49-F238E27FC236}">
                <a16:creationId xmlns:a16="http://schemas.microsoft.com/office/drawing/2014/main" id="{D6ADC157-72C3-B25B-8541-435FC6C73DFC}"/>
              </a:ext>
            </a:extLst>
          </p:cNvPr>
          <p:cNvSpPr txBox="1"/>
          <p:nvPr/>
        </p:nvSpPr>
        <p:spPr>
          <a:xfrm>
            <a:off x="6429633" y="3650724"/>
            <a:ext cx="5089077"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Malachi 1:6b-7</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dirty="0">
                <a:solidFill>
                  <a:prstClr val="black"/>
                </a:solidFill>
                <a:latin typeface="Times New Roman" panose="02020603050405020304" pitchFamily="18" charset="0"/>
                <a:cs typeface="Times New Roman" panose="02020603050405020304" pitchFamily="18" charset="0"/>
              </a:rPr>
              <a:t>…But you say, ‘How have we despised your name?’ </a:t>
            </a:r>
            <a:r>
              <a:rPr lang="en-US" dirty="0">
                <a:solidFill>
                  <a:prstClr val="black"/>
                </a:solidFill>
                <a:highlight>
                  <a:srgbClr val="FFFF00"/>
                </a:highlight>
                <a:latin typeface="Times New Roman" panose="02020603050405020304" pitchFamily="18" charset="0"/>
                <a:cs typeface="Times New Roman" panose="02020603050405020304" pitchFamily="18" charset="0"/>
              </a:rPr>
              <a:t>By offering polluted food </a:t>
            </a:r>
            <a:r>
              <a:rPr lang="en-US" dirty="0">
                <a:solidFill>
                  <a:prstClr val="black"/>
                </a:solidFill>
                <a:latin typeface="Times New Roman" panose="02020603050405020304" pitchFamily="18" charset="0"/>
                <a:cs typeface="Times New Roman" panose="02020603050405020304" pitchFamily="18" charset="0"/>
              </a:rPr>
              <a:t>upon my altar. But you say, ‘How have we polluted you?’ By saying that the LORD’s table may be despised.</a:t>
            </a:r>
          </a:p>
        </p:txBody>
      </p:sp>
    </p:spTree>
    <p:extLst>
      <p:ext uri="{BB962C8B-B14F-4D97-AF65-F5344CB8AC3E}">
        <p14:creationId xmlns:p14="http://schemas.microsoft.com/office/powerpoint/2010/main" val="120203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12277</TotalTime>
  <Words>1307</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271</cp:revision>
  <dcterms:created xsi:type="dcterms:W3CDTF">2022-07-07T17:16:49Z</dcterms:created>
  <dcterms:modified xsi:type="dcterms:W3CDTF">2023-05-21T17:44:48Z</dcterms:modified>
</cp:coreProperties>
</file>