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62" r:id="rId2"/>
    <p:sldId id="301" r:id="rId3"/>
    <p:sldId id="300" r:id="rId4"/>
    <p:sldId id="275" r:id="rId5"/>
    <p:sldId id="297" r:id="rId6"/>
    <p:sldId id="288" r:id="rId7"/>
    <p:sldId id="289" r:id="rId8"/>
    <p:sldId id="29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2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33" y="1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B15B-D307-BF4C-D394-811306534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4B8CC-8EBB-C99E-FF99-9A4CEB607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F8192-7385-1A23-473D-6FF945B3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02F9-FA4B-914D-2260-2C35E4B6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70784-E221-C67B-6949-F5543E9B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5EC08-ECB7-8D10-7976-3E802E57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C988D-DAA2-B679-9C98-2F0BA4269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E2625-5235-943A-12FA-C1956E1E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61D34-E702-5E76-1678-608AA842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4C5B5-6C21-C397-5291-F4BA9518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307BD3-A7B2-7B4B-29B6-9E55D74C8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CD0F7-41E3-50F3-9F06-4A0FD371A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71AB6-1EBA-0F5C-F08A-0DBD54FD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E9ED2-42CE-A581-C988-0360B2B3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6A96-F343-2269-3B5E-AE9D7CA5F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3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D9D46-A82A-DBCE-0752-1ED04C1B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0EFD0-9531-65DC-E748-B0723860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4B9F1-EDFD-F3B5-AACC-409373CE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63585-C6D3-EDB5-E50A-8923F2A3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2E3C-7BA7-64B8-1E22-A1913459D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0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DE49-C3A0-86E0-CA87-86F9E951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CDEF-D2AC-EB7E-E55D-80D55B07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2360-6B8B-3576-EF20-F18138CD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C7B1-2102-9EBC-287B-A1E6D8A0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B4E4-63E5-792C-CC8D-AD517343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1FFE-DEE9-1FB0-B43A-555E1C93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44E99-868E-BFE3-6472-C2D82F802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A6F46-E475-045D-664C-070B2C0F5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CF464-A92B-1FCA-8B48-4509C632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CDAA2-F7F3-6DFF-F782-58E7C68D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A351-DE38-0583-84F9-82B482DC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6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B977-6A87-09FA-6528-98A30982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E8814-557F-ECFD-88EC-10703EEA7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61E8-4399-E802-9F63-4924092F5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2A6C3-8D02-A155-2103-BB6243230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70178-3D67-55DF-6034-64BBA2579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09F00-4567-234D-C789-5411AB8D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962EA-7F4A-2E4F-2485-3CF47338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ACEE5-2092-0F8F-42E6-CD795A02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5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0AB7-0456-646C-4A9E-AE829502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D9C2D-A014-C815-0FC9-2AFE8564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6E2C1-0DEE-B1F8-D90B-ACCAD4F2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1FE09-355A-5A81-6A7C-EC208C1B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28AF4-FBC2-AF5C-7648-0CFB6B03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E9760-494D-C2AB-5511-4B44A4FA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EA789-7B1B-F476-205B-5CDE7743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167C-08E9-36E8-95C8-C61904B2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75027-AE84-F9AB-A14F-A70DE14E0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F4E64-1028-874D-11FF-E340BAB4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ABDE0-6347-5709-76F0-FA906C6E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D3E0C-039E-16E4-0408-7A545928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C52BF-7714-5202-FFFC-0C09A046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5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1D4D-9318-7E67-FF3A-154B51F1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00BE3-ADD1-BF74-BD21-5634A6BFC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E25AF-FBC2-3984-82AC-855743F8A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F4706-6E3E-BF49-F819-007EDC70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0C55E-4FD5-BE60-A949-6D275A06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B98EA-E6E1-CD3C-98F0-5541EECA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8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D174B-F7A8-1159-77B9-B395DD5A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F02-90A4-B14C-A7A3-186887CAE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52F8-65DA-3F1C-3BFD-3CEC76A8D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40F4-67A9-F4C1-15A0-D14583415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DF2A7-D789-FD89-C7B8-ED17A4661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5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0" y="1332876"/>
            <a:ext cx="12192000" cy="2096124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The Jerusalem Council: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“Grace Delivered </a:t>
            </a:r>
            <a:r>
              <a:rPr lang="en-US" sz="1400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(p.2)”</a:t>
            </a:r>
            <a:endParaRPr lang="en-US" sz="2400" i="1" spc="15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  <a:ea typeface="+mj-ea"/>
              <a:cs typeface="+mj-cs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Acts 15:28-35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B13D8-1E80-B25A-8498-841487ADA961}"/>
              </a:ext>
            </a:extLst>
          </p:cNvPr>
          <p:cNvSpPr txBox="1"/>
          <p:nvPr/>
        </p:nvSpPr>
        <p:spPr>
          <a:xfrm>
            <a:off x="0" y="6000107"/>
            <a:ext cx="12192001" cy="76381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“Be my witnesses in Jerusalem and in all Judea and Samaria, and to the ends of the earth” </a:t>
            </a:r>
          </a:p>
          <a:p>
            <a:pPr algn="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200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– Acts 1:8 (ESV)</a:t>
            </a:r>
            <a:endParaRPr lang="en-US" sz="1000" b="1" i="1" spc="1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4375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The letter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contained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guided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Spirit guide in Scripture?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C85C0-873E-5148-EF13-1D037FF88E7E}"/>
              </a:ext>
            </a:extLst>
          </p:cNvPr>
          <p:cNvSpPr txBox="1"/>
          <p:nvPr/>
        </p:nvSpPr>
        <p:spPr>
          <a:xfrm>
            <a:off x="0" y="154132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4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By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spiritual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fruit</a:t>
            </a:r>
            <a:r>
              <a:rPr kumimoji="0" lang="en-US" sz="2000" b="0" i="0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the believer.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C2632C-DFE5-2D4A-C186-A6A357448FD3}"/>
              </a:ext>
            </a:extLst>
          </p:cNvPr>
          <p:cNvSpPr txBox="1"/>
          <p:nvPr/>
        </p:nvSpPr>
        <p:spPr>
          <a:xfrm>
            <a:off x="4816960" y="3557320"/>
            <a:ext cx="483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99BC6-BA95-86D8-F5FF-67851EB75F11}"/>
              </a:ext>
            </a:extLst>
          </p:cNvPr>
          <p:cNvSpPr txBox="1"/>
          <p:nvPr/>
        </p:nvSpPr>
        <p:spPr>
          <a:xfrm>
            <a:off x="5602434" y="3254414"/>
            <a:ext cx="98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1EDB6B-6A6B-5DCB-FC81-B3B607CBB078}"/>
              </a:ext>
            </a:extLst>
          </p:cNvPr>
          <p:cNvSpPr txBox="1"/>
          <p:nvPr/>
        </p:nvSpPr>
        <p:spPr>
          <a:xfrm>
            <a:off x="4700312" y="4230310"/>
            <a:ext cx="73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FD65B7-22C0-A799-823B-C5FA6F51720D}"/>
              </a:ext>
            </a:extLst>
          </p:cNvPr>
          <p:cNvSpPr txBox="1"/>
          <p:nvPr/>
        </p:nvSpPr>
        <p:spPr>
          <a:xfrm>
            <a:off x="5586885" y="3862469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Kindness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271A44-5554-159B-CBEC-28504E50EA31}"/>
              </a:ext>
            </a:extLst>
          </p:cNvPr>
          <p:cNvSpPr txBox="1"/>
          <p:nvPr/>
        </p:nvSpPr>
        <p:spPr>
          <a:xfrm>
            <a:off x="5602434" y="4474732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Goodness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AE6A97-0142-6146-15E8-3E44E8FFD4E3}"/>
              </a:ext>
            </a:extLst>
          </p:cNvPr>
          <p:cNvSpPr txBox="1"/>
          <p:nvPr/>
        </p:nvSpPr>
        <p:spPr>
          <a:xfrm>
            <a:off x="6605112" y="3511349"/>
            <a:ext cx="1307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Faithfulness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5E2433-3140-AB18-9331-45D9FAEA6E1A}"/>
              </a:ext>
            </a:extLst>
          </p:cNvPr>
          <p:cNvSpPr txBox="1"/>
          <p:nvPr/>
        </p:nvSpPr>
        <p:spPr>
          <a:xfrm>
            <a:off x="6645004" y="4230310"/>
            <a:ext cx="1227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Gentleness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5BDA97-F787-AFCA-FF57-37C45C33C9F1}"/>
              </a:ext>
            </a:extLst>
          </p:cNvPr>
          <p:cNvSpPr txBox="1"/>
          <p:nvPr/>
        </p:nvSpPr>
        <p:spPr>
          <a:xfrm>
            <a:off x="7577938" y="3919140"/>
            <a:ext cx="12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Self-Control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137680-C5B2-A0AD-78BF-7C122E383DCB}"/>
              </a:ext>
            </a:extLst>
          </p:cNvPr>
          <p:cNvSpPr txBox="1"/>
          <p:nvPr/>
        </p:nvSpPr>
        <p:spPr>
          <a:xfrm>
            <a:off x="3915465" y="3880681"/>
            <a:ext cx="62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0837C0-28B5-34AD-A3F7-8EE6A1543FF9}"/>
              </a:ext>
            </a:extLst>
          </p:cNvPr>
          <p:cNvSpPr txBox="1"/>
          <p:nvPr/>
        </p:nvSpPr>
        <p:spPr>
          <a:xfrm>
            <a:off x="0" y="2518783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“The Fruit of the Spirit” </a:t>
            </a:r>
          </a:p>
          <a:p>
            <a:pPr algn="ctr"/>
            <a:r>
              <a:rPr lang="en-US" sz="1200" i="1" dirty="0"/>
              <a:t>(Gal 5:22-23)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16095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The letter was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received</a:t>
            </a: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by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filled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church.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1) The letter gave them </a:t>
            </a:r>
            <a:r>
              <a:rPr kumimoji="0" lang="en-US" sz="2000" b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joy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3F16E4-6175-D373-B787-E0D8B14FFB4E}"/>
              </a:ext>
            </a:extLst>
          </p:cNvPr>
          <p:cNvSpPr txBox="1"/>
          <p:nvPr/>
        </p:nvSpPr>
        <p:spPr>
          <a:xfrm>
            <a:off x="1746913" y="2838734"/>
            <a:ext cx="3330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Psalm 119:174 </a:t>
            </a:r>
            <a:r>
              <a:rPr lang="en-US" sz="1200" dirty="0"/>
              <a:t>(ESV)</a:t>
            </a:r>
          </a:p>
          <a:p>
            <a:r>
              <a:rPr lang="en-US" dirty="0"/>
              <a:t>I long for your salvation, O Lord, and </a:t>
            </a:r>
            <a:r>
              <a:rPr lang="en-US" b="1" i="1" dirty="0"/>
              <a:t>your law is my delight</a:t>
            </a:r>
            <a:r>
              <a:rPr lang="en-US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711A77-EC67-B757-5D0A-F3852D45D7E7}"/>
              </a:ext>
            </a:extLst>
          </p:cNvPr>
          <p:cNvSpPr txBox="1"/>
          <p:nvPr/>
        </p:nvSpPr>
        <p:spPr>
          <a:xfrm>
            <a:off x="6566848" y="3905534"/>
            <a:ext cx="3330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 Peter 2:2 </a:t>
            </a:r>
            <a:r>
              <a:rPr lang="en-US" sz="1200" dirty="0"/>
              <a:t>(ESV)</a:t>
            </a:r>
          </a:p>
          <a:p>
            <a:pPr algn="l" rtl="0"/>
            <a:r>
              <a:rPr lang="en-US" dirty="0"/>
              <a:t>Like newborn infants, </a:t>
            </a:r>
            <a:r>
              <a:rPr lang="en-US" b="1" i="1" dirty="0"/>
              <a:t>long for the pure spiritual milk</a:t>
            </a:r>
            <a:r>
              <a:rPr lang="en-US" dirty="0"/>
              <a:t>, that by it you may grow up into salvation— if indeed you have tasted that the Lord is good.</a:t>
            </a:r>
          </a:p>
        </p:txBody>
      </p:sp>
    </p:spTree>
    <p:extLst>
      <p:ext uri="{BB962C8B-B14F-4D97-AF65-F5344CB8AC3E}">
        <p14:creationId xmlns:p14="http://schemas.microsoft.com/office/powerpoint/2010/main" val="124078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D. The letter was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received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by a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filled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church.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The letter brought them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comfort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4327AA-0605-1006-C4BF-33ED8B513806}"/>
              </a:ext>
            </a:extLst>
          </p:cNvPr>
          <p:cNvSpPr txBox="1"/>
          <p:nvPr/>
        </p:nvSpPr>
        <p:spPr>
          <a:xfrm>
            <a:off x="1553315" y="2661313"/>
            <a:ext cx="9085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Encouragement = “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</a:rPr>
              <a:t>paraklesis</a:t>
            </a:r>
            <a:r>
              <a:rPr lang="en-US" dirty="0"/>
              <a:t>” in Greek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The Holy Spirit is often referred to as the “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paraclete</a:t>
            </a:r>
            <a:r>
              <a:rPr lang="en-US" dirty="0"/>
              <a:t>” in Greek = “</a:t>
            </a:r>
            <a:r>
              <a:rPr lang="en-US" b="1" dirty="0"/>
              <a:t>Comforter</a:t>
            </a:r>
            <a:r>
              <a:rPr lang="en-US" dirty="0"/>
              <a:t>, Advocate, Helper”</a:t>
            </a:r>
          </a:p>
        </p:txBody>
      </p:sp>
    </p:spTree>
    <p:extLst>
      <p:ext uri="{BB962C8B-B14F-4D97-AF65-F5344CB8AC3E}">
        <p14:creationId xmlns:p14="http://schemas.microsoft.com/office/powerpoint/2010/main" val="360601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D. The letter was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received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by a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filled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church.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The letter produced in them a return of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peace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58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E. The letter was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confirmed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by </a:t>
            </a:r>
            <a:r>
              <a:rPr kumimoji="0" lang="en-US" sz="24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Spirit-filled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leaders.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Judas &amp; Silas stayed awhile,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encouraging</a:t>
            </a:r>
            <a:r>
              <a:rPr kumimoji="0" lang="en-US" sz="2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strengthening</a:t>
            </a:r>
            <a:r>
              <a:rPr kumimoji="0" lang="en-US" sz="2000" b="0" i="0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them with many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words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47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D. The letter was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confirmed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by Spirit-filled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leaders.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Paul &amp; Barnabas continued where they left off,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preaching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lang="en-US" sz="2000" u="sng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W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16FB5-37CD-DC54-6564-95FEBDDE444C}"/>
              </a:ext>
            </a:extLst>
          </p:cNvPr>
          <p:cNvSpPr txBox="1"/>
          <p:nvPr/>
        </p:nvSpPr>
        <p:spPr>
          <a:xfrm>
            <a:off x="1760561" y="3905534"/>
            <a:ext cx="8136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 Corinthians 1:17 </a:t>
            </a:r>
            <a:r>
              <a:rPr lang="en-US" sz="1200" dirty="0"/>
              <a:t>(ESV)</a:t>
            </a:r>
          </a:p>
          <a:p>
            <a:pPr algn="ctr"/>
            <a:r>
              <a:rPr lang="en-US" dirty="0"/>
              <a:t>For Christ did not send me to baptize but to preach the gospel, and not with words of eloquent wisdom, lest the cross of Christ be emptied of its power.</a:t>
            </a:r>
          </a:p>
        </p:txBody>
      </p:sp>
    </p:spTree>
    <p:extLst>
      <p:ext uri="{BB962C8B-B14F-4D97-AF65-F5344CB8AC3E}">
        <p14:creationId xmlns:p14="http://schemas.microsoft.com/office/powerpoint/2010/main" val="187108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290578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Communion</a:t>
            </a:r>
          </a:p>
        </p:txBody>
      </p:sp>
    </p:spTree>
    <p:extLst>
      <p:ext uri="{BB962C8B-B14F-4D97-AF65-F5344CB8AC3E}">
        <p14:creationId xmlns:p14="http://schemas.microsoft.com/office/powerpoint/2010/main" val="97798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0" y="354932"/>
            <a:ext cx="12192000" cy="4896853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 rtl="0"/>
            <a:r>
              <a:rPr lang="en-US" sz="2800" b="1" u="sng" dirty="0"/>
              <a:t>Ephesians 2:8-10</a:t>
            </a:r>
            <a:r>
              <a:rPr lang="en-US" sz="2800" b="1" dirty="0"/>
              <a:t> </a:t>
            </a:r>
            <a:r>
              <a:rPr lang="en-US" sz="1200" i="1" dirty="0"/>
              <a:t>(ESV)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For by grace you have been saved through faith. 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And this is not your own doing; it is the gift of God, 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not a result of works, so that no one may boast. 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For we are his workmanship,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 created in Christ Jesus for good works, 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which God prepared beforehand, </a:t>
            </a:r>
          </a:p>
          <a:p>
            <a:pPr algn="ctr" rtl="0"/>
            <a:endParaRPr lang="en-US" sz="2000" dirty="0"/>
          </a:p>
          <a:p>
            <a:pPr algn="ctr" rtl="0"/>
            <a:r>
              <a:rPr lang="en-US" sz="2000" dirty="0"/>
              <a:t>that we should walk in them.</a:t>
            </a:r>
          </a:p>
        </p:txBody>
      </p:sp>
    </p:spTree>
    <p:extLst>
      <p:ext uri="{BB962C8B-B14F-4D97-AF65-F5344CB8AC3E}">
        <p14:creationId xmlns:p14="http://schemas.microsoft.com/office/powerpoint/2010/main" val="379930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0" y="1332876"/>
            <a:ext cx="12192000" cy="2096124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The Jerusalem Council: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“Grace Delivered </a:t>
            </a:r>
            <a:r>
              <a:rPr kumimoji="0" lang="en-US" sz="1400" b="0" i="1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(p.2)”</a:t>
            </a:r>
            <a:endParaRPr kumimoji="0" lang="en-US" sz="2400" b="0" i="1" u="none" strike="noStrike" kern="1200" cap="none" spc="15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Acts 15:28-35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B13D8-1E80-B25A-8498-841487ADA961}"/>
              </a:ext>
            </a:extLst>
          </p:cNvPr>
          <p:cNvSpPr txBox="1"/>
          <p:nvPr/>
        </p:nvSpPr>
        <p:spPr>
          <a:xfrm>
            <a:off x="0" y="6000107"/>
            <a:ext cx="12192001" cy="76381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“Be my witnesses in Jerusalem and in all Judea and Samaria, and to the ends of the earth” </a:t>
            </a:r>
          </a:p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– Acts 1:8 (ESV)</a:t>
            </a:r>
            <a:endParaRPr kumimoji="0" lang="en-US" sz="1000" b="1" i="1" u="none" strike="noStrike" kern="1200" cap="none" spc="15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35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IV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Grace </a:t>
            </a:r>
            <a:r>
              <a:rPr kumimoji="0" lang="en-US" sz="2800" b="1" i="0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</a:t>
            </a:r>
            <a:r>
              <a:rPr kumimoji="0" lang="en-US" sz="1200" b="1" i="0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The letter </a:t>
            </a:r>
            <a:r>
              <a:rPr lang="en-US" sz="2400" b="1" u="sng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contained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Spirit-</a:t>
            </a:r>
            <a:r>
              <a:rPr lang="en-US" sz="2400" b="1" u="sng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guided</a:t>
            </a: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96FC85-F294-6F92-E18E-40E534002C6F}"/>
              </a:ext>
            </a:extLst>
          </p:cNvPr>
          <p:cNvSpPr txBox="1"/>
          <p:nvPr/>
        </p:nvSpPr>
        <p:spPr>
          <a:xfrm>
            <a:off x="0" y="255531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John 16:13-14 </a:t>
            </a:r>
            <a:r>
              <a:rPr lang="en-US" sz="1200" dirty="0"/>
              <a:t>(ESV)</a:t>
            </a:r>
          </a:p>
          <a:p>
            <a:pPr algn="ctr"/>
            <a:r>
              <a:rPr lang="en-US" b="1" i="1" dirty="0"/>
              <a:t>When the Spirit of truth comes</a:t>
            </a:r>
            <a:r>
              <a:rPr lang="en-US" dirty="0"/>
              <a:t>, </a:t>
            </a:r>
            <a:r>
              <a:rPr lang="en-US" b="1" i="1" dirty="0"/>
              <a:t>he will guide you into all the truth, for he will not speak on his own authority</a:t>
            </a:r>
            <a:r>
              <a:rPr lang="en-US" dirty="0"/>
              <a:t>, but whatever he hears he will speak, and he will declare to you the things that are to come. </a:t>
            </a:r>
            <a:r>
              <a:rPr lang="en-US" b="1" i="1" dirty="0"/>
              <a:t>He will glorify me</a:t>
            </a:r>
            <a:r>
              <a:rPr lang="en-US" dirty="0"/>
              <a:t>, for he will take what is mine and declare it to you. All that the Father has is mine; therefore I said that he will take what is mine and declare it to you.</a:t>
            </a:r>
          </a:p>
        </p:txBody>
      </p:sp>
    </p:spTree>
    <p:extLst>
      <p:ext uri="{BB962C8B-B14F-4D97-AF65-F5344CB8AC3E}">
        <p14:creationId xmlns:p14="http://schemas.microsoft.com/office/powerpoint/2010/main" val="313942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The letter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contained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guided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96FC85-F294-6F92-E18E-40E534002C6F}"/>
              </a:ext>
            </a:extLst>
          </p:cNvPr>
          <p:cNvSpPr txBox="1"/>
          <p:nvPr/>
        </p:nvSpPr>
        <p:spPr>
          <a:xfrm>
            <a:off x="0" y="255531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Philippians 2:12-13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Therefore, my beloved, as you have always obeyed, so now, not only as in my presence but much more in my absence, </a:t>
            </a:r>
            <a:r>
              <a:rPr lang="en-US" b="1" i="1" dirty="0">
                <a:solidFill>
                  <a:prstClr val="black"/>
                </a:solidFill>
              </a:rPr>
              <a:t>work out your own salvation with fear and trembling, for it is God who works in you</a:t>
            </a:r>
            <a:r>
              <a:rPr lang="en-US" dirty="0">
                <a:solidFill>
                  <a:prstClr val="black"/>
                </a:solidFill>
              </a:rPr>
              <a:t>, both to will and to work for his good pleasure.</a:t>
            </a:r>
          </a:p>
        </p:txBody>
      </p:sp>
    </p:spTree>
    <p:extLst>
      <p:ext uri="{BB962C8B-B14F-4D97-AF65-F5344CB8AC3E}">
        <p14:creationId xmlns:p14="http://schemas.microsoft.com/office/powerpoint/2010/main" val="358693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The letter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contained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guided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How does the Spirit guide in Scripture?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C85C0-873E-5148-EF13-1D037FF88E7E}"/>
              </a:ext>
            </a:extLst>
          </p:cNvPr>
          <p:cNvSpPr txBox="1"/>
          <p:nvPr/>
        </p:nvSpPr>
        <p:spPr>
          <a:xfrm>
            <a:off x="1" y="154132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1) By </a:t>
            </a:r>
            <a:r>
              <a:rPr lang="en-US" sz="2000" u="sng" dirty="0">
                <a:solidFill>
                  <a:schemeClr val="accent4">
                    <a:lumMod val="50000"/>
                  </a:schemeClr>
                </a:solidFill>
              </a:rPr>
              <a:t>conviction.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834BAD-48C6-E106-7560-7B70BF23253D}"/>
              </a:ext>
            </a:extLst>
          </p:cNvPr>
          <p:cNvSpPr txBox="1"/>
          <p:nvPr/>
        </p:nvSpPr>
        <p:spPr>
          <a:xfrm>
            <a:off x="1824623" y="2828835"/>
            <a:ext cx="854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Ephesians 6:17-18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and take the helmet of salvation, </a:t>
            </a:r>
            <a:r>
              <a:rPr lang="en-US" b="1" i="1" dirty="0">
                <a:solidFill>
                  <a:prstClr val="black"/>
                </a:solidFill>
              </a:rPr>
              <a:t>and the sword of the Spirit, which is the word of God</a:t>
            </a:r>
            <a:r>
              <a:rPr lang="en-US" dirty="0">
                <a:solidFill>
                  <a:prstClr val="black"/>
                </a:solidFill>
              </a:rPr>
              <a:t>,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schemeClr val="accent2"/>
                </a:solidFill>
              </a:rPr>
              <a:t>praying</a:t>
            </a:r>
            <a:r>
              <a:rPr lang="en-US" b="1" i="1" dirty="0">
                <a:solidFill>
                  <a:prstClr val="black"/>
                </a:solidFill>
              </a:rPr>
              <a:t> at all times </a:t>
            </a:r>
            <a:r>
              <a:rPr lang="en-US" b="1" i="1" u="sng" dirty="0">
                <a:solidFill>
                  <a:prstClr val="black"/>
                </a:solidFill>
              </a:rPr>
              <a:t>in the Spirit</a:t>
            </a:r>
            <a:r>
              <a:rPr lang="en-US" b="1" i="1" dirty="0">
                <a:solidFill>
                  <a:prstClr val="black"/>
                </a:solidFill>
              </a:rPr>
              <a:t>, with all </a:t>
            </a:r>
            <a:r>
              <a:rPr lang="en-US" b="1" i="1" dirty="0">
                <a:solidFill>
                  <a:schemeClr val="accent2"/>
                </a:solidFill>
              </a:rPr>
              <a:t>prayer</a:t>
            </a:r>
            <a:r>
              <a:rPr lang="en-US" b="1" i="1" dirty="0">
                <a:solidFill>
                  <a:prstClr val="black"/>
                </a:solidFill>
              </a:rPr>
              <a:t> and </a:t>
            </a:r>
            <a:r>
              <a:rPr lang="en-US" b="1" i="1" dirty="0">
                <a:solidFill>
                  <a:schemeClr val="accent2"/>
                </a:solidFill>
              </a:rPr>
              <a:t>supplication</a:t>
            </a:r>
            <a:r>
              <a:rPr lang="en-US" dirty="0">
                <a:solidFill>
                  <a:prstClr val="black"/>
                </a:solidFill>
              </a:rPr>
              <a:t>. To that end, keep alert with all perseverance, </a:t>
            </a:r>
            <a:r>
              <a:rPr lang="en-US" b="1" i="1" dirty="0">
                <a:solidFill>
                  <a:prstClr val="black"/>
                </a:solidFill>
              </a:rPr>
              <a:t>making </a:t>
            </a:r>
            <a:r>
              <a:rPr lang="en-US" b="1" i="1" dirty="0">
                <a:solidFill>
                  <a:schemeClr val="accent2"/>
                </a:solidFill>
              </a:rPr>
              <a:t>supplication</a:t>
            </a:r>
            <a:r>
              <a:rPr lang="en-US" b="1" i="1" dirty="0">
                <a:solidFill>
                  <a:prstClr val="black"/>
                </a:solidFill>
              </a:rPr>
              <a:t> for all the saints</a:t>
            </a:r>
            <a:r>
              <a:rPr lang="en-US" dirty="0">
                <a:solidFill>
                  <a:prstClr val="black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02571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The letter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contained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guided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Spirit guide in Scripture?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C85C0-873E-5148-EF13-1D037FF88E7E}"/>
              </a:ext>
            </a:extLst>
          </p:cNvPr>
          <p:cNvSpPr txBox="1"/>
          <p:nvPr/>
        </p:nvSpPr>
        <p:spPr>
          <a:xfrm>
            <a:off x="1" y="154132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By direct &amp; audible </a:t>
            </a:r>
            <a:r>
              <a:rPr lang="en-US" sz="2000" u="sng" dirty="0">
                <a:solidFill>
                  <a:srgbClr val="FFC000">
                    <a:lumMod val="50000"/>
                  </a:srgbClr>
                </a:solidFill>
                <a:latin typeface="Calibri" panose="020F0502020204030204"/>
              </a:rPr>
              <a:t>communication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04DDA2-63AF-B522-F463-9E34F3EBC485}"/>
              </a:ext>
            </a:extLst>
          </p:cNvPr>
          <p:cNvSpPr txBox="1"/>
          <p:nvPr/>
        </p:nvSpPr>
        <p:spPr>
          <a:xfrm>
            <a:off x="1824623" y="2828835"/>
            <a:ext cx="8542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Acts 13:2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While they were worshiping the Lord and fasting, </a:t>
            </a:r>
            <a:r>
              <a:rPr lang="en-US" b="1" i="1" dirty="0">
                <a:solidFill>
                  <a:schemeClr val="accent2"/>
                </a:solidFill>
              </a:rPr>
              <a:t>the Holy Spirit said</a:t>
            </a:r>
            <a:r>
              <a:rPr lang="en-US" b="1" i="1" dirty="0">
                <a:solidFill>
                  <a:prstClr val="black"/>
                </a:solidFill>
              </a:rPr>
              <a:t>, “Set apart for me Barnabas and Saul for the work to which I have called them.”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688C25-1B2C-86C9-4AB5-A6D9C960D38E}"/>
              </a:ext>
            </a:extLst>
          </p:cNvPr>
          <p:cNvSpPr txBox="1"/>
          <p:nvPr/>
        </p:nvSpPr>
        <p:spPr>
          <a:xfrm>
            <a:off x="0" y="4393347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Acts 20:22-23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And now, behold, I am going to Jerusalem, </a:t>
            </a:r>
            <a:r>
              <a:rPr lang="en-US" b="1" i="1" dirty="0">
                <a:solidFill>
                  <a:prstClr val="black"/>
                </a:solidFill>
              </a:rPr>
              <a:t>constrained by the Spirit</a:t>
            </a:r>
            <a:r>
              <a:rPr lang="en-US" dirty="0">
                <a:solidFill>
                  <a:prstClr val="black"/>
                </a:solidFill>
              </a:rPr>
              <a:t>, not knowing what will happen to me there, except that </a:t>
            </a:r>
            <a:r>
              <a:rPr lang="en-US" b="1" i="1" dirty="0">
                <a:solidFill>
                  <a:prstClr val="black"/>
                </a:solidFill>
              </a:rPr>
              <a:t>the </a:t>
            </a:r>
            <a:r>
              <a:rPr lang="en-US" b="1" i="1" dirty="0">
                <a:solidFill>
                  <a:schemeClr val="accent2"/>
                </a:solidFill>
              </a:rPr>
              <a:t>Holy Spirit testifies to me</a:t>
            </a:r>
            <a:r>
              <a:rPr lang="en-US" b="1" i="1" dirty="0">
                <a:solidFill>
                  <a:prstClr val="black"/>
                </a:solidFill>
              </a:rPr>
              <a:t> in every city that imprisonment and afflictions await me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37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The letter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contained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guided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Spirit guide in Scripture?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C85C0-873E-5148-EF13-1D037FF88E7E}"/>
              </a:ext>
            </a:extLst>
          </p:cNvPr>
          <p:cNvSpPr txBox="1"/>
          <p:nvPr/>
        </p:nvSpPr>
        <p:spPr>
          <a:xfrm>
            <a:off x="1" y="154132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2) By direct &amp; audible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04DDA2-63AF-B522-F463-9E34F3EBC485}"/>
              </a:ext>
            </a:extLst>
          </p:cNvPr>
          <p:cNvSpPr txBox="1"/>
          <p:nvPr/>
        </p:nvSpPr>
        <p:spPr>
          <a:xfrm>
            <a:off x="1523999" y="2869853"/>
            <a:ext cx="36241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2 Timothy 3:16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b="1" i="1" dirty="0">
                <a:solidFill>
                  <a:prstClr val="black"/>
                </a:solidFill>
              </a:rPr>
              <a:t>All Scripture is breathed out by God </a:t>
            </a:r>
            <a:r>
              <a:rPr lang="en-US" dirty="0">
                <a:solidFill>
                  <a:prstClr val="black"/>
                </a:solidFill>
              </a:rPr>
              <a:t>and profitable for teaching, for reproof, for correction, and for training in righteousness,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688C25-1B2C-86C9-4AB5-A6D9C960D38E}"/>
              </a:ext>
            </a:extLst>
          </p:cNvPr>
          <p:cNvSpPr txBox="1"/>
          <p:nvPr/>
        </p:nvSpPr>
        <p:spPr>
          <a:xfrm>
            <a:off x="3043823" y="4947346"/>
            <a:ext cx="5352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Peter 1:23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For no </a:t>
            </a:r>
            <a:r>
              <a:rPr lang="en-US" b="1" i="1" dirty="0">
                <a:solidFill>
                  <a:prstClr val="black"/>
                </a:solidFill>
              </a:rPr>
              <a:t>prophecy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was</a:t>
            </a:r>
            <a:r>
              <a:rPr lang="en-US" dirty="0">
                <a:solidFill>
                  <a:prstClr val="black"/>
                </a:solidFill>
              </a:rPr>
              <a:t> ever </a:t>
            </a:r>
            <a:r>
              <a:rPr lang="en-US" b="1" i="1" dirty="0">
                <a:solidFill>
                  <a:prstClr val="black"/>
                </a:solidFill>
              </a:rPr>
              <a:t>produced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by</a:t>
            </a:r>
            <a:r>
              <a:rPr lang="en-US" dirty="0">
                <a:solidFill>
                  <a:prstClr val="black"/>
                </a:solidFill>
              </a:rPr>
              <a:t> the will of man, but </a:t>
            </a:r>
            <a:r>
              <a:rPr lang="en-US" b="1" i="1" dirty="0">
                <a:solidFill>
                  <a:prstClr val="black"/>
                </a:solidFill>
              </a:rPr>
              <a:t>men spoke from God as they were carried along by the Holy Spirit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F86ACB-E0AF-DFF6-796E-BA98E1AB4DDF}"/>
              </a:ext>
            </a:extLst>
          </p:cNvPr>
          <p:cNvSpPr txBox="1"/>
          <p:nvPr/>
        </p:nvSpPr>
        <p:spPr>
          <a:xfrm>
            <a:off x="6747351" y="3423851"/>
            <a:ext cx="5352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2 Samuel 23:2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“The Spirit of the LORD speaks by me; his word is on my tongue.</a:t>
            </a:r>
          </a:p>
        </p:txBody>
      </p:sp>
    </p:spTree>
    <p:extLst>
      <p:ext uri="{BB962C8B-B14F-4D97-AF65-F5344CB8AC3E}">
        <p14:creationId xmlns:p14="http://schemas.microsoft.com/office/powerpoint/2010/main" val="129814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Grace Delivered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(p.2).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E1D823-C94F-AC0F-4319-C147BD9E6300}"/>
              </a:ext>
            </a:extLst>
          </p:cNvPr>
          <p:cNvSpPr txBox="1"/>
          <p:nvPr/>
        </p:nvSpPr>
        <p:spPr>
          <a:xfrm>
            <a:off x="0" y="6167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C. The letter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contained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Spirit-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guided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instructions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529ED5-EECB-4482-51D3-4F90CF6F46EB}"/>
              </a:ext>
            </a:extLst>
          </p:cNvPr>
          <p:cNvSpPr txBox="1"/>
          <p:nvPr/>
        </p:nvSpPr>
        <p:spPr>
          <a:xfrm>
            <a:off x="0" y="117199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Spirit guide in Scripture?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C85C0-873E-5148-EF13-1D037FF88E7E}"/>
              </a:ext>
            </a:extLst>
          </p:cNvPr>
          <p:cNvSpPr txBox="1"/>
          <p:nvPr/>
        </p:nvSpPr>
        <p:spPr>
          <a:xfrm>
            <a:off x="1" y="154132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By spiritual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gifting.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7EC8E-CB6E-EEAB-2682-02F1872AD0DD}"/>
              </a:ext>
            </a:extLst>
          </p:cNvPr>
          <p:cNvSpPr txBox="1"/>
          <p:nvPr/>
        </p:nvSpPr>
        <p:spPr>
          <a:xfrm>
            <a:off x="-2" y="2138592"/>
            <a:ext cx="1219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1 Corinthians 12:8-11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b="1" i="1" dirty="0">
                <a:solidFill>
                  <a:prstClr val="black"/>
                </a:solidFill>
                <a:highlight>
                  <a:srgbClr val="FFFF00"/>
                </a:highlight>
              </a:rPr>
              <a:t>To each is given </a:t>
            </a:r>
            <a:r>
              <a:rPr lang="en-US" b="1" i="1" dirty="0">
                <a:solidFill>
                  <a:prstClr val="black"/>
                </a:solidFill>
              </a:rPr>
              <a:t>the manifestation </a:t>
            </a:r>
            <a:r>
              <a:rPr lang="en-US" b="1" i="1" dirty="0">
                <a:solidFill>
                  <a:schemeClr val="accent2"/>
                </a:solidFill>
              </a:rPr>
              <a:t>of the Spirit </a:t>
            </a:r>
            <a:r>
              <a:rPr lang="en-US" b="1" i="1" dirty="0">
                <a:solidFill>
                  <a:prstClr val="black"/>
                </a:solidFill>
              </a:rPr>
              <a:t>for the common good. </a:t>
            </a:r>
            <a:r>
              <a:rPr lang="en-US" dirty="0">
                <a:solidFill>
                  <a:prstClr val="black"/>
                </a:solidFill>
              </a:rPr>
              <a:t>For to </a:t>
            </a:r>
            <a:r>
              <a:rPr lang="en-US" b="1" i="1" dirty="0">
                <a:solidFill>
                  <a:prstClr val="black"/>
                </a:solidFill>
              </a:rPr>
              <a:t>one is given </a:t>
            </a:r>
            <a:r>
              <a:rPr lang="en-US" b="1" dirty="0">
                <a:solidFill>
                  <a:schemeClr val="accent2"/>
                </a:solidFill>
              </a:rPr>
              <a:t>through the Spirit </a:t>
            </a:r>
            <a:r>
              <a:rPr lang="en-US" dirty="0">
                <a:solidFill>
                  <a:prstClr val="black"/>
                </a:solidFill>
              </a:rPr>
              <a:t>the utterance of wisdom, </a:t>
            </a:r>
            <a:r>
              <a:rPr lang="en-US" b="1" i="1" dirty="0">
                <a:solidFill>
                  <a:prstClr val="black"/>
                </a:solidFill>
              </a:rPr>
              <a:t>and to another </a:t>
            </a:r>
            <a:r>
              <a:rPr lang="en-US" dirty="0">
                <a:solidFill>
                  <a:prstClr val="black"/>
                </a:solidFill>
              </a:rPr>
              <a:t>the utterance of knowledge according to the same Spirit,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faith by the same Spirit,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gifts of healing by the one Spirit,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the working of miracles,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prophecy,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the ability to distinguish between spirits,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various kinds of tongues, </a:t>
            </a:r>
            <a:r>
              <a:rPr lang="en-US" b="1" i="1" dirty="0">
                <a:solidFill>
                  <a:prstClr val="black"/>
                </a:solidFill>
              </a:rPr>
              <a:t>to another </a:t>
            </a:r>
            <a:r>
              <a:rPr lang="en-US" dirty="0">
                <a:solidFill>
                  <a:prstClr val="black"/>
                </a:solidFill>
              </a:rPr>
              <a:t>the interpretation of tongues</a:t>
            </a:r>
            <a:r>
              <a:rPr lang="en-US" b="1" i="1" dirty="0">
                <a:solidFill>
                  <a:prstClr val="black"/>
                </a:solidFill>
              </a:rPr>
              <a:t>. </a:t>
            </a:r>
            <a:r>
              <a:rPr lang="en-US" b="1" i="1" dirty="0">
                <a:solidFill>
                  <a:schemeClr val="accent2"/>
                </a:solidFill>
              </a:rPr>
              <a:t>All these are empowered by one and the same Spirit,</a:t>
            </a:r>
            <a:r>
              <a:rPr lang="en-US" b="1" i="1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  <a:highlight>
                  <a:srgbClr val="FFFF00"/>
                </a:highlight>
              </a:rPr>
              <a:t>who apportions to each one individually </a:t>
            </a:r>
            <a:r>
              <a:rPr lang="en-US" b="1" i="1" dirty="0">
                <a:solidFill>
                  <a:prstClr val="black"/>
                </a:solidFill>
              </a:rPr>
              <a:t>as he wills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2027C8-9D9C-13D3-BD90-D0887E50DCCB}"/>
              </a:ext>
            </a:extLst>
          </p:cNvPr>
          <p:cNvSpPr txBox="1"/>
          <p:nvPr/>
        </p:nvSpPr>
        <p:spPr>
          <a:xfrm>
            <a:off x="995817" y="4304715"/>
            <a:ext cx="10200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1 Peter 4:10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b="1" i="1" dirty="0">
                <a:solidFill>
                  <a:prstClr val="black"/>
                </a:solidFill>
              </a:rPr>
              <a:t>As </a:t>
            </a:r>
            <a:r>
              <a:rPr lang="en-US" b="1" i="1" dirty="0">
                <a:solidFill>
                  <a:prstClr val="black"/>
                </a:solidFill>
                <a:highlight>
                  <a:srgbClr val="FFFF00"/>
                </a:highlight>
              </a:rPr>
              <a:t>each has received a gift</a:t>
            </a:r>
            <a:r>
              <a:rPr lang="en-US" b="1" i="1" dirty="0">
                <a:solidFill>
                  <a:prstClr val="black"/>
                </a:solidFill>
              </a:rPr>
              <a:t>, use it to serve one another</a:t>
            </a:r>
            <a:r>
              <a:rPr lang="en-US" dirty="0">
                <a:solidFill>
                  <a:prstClr val="black"/>
                </a:solidFill>
              </a:rPr>
              <a:t>, as good stewards of God’s varied grace: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94F24B-BADF-24E1-EF9C-A07D03D618CF}"/>
              </a:ext>
            </a:extLst>
          </p:cNvPr>
          <p:cNvSpPr txBox="1"/>
          <p:nvPr/>
        </p:nvSpPr>
        <p:spPr>
          <a:xfrm>
            <a:off x="1123165" y="5362843"/>
            <a:ext cx="10200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Ephesians 4:7, 11-12.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(ESV)</a:t>
            </a:r>
          </a:p>
          <a:p>
            <a:pPr lvl="0" algn="ctr"/>
            <a:r>
              <a:rPr lang="en-US" b="1" i="1" dirty="0">
                <a:solidFill>
                  <a:prstClr val="black"/>
                </a:solidFill>
              </a:rPr>
              <a:t>Grace was given to each one of us according to the measure of Christ’s gift </a:t>
            </a:r>
            <a:r>
              <a:rPr lang="en-US" dirty="0">
                <a:solidFill>
                  <a:prstClr val="black"/>
                </a:solidFill>
              </a:rPr>
              <a:t>… And he gave some as apostles, the prophets, the evangelists, the shepherds and teachers, </a:t>
            </a:r>
            <a:r>
              <a:rPr lang="en-US" b="1" i="1" dirty="0">
                <a:solidFill>
                  <a:prstClr val="black"/>
                </a:solidFill>
              </a:rPr>
              <a:t>to equip the saints for the work of ministry for building up the body of Christ.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8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12682</TotalTime>
  <Words>1239</Words>
  <Application>Microsoft Office PowerPoint</Application>
  <PresentationFormat>Widescreen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Decker, Rich Lee</dc:creator>
  <cp:lastModifiedBy>Richard Decker</cp:lastModifiedBy>
  <cp:revision>286</cp:revision>
  <dcterms:created xsi:type="dcterms:W3CDTF">2022-07-07T17:16:49Z</dcterms:created>
  <dcterms:modified xsi:type="dcterms:W3CDTF">2023-06-04T18:59:11Z</dcterms:modified>
</cp:coreProperties>
</file>