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20" r:id="rId3"/>
    <p:sldId id="321" r:id="rId4"/>
    <p:sldId id="322" r:id="rId5"/>
    <p:sldId id="323" r:id="rId6"/>
    <p:sldId id="324" r:id="rId7"/>
    <p:sldId id="325" r:id="rId8"/>
    <p:sldId id="326" r:id="rId9"/>
    <p:sldId id="327" r:id="rId10"/>
    <p:sldId id="332" r:id="rId11"/>
    <p:sldId id="333" r:id="rId12"/>
    <p:sldId id="328" r:id="rId13"/>
    <p:sldId id="329" r:id="rId14"/>
    <p:sldId id="330"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86" d="100"/>
          <a:sy n="86" d="100"/>
        </p:scale>
        <p:origin x="739"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6/25/2023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6/25/2023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6/25/2023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6/25/2023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6/25/2023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6/25/2023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6/25/2023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6/25/2023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6/25/2023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6/25/2023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6/25/2023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6/25/2023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1" y="2092817"/>
            <a:ext cx="5051898" cy="2231533"/>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000" i="1" spc="150" dirty="0">
                <a:latin typeface="Bookman Old Style" panose="02050604050505020204" pitchFamily="18" charset="0"/>
                <a:ea typeface="+mj-ea"/>
                <a:cs typeface="+mj-cs"/>
              </a:rPr>
              <a:t>The Second Missionary Journey: </a:t>
            </a:r>
          </a:p>
          <a:p>
            <a:pPr algn="ctr">
              <a:lnSpc>
                <a:spcPct val="110000"/>
              </a:lnSpc>
              <a:spcBef>
                <a:spcPct val="0"/>
              </a:spcBef>
              <a:spcAft>
                <a:spcPts val="600"/>
              </a:spcAft>
            </a:pPr>
            <a:r>
              <a:rPr lang="en-US" sz="2400" b="1" spc="150" dirty="0">
                <a:latin typeface="Bookman Old Style" panose="02050604050505020204" pitchFamily="18" charset="0"/>
                <a:ea typeface="+mj-ea"/>
                <a:cs typeface="+mj-cs"/>
              </a:rPr>
              <a:t>“Gospel Freedom for All”</a:t>
            </a:r>
          </a:p>
          <a:p>
            <a:pPr algn="ctr">
              <a:lnSpc>
                <a:spcPct val="110000"/>
              </a:lnSpc>
              <a:spcBef>
                <a:spcPct val="0"/>
              </a:spcBef>
              <a:spcAft>
                <a:spcPts val="600"/>
              </a:spcAft>
            </a:pPr>
            <a:r>
              <a:rPr lang="en-US" sz="1200" b="1" i="1" spc="150" dirty="0">
                <a:latin typeface="Bookman Old Style" panose="02050604050505020204" pitchFamily="18" charset="0"/>
                <a:ea typeface="+mj-ea"/>
                <a:cs typeface="+mj-cs"/>
              </a:rPr>
              <a:t>(Part 1)</a:t>
            </a:r>
          </a:p>
          <a:p>
            <a:pPr algn="ctr">
              <a:lnSpc>
                <a:spcPct val="110000"/>
              </a:lnSpc>
              <a:spcBef>
                <a:spcPct val="0"/>
              </a:spcBef>
              <a:spcAft>
                <a:spcPts val="600"/>
              </a:spcAft>
            </a:pPr>
            <a:r>
              <a:rPr lang="en-US" sz="1600" b="1" i="1" spc="150" dirty="0">
                <a:latin typeface="+mj-lt"/>
                <a:ea typeface="+mj-ea"/>
                <a:cs typeface="+mj-cs"/>
              </a:rPr>
              <a:t>Acts 6:11-15</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II. </a:t>
            </a:r>
            <a:r>
              <a:rPr lang="en-US" sz="2800" dirty="0"/>
              <a:t>It doesn’t matter </a:t>
            </a:r>
            <a:r>
              <a:rPr lang="en-US" sz="2800" u="sng" dirty="0">
                <a:solidFill>
                  <a:srgbClr val="00B050"/>
                </a:solidFill>
              </a:rPr>
              <a:t>who</a:t>
            </a:r>
            <a:r>
              <a:rPr lang="en-US" sz="2800" dirty="0"/>
              <a:t> you’ve been or </a:t>
            </a:r>
            <a:r>
              <a:rPr lang="en-US" sz="2800" u="sng" dirty="0">
                <a:solidFill>
                  <a:srgbClr val="00B050"/>
                </a:solidFill>
              </a:rPr>
              <a:t>who</a:t>
            </a:r>
            <a:r>
              <a:rPr lang="en-US" sz="2800" dirty="0"/>
              <a:t> you are.</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was a </a:t>
            </a:r>
            <a:r>
              <a:rPr lang="en-US" sz="2400" u="sng" dirty="0">
                <a:solidFill>
                  <a:srgbClr val="00B050"/>
                </a:solidFill>
              </a:rPr>
              <a:t>wealthy</a:t>
            </a:r>
            <a:r>
              <a:rPr lang="en-US" sz="2400" dirty="0"/>
              <a:t> Gentile </a:t>
            </a:r>
            <a:r>
              <a:rPr lang="en-US" sz="2400" u="sng" dirty="0">
                <a:solidFill>
                  <a:srgbClr val="00B050"/>
                </a:solidFill>
              </a:rPr>
              <a:t>businesswoman</a:t>
            </a:r>
            <a:r>
              <a:rPr lang="en-US" sz="2400" dirty="0"/>
              <a:t> seeking </a:t>
            </a:r>
            <a:r>
              <a:rPr lang="en-US" sz="2400" u="sng" dirty="0">
                <a:solidFill>
                  <a:srgbClr val="00B050"/>
                </a:solidFill>
              </a:rPr>
              <a:t>God</a:t>
            </a:r>
            <a:r>
              <a:rPr lang="en-US" sz="2400" dirty="0"/>
              <a:t>.</a:t>
            </a:r>
          </a:p>
        </p:txBody>
      </p:sp>
      <p:sp>
        <p:nvSpPr>
          <p:cNvPr id="2" name="TextBox 1">
            <a:extLst>
              <a:ext uri="{FF2B5EF4-FFF2-40B4-BE49-F238E27FC236}">
                <a16:creationId xmlns:a16="http://schemas.microsoft.com/office/drawing/2014/main" id="{176C6982-2CEF-740F-5339-8CE86C727E3C}"/>
              </a:ext>
            </a:extLst>
          </p:cNvPr>
          <p:cNvSpPr txBox="1"/>
          <p:nvPr/>
        </p:nvSpPr>
        <p:spPr>
          <a:xfrm>
            <a:off x="1593394" y="1784830"/>
            <a:ext cx="900521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Philippians 4:14-20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Yet </a:t>
            </a:r>
            <a:r>
              <a:rPr lang="en-US" dirty="0">
                <a:highlight>
                  <a:srgbClr val="FFFF00"/>
                </a:highlight>
              </a:rPr>
              <a:t>it was kind of you to share my trouble</a:t>
            </a:r>
            <a:r>
              <a:rPr lang="en-US" dirty="0"/>
              <a:t>. And you Philippians yourselves know that in the beginning of the gospel, when I left Macedonia, </a:t>
            </a:r>
            <a:r>
              <a:rPr lang="en-US" dirty="0">
                <a:highlight>
                  <a:srgbClr val="FFFF00"/>
                </a:highlight>
              </a:rPr>
              <a:t>no church entered into partnership with me in giving and receiving, except you only</a:t>
            </a:r>
            <a:r>
              <a:rPr lang="en-US" dirty="0"/>
              <a:t>. Even in Thessalonica </a:t>
            </a:r>
            <a:r>
              <a:rPr lang="en-US" dirty="0">
                <a:highlight>
                  <a:srgbClr val="FFFF00"/>
                </a:highlight>
              </a:rPr>
              <a:t>you sent me help for my needs </a:t>
            </a:r>
            <a:r>
              <a:rPr lang="en-US" dirty="0"/>
              <a:t>once and again. Not that I seek the gift, but I seek the fruit that increases to your credit. I have received full payment, and more. </a:t>
            </a:r>
            <a:r>
              <a:rPr lang="en-US" dirty="0">
                <a:highlight>
                  <a:srgbClr val="FFFF00"/>
                </a:highlight>
              </a:rPr>
              <a:t>I am well supplied, having received from Epaphroditus the gifts you sent</a:t>
            </a:r>
            <a:r>
              <a:rPr lang="en-US" dirty="0"/>
              <a:t>, a fragrant offering, a sacrifice acceptable and pleasing to God. And my God will supply every need of yours according to his riches in glory in Christ Jesus. To our God and Father be glory forever and ever. Amen.</a:t>
            </a:r>
          </a:p>
        </p:txBody>
      </p:sp>
    </p:spTree>
    <p:extLst>
      <p:ext uri="{BB962C8B-B14F-4D97-AF65-F5344CB8AC3E}">
        <p14:creationId xmlns:p14="http://schemas.microsoft.com/office/powerpoint/2010/main" val="41500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II. </a:t>
            </a:r>
            <a:r>
              <a:rPr lang="en-US" sz="2800" dirty="0"/>
              <a:t>It doesn’t matter </a:t>
            </a:r>
            <a:r>
              <a:rPr lang="en-US" sz="2800" u="sng" dirty="0">
                <a:solidFill>
                  <a:srgbClr val="00B050"/>
                </a:solidFill>
              </a:rPr>
              <a:t>who</a:t>
            </a:r>
            <a:r>
              <a:rPr lang="en-US" sz="2800" dirty="0"/>
              <a:t> you’ve been or </a:t>
            </a:r>
            <a:r>
              <a:rPr lang="en-US" sz="2800" u="sng" dirty="0">
                <a:solidFill>
                  <a:srgbClr val="00B050"/>
                </a:solidFill>
              </a:rPr>
              <a:t>who</a:t>
            </a:r>
            <a:r>
              <a:rPr lang="en-US" sz="2800" dirty="0"/>
              <a:t> you are.</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was a wealthy Gentile businesswoman seeking God.</a:t>
            </a:r>
          </a:p>
        </p:txBody>
      </p:sp>
      <p:sp>
        <p:nvSpPr>
          <p:cNvPr id="2" name="TextBox 1">
            <a:extLst>
              <a:ext uri="{FF2B5EF4-FFF2-40B4-BE49-F238E27FC236}">
                <a16:creationId xmlns:a16="http://schemas.microsoft.com/office/drawing/2014/main" id="{176C6982-2CEF-740F-5339-8CE86C727E3C}"/>
              </a:ext>
            </a:extLst>
          </p:cNvPr>
          <p:cNvSpPr txBox="1"/>
          <p:nvPr/>
        </p:nvSpPr>
        <p:spPr>
          <a:xfrm>
            <a:off x="1817983" y="2828835"/>
            <a:ext cx="90052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Galatians 3:27-28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For as many of you as were baptized into Christ have put on Christ</a:t>
            </a:r>
            <a:r>
              <a:rPr lang="en-US" dirty="0">
                <a:highlight>
                  <a:srgbClr val="FFFF00"/>
                </a:highlight>
              </a:rPr>
              <a:t>. There is neither Jew nor Greek, there is neither slave nor free, there is no male and female</a:t>
            </a:r>
            <a:r>
              <a:rPr lang="en-US" dirty="0"/>
              <a:t>, for you are all one </a:t>
            </a:r>
            <a:r>
              <a:rPr lang="en-US" dirty="0">
                <a:highlight>
                  <a:srgbClr val="FFFF00"/>
                </a:highlight>
              </a:rPr>
              <a:t>in Christ </a:t>
            </a:r>
            <a:r>
              <a:rPr lang="en-US" dirty="0"/>
              <a:t>Jesus.</a:t>
            </a:r>
          </a:p>
        </p:txBody>
      </p:sp>
    </p:spTree>
    <p:extLst>
      <p:ext uri="{BB962C8B-B14F-4D97-AF65-F5344CB8AC3E}">
        <p14:creationId xmlns:p14="http://schemas.microsoft.com/office/powerpoint/2010/main" val="39696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III. </a:t>
            </a:r>
            <a:r>
              <a:rPr lang="en-US" sz="2800" dirty="0"/>
              <a:t>It doesn’t matter </a:t>
            </a:r>
            <a:r>
              <a:rPr lang="en-US" sz="2800" u="sng" dirty="0">
                <a:solidFill>
                  <a:srgbClr val="00B050"/>
                </a:solidFill>
              </a:rPr>
              <a:t>what</a:t>
            </a:r>
            <a:r>
              <a:rPr lang="en-US" sz="2800" dirty="0"/>
              <a:t> your circumstances have been or now are</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830997"/>
          </a:xfrm>
          <a:prstGeom prst="rect">
            <a:avLst/>
          </a:prstGeom>
          <a:noFill/>
        </p:spPr>
        <p:txBody>
          <a:bodyPr wrap="square" rtlCol="0">
            <a:spAutoFit/>
          </a:bodyPr>
          <a:lstStyle/>
          <a:p>
            <a:pPr algn="ctr"/>
            <a:r>
              <a:rPr lang="en-US" sz="2400" b="1" dirty="0"/>
              <a:t>A. </a:t>
            </a:r>
            <a:r>
              <a:rPr lang="en-US" sz="2400" dirty="0"/>
              <a:t>Lydia was (probably) </a:t>
            </a:r>
            <a:r>
              <a:rPr lang="en-US" sz="2400" u="sng" dirty="0">
                <a:solidFill>
                  <a:srgbClr val="00B050"/>
                </a:solidFill>
              </a:rPr>
              <a:t>husband-less</a:t>
            </a:r>
            <a:r>
              <a:rPr lang="en-US" sz="2400" dirty="0"/>
              <a:t> and a </a:t>
            </a:r>
            <a:r>
              <a:rPr lang="en-US" sz="2400" u="sng" dirty="0">
                <a:solidFill>
                  <a:srgbClr val="00B050"/>
                </a:solidFill>
              </a:rPr>
              <a:t>widow</a:t>
            </a:r>
            <a:r>
              <a:rPr lang="en-US" sz="2400" dirty="0"/>
              <a:t>. She was free in many ways but enslaved to the </a:t>
            </a:r>
            <a:r>
              <a:rPr lang="en-US" sz="2400" u="sng" dirty="0">
                <a:solidFill>
                  <a:srgbClr val="00B050"/>
                </a:solidFill>
              </a:rPr>
              <a:t>Mosaic</a:t>
            </a:r>
            <a:r>
              <a:rPr lang="en-US" sz="2400" dirty="0"/>
              <a:t> </a:t>
            </a:r>
            <a:r>
              <a:rPr lang="en-US" sz="2400" u="sng" dirty="0">
                <a:solidFill>
                  <a:srgbClr val="00B050"/>
                </a:solidFill>
              </a:rPr>
              <a:t>Law</a:t>
            </a:r>
            <a:r>
              <a:rPr lang="en-US" sz="2400" dirty="0"/>
              <a:t>. She is wanted for her </a:t>
            </a:r>
            <a:r>
              <a:rPr lang="en-US" sz="2400" u="sng" dirty="0">
                <a:solidFill>
                  <a:srgbClr val="00B050"/>
                </a:solidFill>
              </a:rPr>
              <a:t>goods</a:t>
            </a:r>
            <a:r>
              <a:rPr lang="en-US" sz="2400" dirty="0"/>
              <a:t> but likely shunned for her worship of </a:t>
            </a:r>
            <a:r>
              <a:rPr lang="en-US" sz="2400" u="sng" dirty="0">
                <a:solidFill>
                  <a:srgbClr val="00B050"/>
                </a:solidFill>
              </a:rPr>
              <a:t>Yahweh</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593394" y="1784830"/>
            <a:ext cx="90052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2 Corinthians 3:6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Not that we are sufficient in ourselves to claim anything as coming from us, but our sufficiency is from God, who has made us sufficient to be ministers of a new covenant, not of the letter but of the Spirit. </a:t>
            </a:r>
            <a:r>
              <a:rPr lang="en-US" dirty="0">
                <a:highlight>
                  <a:srgbClr val="FFFF00"/>
                </a:highlight>
              </a:rPr>
              <a:t>For the letter kills, but the Spirit gives life</a:t>
            </a:r>
            <a:r>
              <a:rPr lang="en-US" dirty="0"/>
              <a:t>.</a:t>
            </a:r>
          </a:p>
        </p:txBody>
      </p:sp>
      <p:sp>
        <p:nvSpPr>
          <p:cNvPr id="4" name="TextBox 3">
            <a:extLst>
              <a:ext uri="{FF2B5EF4-FFF2-40B4-BE49-F238E27FC236}">
                <a16:creationId xmlns:a16="http://schemas.microsoft.com/office/drawing/2014/main" id="{C7D2FAD8-25F3-708D-9D41-9A6ECA1C010A}"/>
              </a:ext>
            </a:extLst>
          </p:cNvPr>
          <p:cNvSpPr txBox="1"/>
          <p:nvPr/>
        </p:nvSpPr>
        <p:spPr>
          <a:xfrm>
            <a:off x="1593394" y="3508450"/>
            <a:ext cx="900521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Romans 7:9-10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 I was once alive apart from the law, but when the commandment came, sin came alive and I died. </a:t>
            </a:r>
            <a:r>
              <a:rPr lang="en-US" dirty="0">
                <a:highlight>
                  <a:srgbClr val="FFFF00"/>
                </a:highlight>
              </a:rPr>
              <a:t>The very commandment </a:t>
            </a:r>
            <a:r>
              <a:rPr lang="en-US" dirty="0"/>
              <a:t>that promised life </a:t>
            </a:r>
            <a:r>
              <a:rPr lang="en-US" dirty="0">
                <a:highlight>
                  <a:srgbClr val="FFFF00"/>
                </a:highlight>
              </a:rPr>
              <a:t>proved to be death to me</a:t>
            </a:r>
            <a:r>
              <a:rPr lang="en-US" dirty="0"/>
              <a:t>. </a:t>
            </a:r>
          </a:p>
        </p:txBody>
      </p:sp>
      <p:sp>
        <p:nvSpPr>
          <p:cNvPr id="6" name="TextBox 5">
            <a:extLst>
              <a:ext uri="{FF2B5EF4-FFF2-40B4-BE49-F238E27FC236}">
                <a16:creationId xmlns:a16="http://schemas.microsoft.com/office/drawing/2014/main" id="{4178D7D4-462D-58C3-75D6-0A4EA2451499}"/>
              </a:ext>
            </a:extLst>
          </p:cNvPr>
          <p:cNvSpPr txBox="1"/>
          <p:nvPr/>
        </p:nvSpPr>
        <p:spPr>
          <a:xfrm>
            <a:off x="1593394" y="4955071"/>
            <a:ext cx="900521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Galatians 3:10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r>
              <a:rPr lang="en-US" dirty="0"/>
              <a:t>For </a:t>
            </a:r>
            <a:r>
              <a:rPr lang="en-US" dirty="0">
                <a:highlight>
                  <a:srgbClr val="FFFF00"/>
                </a:highlight>
              </a:rPr>
              <a:t>all who rely on works of the law are under a curse</a:t>
            </a:r>
            <a:r>
              <a:rPr lang="en-US" dirty="0"/>
              <a:t>; for it is written, “Cursed be everyone who does not abide by all things written in the Book of the Law, and do them.”</a:t>
            </a:r>
          </a:p>
        </p:txBody>
      </p:sp>
    </p:spTree>
    <p:extLst>
      <p:ext uri="{BB962C8B-B14F-4D97-AF65-F5344CB8AC3E}">
        <p14:creationId xmlns:p14="http://schemas.microsoft.com/office/powerpoint/2010/main" val="33000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IV. </a:t>
            </a:r>
            <a:r>
              <a:rPr lang="en-US" sz="2800" dirty="0"/>
              <a:t>It matters </a:t>
            </a:r>
            <a:r>
              <a:rPr lang="en-US" sz="2800" u="sng" dirty="0">
                <a:solidFill>
                  <a:srgbClr val="00B050"/>
                </a:solidFill>
              </a:rPr>
              <a:t>how</a:t>
            </a:r>
            <a:r>
              <a:rPr lang="en-US" sz="2800" dirty="0"/>
              <a:t> you </a:t>
            </a:r>
            <a:r>
              <a:rPr lang="en-US" sz="2800" u="sng" dirty="0">
                <a:solidFill>
                  <a:srgbClr val="00B050"/>
                </a:solidFill>
              </a:rPr>
              <a:t>respond</a:t>
            </a:r>
            <a:r>
              <a:rPr lang="en-US" sz="2800" dirty="0"/>
              <a:t> to Jesus and His Gospel.</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responds </a:t>
            </a:r>
            <a:r>
              <a:rPr lang="en-US" sz="2400" u="sng" dirty="0">
                <a:solidFill>
                  <a:srgbClr val="00B050"/>
                </a:solidFill>
              </a:rPr>
              <a:t>positively</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852843" y="3336861"/>
            <a:ext cx="46014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Acts 8:6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the crowds with one accord </a:t>
            </a:r>
            <a:r>
              <a:rPr lang="en-US" dirty="0">
                <a:highlight>
                  <a:srgbClr val="FFFF00"/>
                </a:highlight>
              </a:rPr>
              <a:t>paid attention </a:t>
            </a:r>
            <a:r>
              <a:rPr lang="en-US" dirty="0"/>
              <a:t>to what was being said by Philip, when they heard him and saw the signs that he did.</a:t>
            </a:r>
          </a:p>
        </p:txBody>
      </p:sp>
      <p:sp>
        <p:nvSpPr>
          <p:cNvPr id="4" name="TextBox 3">
            <a:extLst>
              <a:ext uri="{FF2B5EF4-FFF2-40B4-BE49-F238E27FC236}">
                <a16:creationId xmlns:a16="http://schemas.microsoft.com/office/drawing/2014/main" id="{7052CDC3-D604-0C72-F6A8-1DF59F051282}"/>
              </a:ext>
            </a:extLst>
          </p:cNvPr>
          <p:cNvSpPr txBox="1"/>
          <p:nvPr/>
        </p:nvSpPr>
        <p:spPr>
          <a:xfrm>
            <a:off x="0" y="1059750"/>
            <a:ext cx="12192000" cy="400110"/>
          </a:xfrm>
          <a:prstGeom prst="rect">
            <a:avLst/>
          </a:prstGeom>
          <a:noFill/>
        </p:spPr>
        <p:txBody>
          <a:bodyPr wrap="square" rtlCol="0">
            <a:spAutoFit/>
          </a:bodyPr>
          <a:lstStyle/>
          <a:p>
            <a:pPr algn="ctr"/>
            <a:r>
              <a:rPr lang="en-US" sz="2000" b="1" dirty="0"/>
              <a:t>1. </a:t>
            </a:r>
            <a:r>
              <a:rPr lang="en-US" sz="2000" dirty="0"/>
              <a:t>She was </a:t>
            </a:r>
            <a:r>
              <a:rPr lang="en-US" sz="2000" u="sng" dirty="0">
                <a:solidFill>
                  <a:srgbClr val="00B050"/>
                </a:solidFill>
              </a:rPr>
              <a:t>seeking</a:t>
            </a:r>
            <a:r>
              <a:rPr lang="en-US" sz="2000" dirty="0"/>
              <a:t>, </a:t>
            </a:r>
            <a:r>
              <a:rPr lang="en-US" sz="2000" u="sng" dirty="0">
                <a:solidFill>
                  <a:srgbClr val="00B050"/>
                </a:solidFill>
              </a:rPr>
              <a:t>listening to</a:t>
            </a:r>
            <a:r>
              <a:rPr lang="en-US" sz="2000" dirty="0"/>
              <a:t>, and </a:t>
            </a:r>
            <a:r>
              <a:rPr lang="en-US" sz="2000" u="sng" dirty="0">
                <a:solidFill>
                  <a:srgbClr val="00B050"/>
                </a:solidFill>
              </a:rPr>
              <a:t>heeding</a:t>
            </a:r>
            <a:r>
              <a:rPr lang="en-US" sz="2000" dirty="0"/>
              <a:t> the message.</a:t>
            </a:r>
          </a:p>
        </p:txBody>
      </p:sp>
      <p:sp>
        <p:nvSpPr>
          <p:cNvPr id="6" name="TextBox 5">
            <a:extLst>
              <a:ext uri="{FF2B5EF4-FFF2-40B4-BE49-F238E27FC236}">
                <a16:creationId xmlns:a16="http://schemas.microsoft.com/office/drawing/2014/main" id="{39A959AA-8F45-B2E9-C63F-871281E19850}"/>
              </a:ext>
            </a:extLst>
          </p:cNvPr>
          <p:cNvSpPr txBox="1"/>
          <p:nvPr/>
        </p:nvSpPr>
        <p:spPr>
          <a:xfrm>
            <a:off x="3352799" y="1500173"/>
            <a:ext cx="6096001" cy="461665"/>
          </a:xfrm>
          <a:prstGeom prst="rect">
            <a:avLst/>
          </a:prstGeom>
          <a:noFill/>
        </p:spPr>
        <p:txBody>
          <a:bodyPr wrap="square" rtlCol="0">
            <a:spAutoFit/>
          </a:bodyPr>
          <a:lstStyle/>
          <a:p>
            <a:r>
              <a:rPr lang="en-US" sz="2000" b="1" i="1" dirty="0"/>
              <a:t>a) </a:t>
            </a:r>
            <a:r>
              <a:rPr lang="en-US" sz="2000" i="1" dirty="0"/>
              <a:t>She wasn’t saved by her own </a:t>
            </a:r>
            <a:r>
              <a:rPr lang="en-US" sz="2000" i="1" u="sng" dirty="0">
                <a:solidFill>
                  <a:srgbClr val="00B050"/>
                </a:solidFill>
              </a:rPr>
              <a:t>works</a:t>
            </a:r>
            <a:r>
              <a:rPr lang="en-US" sz="2000" i="1" dirty="0"/>
              <a:t> or by Paul’s </a:t>
            </a:r>
            <a:r>
              <a:rPr lang="en-US" sz="2000" i="1" u="sng" dirty="0">
                <a:solidFill>
                  <a:srgbClr val="00B050"/>
                </a:solidFill>
              </a:rPr>
              <a:t>power</a:t>
            </a:r>
            <a:r>
              <a:rPr lang="en-US" sz="2400" dirty="0"/>
              <a:t>.</a:t>
            </a:r>
          </a:p>
        </p:txBody>
      </p:sp>
      <p:sp>
        <p:nvSpPr>
          <p:cNvPr id="7" name="TextBox 6">
            <a:extLst>
              <a:ext uri="{FF2B5EF4-FFF2-40B4-BE49-F238E27FC236}">
                <a16:creationId xmlns:a16="http://schemas.microsoft.com/office/drawing/2014/main" id="{AD18B0E0-37BF-CFFF-5309-D62800FCCAF8}"/>
              </a:ext>
            </a:extLst>
          </p:cNvPr>
          <p:cNvSpPr txBox="1"/>
          <p:nvPr/>
        </p:nvSpPr>
        <p:spPr>
          <a:xfrm>
            <a:off x="3352799" y="2047972"/>
            <a:ext cx="6096001" cy="400110"/>
          </a:xfrm>
          <a:prstGeom prst="rect">
            <a:avLst/>
          </a:prstGeom>
          <a:noFill/>
        </p:spPr>
        <p:txBody>
          <a:bodyPr wrap="square" rtlCol="0">
            <a:spAutoFit/>
          </a:bodyPr>
          <a:lstStyle/>
          <a:p>
            <a:r>
              <a:rPr lang="en-US" sz="2000" b="1" i="1" dirty="0"/>
              <a:t>b) </a:t>
            </a:r>
            <a:r>
              <a:rPr lang="en-US" sz="2000" i="1" u="sng" dirty="0">
                <a:solidFill>
                  <a:srgbClr val="00B050"/>
                </a:solidFill>
              </a:rPr>
              <a:t>Jesus</a:t>
            </a:r>
            <a:r>
              <a:rPr lang="en-US" sz="2000" i="1" dirty="0"/>
              <a:t> opened her </a:t>
            </a:r>
            <a:r>
              <a:rPr lang="en-US" sz="2000" i="1" u="sng" dirty="0">
                <a:solidFill>
                  <a:srgbClr val="00B050"/>
                </a:solidFill>
              </a:rPr>
              <a:t>heart</a:t>
            </a:r>
            <a:r>
              <a:rPr lang="en-US" sz="2000" i="1" dirty="0"/>
              <a:t> to heed the message.</a:t>
            </a:r>
            <a:endParaRPr lang="en-US" sz="2400" dirty="0"/>
          </a:p>
        </p:txBody>
      </p:sp>
      <p:sp>
        <p:nvSpPr>
          <p:cNvPr id="8" name="TextBox 7">
            <a:extLst>
              <a:ext uri="{FF2B5EF4-FFF2-40B4-BE49-F238E27FC236}">
                <a16:creationId xmlns:a16="http://schemas.microsoft.com/office/drawing/2014/main" id="{20AD67C8-4C2F-CCD0-6471-D712606C9BC6}"/>
              </a:ext>
            </a:extLst>
          </p:cNvPr>
          <p:cNvSpPr txBox="1"/>
          <p:nvPr/>
        </p:nvSpPr>
        <p:spPr>
          <a:xfrm>
            <a:off x="5713602" y="4649249"/>
            <a:ext cx="50025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Acts 20:28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Pay careful attention </a:t>
            </a:r>
            <a:r>
              <a:rPr lang="en-US" dirty="0"/>
              <a:t>to yourselves and to all the flock, in which the Holy Spirit has made you overseers, to care for the church of God, which he obtained with his own blood. </a:t>
            </a:r>
            <a:endParaRPr lang="en-US" dirty="0">
              <a:highlight>
                <a:srgbClr val="FFFF00"/>
              </a:highlight>
            </a:endParaRPr>
          </a:p>
        </p:txBody>
      </p:sp>
    </p:spTree>
    <p:extLst>
      <p:ext uri="{BB962C8B-B14F-4D97-AF65-F5344CB8AC3E}">
        <p14:creationId xmlns:p14="http://schemas.microsoft.com/office/powerpoint/2010/main" val="2023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IV. </a:t>
            </a:r>
            <a:r>
              <a:rPr lang="en-US" sz="2800" dirty="0"/>
              <a:t>It matters </a:t>
            </a:r>
            <a:r>
              <a:rPr lang="en-US" sz="2800" u="sng" dirty="0">
                <a:solidFill>
                  <a:srgbClr val="00B050"/>
                </a:solidFill>
              </a:rPr>
              <a:t>how</a:t>
            </a:r>
            <a:r>
              <a:rPr lang="en-US" sz="2800" dirty="0"/>
              <a:t> you will </a:t>
            </a:r>
            <a:r>
              <a:rPr lang="en-US" sz="2800" u="sng" dirty="0">
                <a:solidFill>
                  <a:srgbClr val="00B050"/>
                </a:solidFill>
              </a:rPr>
              <a:t>respond</a:t>
            </a:r>
            <a:r>
              <a:rPr lang="en-US" sz="2800" dirty="0"/>
              <a:t> to Jesus and His Gospel.</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responds </a:t>
            </a:r>
            <a:r>
              <a:rPr lang="en-US" sz="2400" u="sng" dirty="0">
                <a:solidFill>
                  <a:srgbClr val="00B050"/>
                </a:solidFill>
              </a:rPr>
              <a:t>positively</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 y="3940299"/>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Luke 24:44-47</a:t>
            </a:r>
            <a:r>
              <a:rPr lang="en-US" b="1" noProof="0"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Then he said to them, “These are my words that I spoke to you while I was still with you, that everything written about me in the Law of Moses and the Prophets and the Psalms must be fulfilled.” </a:t>
            </a:r>
            <a:r>
              <a:rPr lang="en-US" dirty="0">
                <a:highlight>
                  <a:srgbClr val="FFFF00"/>
                </a:highlight>
              </a:rPr>
              <a:t>Then he opened their minds to understand the Scriptures</a:t>
            </a:r>
            <a:r>
              <a:rPr lang="en-US" dirty="0"/>
              <a:t>, and said to them, “Thus it is written, that the Christ should suffer and on the third day rise from the dead, and that repentance for the forgiveness of sins should be proclaimed in his name to all nations, beginning from Jerusalem.</a:t>
            </a:r>
          </a:p>
        </p:txBody>
      </p:sp>
      <p:sp>
        <p:nvSpPr>
          <p:cNvPr id="4" name="TextBox 3">
            <a:extLst>
              <a:ext uri="{FF2B5EF4-FFF2-40B4-BE49-F238E27FC236}">
                <a16:creationId xmlns:a16="http://schemas.microsoft.com/office/drawing/2014/main" id="{7052CDC3-D604-0C72-F6A8-1DF59F051282}"/>
              </a:ext>
            </a:extLst>
          </p:cNvPr>
          <p:cNvSpPr txBox="1"/>
          <p:nvPr/>
        </p:nvSpPr>
        <p:spPr>
          <a:xfrm>
            <a:off x="0" y="1059750"/>
            <a:ext cx="12192000" cy="400110"/>
          </a:xfrm>
          <a:prstGeom prst="rect">
            <a:avLst/>
          </a:prstGeom>
          <a:noFill/>
        </p:spPr>
        <p:txBody>
          <a:bodyPr wrap="square" rtlCol="0">
            <a:spAutoFit/>
          </a:bodyPr>
          <a:lstStyle/>
          <a:p>
            <a:pPr algn="ctr"/>
            <a:r>
              <a:rPr lang="en-US" sz="2000" b="1" dirty="0"/>
              <a:t>2. </a:t>
            </a:r>
            <a:r>
              <a:rPr lang="en-US" sz="2000" dirty="0"/>
              <a:t>Her salvation was </a:t>
            </a:r>
            <a:r>
              <a:rPr lang="en-US" sz="2000" u="sng" dirty="0">
                <a:solidFill>
                  <a:srgbClr val="00B050"/>
                </a:solidFill>
              </a:rPr>
              <a:t>evidenced</a:t>
            </a:r>
            <a:r>
              <a:rPr lang="en-US" sz="2000" dirty="0"/>
              <a:t> by three things:</a:t>
            </a:r>
          </a:p>
        </p:txBody>
      </p:sp>
      <p:sp>
        <p:nvSpPr>
          <p:cNvPr id="6" name="TextBox 5">
            <a:extLst>
              <a:ext uri="{FF2B5EF4-FFF2-40B4-BE49-F238E27FC236}">
                <a16:creationId xmlns:a16="http://schemas.microsoft.com/office/drawing/2014/main" id="{39A959AA-8F45-B2E9-C63F-871281E19850}"/>
              </a:ext>
            </a:extLst>
          </p:cNvPr>
          <p:cNvSpPr txBox="1"/>
          <p:nvPr/>
        </p:nvSpPr>
        <p:spPr>
          <a:xfrm>
            <a:off x="3898231" y="1504139"/>
            <a:ext cx="6096001" cy="400110"/>
          </a:xfrm>
          <a:prstGeom prst="rect">
            <a:avLst/>
          </a:prstGeom>
          <a:noFill/>
        </p:spPr>
        <p:txBody>
          <a:bodyPr wrap="square" rtlCol="0">
            <a:spAutoFit/>
          </a:bodyPr>
          <a:lstStyle/>
          <a:p>
            <a:r>
              <a:rPr lang="en-US" sz="2000" b="1" i="1" dirty="0"/>
              <a:t>a) </a:t>
            </a:r>
            <a:r>
              <a:rPr lang="en-US" sz="2000" i="1" dirty="0"/>
              <a:t>Her willingness to be </a:t>
            </a:r>
            <a:r>
              <a:rPr lang="en-US" sz="2000" i="1" u="sng" dirty="0">
                <a:solidFill>
                  <a:srgbClr val="00B050"/>
                </a:solidFill>
              </a:rPr>
              <a:t>baptized</a:t>
            </a:r>
            <a:r>
              <a:rPr lang="en-US" sz="2000" i="1" dirty="0"/>
              <a:t>.</a:t>
            </a:r>
            <a:endParaRPr lang="en-US" sz="2400" dirty="0"/>
          </a:p>
        </p:txBody>
      </p:sp>
      <p:sp>
        <p:nvSpPr>
          <p:cNvPr id="7" name="TextBox 6">
            <a:extLst>
              <a:ext uri="{FF2B5EF4-FFF2-40B4-BE49-F238E27FC236}">
                <a16:creationId xmlns:a16="http://schemas.microsoft.com/office/drawing/2014/main" id="{AD18B0E0-37BF-CFFF-5309-D62800FCCAF8}"/>
              </a:ext>
            </a:extLst>
          </p:cNvPr>
          <p:cNvSpPr txBox="1"/>
          <p:nvPr/>
        </p:nvSpPr>
        <p:spPr>
          <a:xfrm>
            <a:off x="3898230" y="2000112"/>
            <a:ext cx="6096001" cy="400110"/>
          </a:xfrm>
          <a:prstGeom prst="rect">
            <a:avLst/>
          </a:prstGeom>
          <a:noFill/>
        </p:spPr>
        <p:txBody>
          <a:bodyPr wrap="square" rtlCol="0">
            <a:spAutoFit/>
          </a:bodyPr>
          <a:lstStyle/>
          <a:p>
            <a:r>
              <a:rPr lang="en-US" sz="2000" b="1" i="1" dirty="0"/>
              <a:t>b) </a:t>
            </a:r>
            <a:r>
              <a:rPr lang="en-US" sz="2000" i="1" dirty="0"/>
              <a:t>Her household </a:t>
            </a:r>
            <a:r>
              <a:rPr lang="en-US" sz="2000" i="1" u="sng" dirty="0">
                <a:solidFill>
                  <a:srgbClr val="00B050"/>
                </a:solidFill>
              </a:rPr>
              <a:t>witness.</a:t>
            </a:r>
            <a:endParaRPr lang="en-US" sz="2400" i="1" dirty="0"/>
          </a:p>
        </p:txBody>
      </p:sp>
      <p:sp>
        <p:nvSpPr>
          <p:cNvPr id="9" name="TextBox 8">
            <a:extLst>
              <a:ext uri="{FF2B5EF4-FFF2-40B4-BE49-F238E27FC236}">
                <a16:creationId xmlns:a16="http://schemas.microsoft.com/office/drawing/2014/main" id="{F2D731AC-D595-9F1E-BCA6-68CF37BB703A}"/>
              </a:ext>
            </a:extLst>
          </p:cNvPr>
          <p:cNvSpPr txBox="1"/>
          <p:nvPr/>
        </p:nvSpPr>
        <p:spPr>
          <a:xfrm>
            <a:off x="3898230" y="2517592"/>
            <a:ext cx="6096001" cy="400110"/>
          </a:xfrm>
          <a:prstGeom prst="rect">
            <a:avLst/>
          </a:prstGeom>
          <a:noFill/>
        </p:spPr>
        <p:txBody>
          <a:bodyPr wrap="square" rtlCol="0">
            <a:spAutoFit/>
          </a:bodyPr>
          <a:lstStyle/>
          <a:p>
            <a:r>
              <a:rPr lang="en-US" sz="2000" b="1" i="1" dirty="0"/>
              <a:t>c) </a:t>
            </a:r>
            <a:r>
              <a:rPr lang="en-US" sz="2000" i="1" dirty="0"/>
              <a:t>Her heart of </a:t>
            </a:r>
            <a:r>
              <a:rPr lang="en-US" sz="2000" i="1" u="sng" dirty="0">
                <a:solidFill>
                  <a:srgbClr val="00B050"/>
                </a:solidFill>
              </a:rPr>
              <a:t>hospitality.</a:t>
            </a:r>
            <a:endParaRPr lang="en-US" sz="2400" i="1" dirty="0"/>
          </a:p>
        </p:txBody>
      </p:sp>
    </p:spTree>
    <p:extLst>
      <p:ext uri="{BB962C8B-B14F-4D97-AF65-F5344CB8AC3E}">
        <p14:creationId xmlns:p14="http://schemas.microsoft.com/office/powerpoint/2010/main" val="30885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IV. </a:t>
            </a:r>
            <a:r>
              <a:rPr lang="en-US" sz="2800" dirty="0"/>
              <a:t>It matters </a:t>
            </a:r>
            <a:r>
              <a:rPr lang="en-US" sz="2800" u="sng" dirty="0">
                <a:solidFill>
                  <a:srgbClr val="00B050"/>
                </a:solidFill>
              </a:rPr>
              <a:t>how</a:t>
            </a:r>
            <a:r>
              <a:rPr lang="en-US" sz="2800" dirty="0"/>
              <a:t> you will </a:t>
            </a:r>
            <a:r>
              <a:rPr lang="en-US" sz="2800" u="sng" dirty="0">
                <a:solidFill>
                  <a:srgbClr val="00B050"/>
                </a:solidFill>
              </a:rPr>
              <a:t>respond</a:t>
            </a:r>
            <a:r>
              <a:rPr lang="en-US" sz="2800" dirty="0"/>
              <a:t> to Jesus and His Gospel.</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responds </a:t>
            </a:r>
            <a:r>
              <a:rPr lang="en-US" sz="2400" u="sng" dirty="0">
                <a:solidFill>
                  <a:srgbClr val="00B050"/>
                </a:solidFill>
              </a:rPr>
              <a:t>positively</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76464" y="3429000"/>
            <a:ext cx="359343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 12:13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Contribute </a:t>
            </a:r>
            <a:r>
              <a:rPr lang="en-US" dirty="0">
                <a:highlight>
                  <a:srgbClr val="FFFF00"/>
                </a:highlight>
              </a:rPr>
              <a:t>to</a:t>
            </a:r>
            <a:r>
              <a:rPr lang="en-US" dirty="0"/>
              <a:t> the needs of the </a:t>
            </a:r>
            <a:r>
              <a:rPr lang="en-US" dirty="0">
                <a:highlight>
                  <a:srgbClr val="FFFF00"/>
                </a:highlight>
              </a:rPr>
              <a:t>saints</a:t>
            </a:r>
            <a:r>
              <a:rPr lang="en-US" dirty="0"/>
              <a:t> and seek to </a:t>
            </a:r>
            <a:r>
              <a:rPr lang="en-US" dirty="0">
                <a:highlight>
                  <a:srgbClr val="FFFF00"/>
                </a:highlight>
              </a:rPr>
              <a:t>show hospitality</a:t>
            </a:r>
            <a:r>
              <a:rPr lang="en-US" dirty="0"/>
              <a:t>.</a:t>
            </a:r>
          </a:p>
        </p:txBody>
      </p:sp>
      <p:sp>
        <p:nvSpPr>
          <p:cNvPr id="4" name="TextBox 3">
            <a:extLst>
              <a:ext uri="{FF2B5EF4-FFF2-40B4-BE49-F238E27FC236}">
                <a16:creationId xmlns:a16="http://schemas.microsoft.com/office/drawing/2014/main" id="{7052CDC3-D604-0C72-F6A8-1DF59F051282}"/>
              </a:ext>
            </a:extLst>
          </p:cNvPr>
          <p:cNvSpPr txBox="1"/>
          <p:nvPr/>
        </p:nvSpPr>
        <p:spPr>
          <a:xfrm>
            <a:off x="0" y="1059750"/>
            <a:ext cx="12192000" cy="400110"/>
          </a:xfrm>
          <a:prstGeom prst="rect">
            <a:avLst/>
          </a:prstGeom>
          <a:noFill/>
        </p:spPr>
        <p:txBody>
          <a:bodyPr wrap="square" rtlCol="0">
            <a:spAutoFit/>
          </a:bodyPr>
          <a:lstStyle/>
          <a:p>
            <a:pPr algn="ctr"/>
            <a:r>
              <a:rPr lang="en-US" sz="2000" b="1" dirty="0"/>
              <a:t>2. </a:t>
            </a:r>
            <a:r>
              <a:rPr lang="en-US" sz="2000" dirty="0"/>
              <a:t>Her salvation was </a:t>
            </a:r>
            <a:r>
              <a:rPr lang="en-US" sz="2000" u="sng" dirty="0">
                <a:solidFill>
                  <a:srgbClr val="00B050"/>
                </a:solidFill>
              </a:rPr>
              <a:t>evidenced</a:t>
            </a:r>
            <a:r>
              <a:rPr lang="en-US" sz="2000" dirty="0"/>
              <a:t> by three things:</a:t>
            </a:r>
          </a:p>
        </p:txBody>
      </p:sp>
      <p:sp>
        <p:nvSpPr>
          <p:cNvPr id="6" name="TextBox 5">
            <a:extLst>
              <a:ext uri="{FF2B5EF4-FFF2-40B4-BE49-F238E27FC236}">
                <a16:creationId xmlns:a16="http://schemas.microsoft.com/office/drawing/2014/main" id="{39A959AA-8F45-B2E9-C63F-871281E19850}"/>
              </a:ext>
            </a:extLst>
          </p:cNvPr>
          <p:cNvSpPr txBox="1"/>
          <p:nvPr/>
        </p:nvSpPr>
        <p:spPr>
          <a:xfrm>
            <a:off x="3898231" y="1504139"/>
            <a:ext cx="6096001" cy="400110"/>
          </a:xfrm>
          <a:prstGeom prst="rect">
            <a:avLst/>
          </a:prstGeom>
          <a:noFill/>
        </p:spPr>
        <p:txBody>
          <a:bodyPr wrap="square" rtlCol="0">
            <a:spAutoFit/>
          </a:bodyPr>
          <a:lstStyle/>
          <a:p>
            <a:r>
              <a:rPr lang="en-US" sz="2000" b="1" i="1" dirty="0"/>
              <a:t>a) </a:t>
            </a:r>
            <a:r>
              <a:rPr lang="en-US" sz="2000" i="1" dirty="0"/>
              <a:t>Her willingness to be </a:t>
            </a:r>
            <a:r>
              <a:rPr lang="en-US" sz="2000" i="1" u="sng" dirty="0">
                <a:solidFill>
                  <a:srgbClr val="00B050"/>
                </a:solidFill>
              </a:rPr>
              <a:t>baptized</a:t>
            </a:r>
            <a:r>
              <a:rPr lang="en-US" sz="2000" i="1" dirty="0"/>
              <a:t>.</a:t>
            </a:r>
            <a:endParaRPr lang="en-US" sz="2400" dirty="0"/>
          </a:p>
        </p:txBody>
      </p:sp>
      <p:sp>
        <p:nvSpPr>
          <p:cNvPr id="7" name="TextBox 6">
            <a:extLst>
              <a:ext uri="{FF2B5EF4-FFF2-40B4-BE49-F238E27FC236}">
                <a16:creationId xmlns:a16="http://schemas.microsoft.com/office/drawing/2014/main" id="{AD18B0E0-37BF-CFFF-5309-D62800FCCAF8}"/>
              </a:ext>
            </a:extLst>
          </p:cNvPr>
          <p:cNvSpPr txBox="1"/>
          <p:nvPr/>
        </p:nvSpPr>
        <p:spPr>
          <a:xfrm>
            <a:off x="3898230" y="2000112"/>
            <a:ext cx="6096001" cy="400110"/>
          </a:xfrm>
          <a:prstGeom prst="rect">
            <a:avLst/>
          </a:prstGeom>
          <a:noFill/>
        </p:spPr>
        <p:txBody>
          <a:bodyPr wrap="square" rtlCol="0">
            <a:spAutoFit/>
          </a:bodyPr>
          <a:lstStyle/>
          <a:p>
            <a:r>
              <a:rPr lang="en-US" sz="2000" b="1" i="1" dirty="0"/>
              <a:t>b) </a:t>
            </a:r>
            <a:r>
              <a:rPr lang="en-US" sz="2000" i="1" dirty="0"/>
              <a:t>Her household </a:t>
            </a:r>
            <a:r>
              <a:rPr lang="en-US" sz="2000" i="1" u="sng" dirty="0">
                <a:solidFill>
                  <a:srgbClr val="00B050"/>
                </a:solidFill>
              </a:rPr>
              <a:t>witness.</a:t>
            </a:r>
            <a:endParaRPr lang="en-US" sz="2400" i="1" dirty="0"/>
          </a:p>
        </p:txBody>
      </p:sp>
      <p:sp>
        <p:nvSpPr>
          <p:cNvPr id="9" name="TextBox 8">
            <a:extLst>
              <a:ext uri="{FF2B5EF4-FFF2-40B4-BE49-F238E27FC236}">
                <a16:creationId xmlns:a16="http://schemas.microsoft.com/office/drawing/2014/main" id="{F2D731AC-D595-9F1E-BCA6-68CF37BB703A}"/>
              </a:ext>
            </a:extLst>
          </p:cNvPr>
          <p:cNvSpPr txBox="1"/>
          <p:nvPr/>
        </p:nvSpPr>
        <p:spPr>
          <a:xfrm>
            <a:off x="3898230" y="2517592"/>
            <a:ext cx="6096001" cy="400110"/>
          </a:xfrm>
          <a:prstGeom prst="rect">
            <a:avLst/>
          </a:prstGeom>
          <a:noFill/>
        </p:spPr>
        <p:txBody>
          <a:bodyPr wrap="square" rtlCol="0">
            <a:spAutoFit/>
          </a:bodyPr>
          <a:lstStyle/>
          <a:p>
            <a:r>
              <a:rPr lang="en-US" sz="2000" b="1" i="1" dirty="0"/>
              <a:t>c) </a:t>
            </a:r>
            <a:r>
              <a:rPr lang="en-US" sz="2000" i="1" dirty="0"/>
              <a:t>Her heart of </a:t>
            </a:r>
            <a:r>
              <a:rPr lang="en-US" sz="2000" i="1" u="sng" dirty="0">
                <a:solidFill>
                  <a:srgbClr val="00B050"/>
                </a:solidFill>
              </a:rPr>
              <a:t>hospitality.</a:t>
            </a:r>
            <a:endParaRPr lang="en-US" sz="2400" i="1" dirty="0"/>
          </a:p>
        </p:txBody>
      </p:sp>
      <p:sp>
        <p:nvSpPr>
          <p:cNvPr id="8" name="TextBox 7">
            <a:extLst>
              <a:ext uri="{FF2B5EF4-FFF2-40B4-BE49-F238E27FC236}">
                <a16:creationId xmlns:a16="http://schemas.microsoft.com/office/drawing/2014/main" id="{3E59A7DD-66EA-2A8C-5535-1D3ABF00F9DE}"/>
              </a:ext>
            </a:extLst>
          </p:cNvPr>
          <p:cNvSpPr txBox="1"/>
          <p:nvPr/>
        </p:nvSpPr>
        <p:spPr>
          <a:xfrm>
            <a:off x="1764633" y="5181107"/>
            <a:ext cx="359343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Hebrews 13:2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sz="1800" dirty="0">
                <a:solidFill>
                  <a:srgbClr val="000000"/>
                </a:solidFill>
              </a:rPr>
              <a:t>Do not neglect to </a:t>
            </a:r>
            <a:r>
              <a:rPr lang="en-US" sz="1800" dirty="0">
                <a:solidFill>
                  <a:srgbClr val="000000"/>
                </a:solidFill>
                <a:highlight>
                  <a:srgbClr val="FFFF00"/>
                </a:highlight>
              </a:rPr>
              <a:t>show hospitality to strangers</a:t>
            </a:r>
            <a:r>
              <a:rPr lang="en-US" sz="1800" dirty="0">
                <a:solidFill>
                  <a:srgbClr val="000000"/>
                </a:solidFill>
              </a:rPr>
              <a:t>, for thereby some have entertained angels unawares. </a:t>
            </a:r>
            <a:endParaRPr lang="en-US" dirty="0"/>
          </a:p>
        </p:txBody>
      </p:sp>
      <p:sp>
        <p:nvSpPr>
          <p:cNvPr id="10" name="TextBox 9">
            <a:extLst>
              <a:ext uri="{FF2B5EF4-FFF2-40B4-BE49-F238E27FC236}">
                <a16:creationId xmlns:a16="http://schemas.microsoft.com/office/drawing/2014/main" id="{8FDFDF2E-AC12-A710-6D57-D0A4C74AB008}"/>
              </a:ext>
            </a:extLst>
          </p:cNvPr>
          <p:cNvSpPr txBox="1"/>
          <p:nvPr/>
        </p:nvSpPr>
        <p:spPr>
          <a:xfrm>
            <a:off x="3898230" y="4167654"/>
            <a:ext cx="31763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Peter 4:9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sz="1800" dirty="0">
                <a:solidFill>
                  <a:srgbClr val="000000"/>
                </a:solidFill>
                <a:highlight>
                  <a:srgbClr val="FFFF00"/>
                </a:highlight>
              </a:rPr>
              <a:t>Show hospitality to one another </a:t>
            </a:r>
            <a:r>
              <a:rPr lang="en-US" sz="1800" dirty="0">
                <a:solidFill>
                  <a:srgbClr val="000000"/>
                </a:solidFill>
              </a:rPr>
              <a:t>without grumbling.</a:t>
            </a:r>
          </a:p>
        </p:txBody>
      </p:sp>
      <p:sp>
        <p:nvSpPr>
          <p:cNvPr id="11" name="TextBox 10">
            <a:extLst>
              <a:ext uri="{FF2B5EF4-FFF2-40B4-BE49-F238E27FC236}">
                <a16:creationId xmlns:a16="http://schemas.microsoft.com/office/drawing/2014/main" id="{DE13EB2A-435C-5486-C8D4-C1B72CAD0C16}"/>
              </a:ext>
            </a:extLst>
          </p:cNvPr>
          <p:cNvSpPr txBox="1"/>
          <p:nvPr/>
        </p:nvSpPr>
        <p:spPr>
          <a:xfrm>
            <a:off x="7996990" y="2424448"/>
            <a:ext cx="359343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 12:13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For </a:t>
            </a:r>
            <a:r>
              <a:rPr lang="en-US" dirty="0">
                <a:highlight>
                  <a:srgbClr val="FFFF00"/>
                </a:highlight>
              </a:rPr>
              <a:t>an overseer</a:t>
            </a:r>
            <a:r>
              <a:rPr lang="en-US" dirty="0"/>
              <a:t>, as God’s steward, must be above reproach. He </a:t>
            </a:r>
            <a:r>
              <a:rPr lang="en-US" dirty="0">
                <a:highlight>
                  <a:srgbClr val="FFFF00"/>
                </a:highlight>
              </a:rPr>
              <a:t>must</a:t>
            </a:r>
            <a:r>
              <a:rPr lang="en-US" dirty="0"/>
              <a:t> not </a:t>
            </a:r>
            <a:r>
              <a:rPr lang="en-US" dirty="0">
                <a:highlight>
                  <a:srgbClr val="FFFF00"/>
                </a:highlight>
              </a:rPr>
              <a:t>be</a:t>
            </a:r>
            <a:r>
              <a:rPr lang="en-US" dirty="0"/>
              <a:t> arrogant or quick-tempered or a drunkard or violent or greedy for gain, but </a:t>
            </a:r>
            <a:r>
              <a:rPr lang="en-US" dirty="0">
                <a:highlight>
                  <a:srgbClr val="FFFF00"/>
                </a:highlight>
              </a:rPr>
              <a:t>hospitable</a:t>
            </a:r>
            <a:r>
              <a:rPr lang="en-US" dirty="0"/>
              <a:t>, a lover of good, self-controlled, upright, holy, and disciplined.</a:t>
            </a:r>
          </a:p>
        </p:txBody>
      </p:sp>
      <p:sp>
        <p:nvSpPr>
          <p:cNvPr id="12" name="TextBox 11">
            <a:extLst>
              <a:ext uri="{FF2B5EF4-FFF2-40B4-BE49-F238E27FC236}">
                <a16:creationId xmlns:a16="http://schemas.microsoft.com/office/drawing/2014/main" id="{3D798C0B-E632-7117-1D78-5DFFB341B674}"/>
              </a:ext>
            </a:extLst>
          </p:cNvPr>
          <p:cNvSpPr txBox="1"/>
          <p:nvPr/>
        </p:nvSpPr>
        <p:spPr>
          <a:xfrm>
            <a:off x="6769768" y="5458105"/>
            <a:ext cx="53580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Timothy 5:9-10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Let a widow be enrolled if she</a:t>
            </a:r>
            <a:r>
              <a:rPr lang="en-US" dirty="0"/>
              <a:t> … </a:t>
            </a:r>
            <a:r>
              <a:rPr lang="en-US" dirty="0">
                <a:highlight>
                  <a:srgbClr val="FFFF00"/>
                </a:highlight>
              </a:rPr>
              <a:t>has shown hospitality,</a:t>
            </a:r>
            <a:r>
              <a:rPr lang="en-US" dirty="0"/>
              <a:t> </a:t>
            </a:r>
          </a:p>
        </p:txBody>
      </p:sp>
    </p:spTree>
    <p:extLst>
      <p:ext uri="{BB962C8B-B14F-4D97-AF65-F5344CB8AC3E}">
        <p14:creationId xmlns:p14="http://schemas.microsoft.com/office/powerpoint/2010/main" val="8207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3F16E4-6175-D373-B787-E0D8B14FFB4E}"/>
              </a:ext>
            </a:extLst>
          </p:cNvPr>
          <p:cNvSpPr txBox="1"/>
          <p:nvPr/>
        </p:nvSpPr>
        <p:spPr>
          <a:xfrm>
            <a:off x="2004165" y="507725"/>
            <a:ext cx="8183670"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Romans 6:16-22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Do you not know that if you present yourselves to anyone as obedient slaves, </a:t>
            </a:r>
            <a:r>
              <a:rPr lang="en-US" dirty="0">
                <a:highlight>
                  <a:srgbClr val="FFFF00"/>
                </a:highlight>
              </a:rPr>
              <a:t>you are slaves </a:t>
            </a:r>
            <a:r>
              <a:rPr lang="en-US" dirty="0"/>
              <a:t>of the one whom you obey, </a:t>
            </a:r>
            <a:r>
              <a:rPr lang="en-US" dirty="0">
                <a:highlight>
                  <a:srgbClr val="FFFF00"/>
                </a:highlight>
              </a:rPr>
              <a:t>either of sin, which leads to death, or of obedience, which leads to righteousness? </a:t>
            </a:r>
            <a:r>
              <a:rPr lang="en-US" dirty="0"/>
              <a:t>But thanks be to God, that you who were once slaves of sin have become obedient from the heart to the standard of teaching to which you were committed, and, having been set free from sin, have become slaves of righteousness. I am speaking in human terms, because of your natural limitations. For just as you once presented your members as slaves to impurity and to lawlessness leading to more lawlessness, so </a:t>
            </a:r>
            <a:r>
              <a:rPr lang="en-US" dirty="0">
                <a:highlight>
                  <a:srgbClr val="FFFF00"/>
                </a:highlight>
              </a:rPr>
              <a:t>now present your members as slaves to righteousness leading to sanctification</a:t>
            </a:r>
            <a:r>
              <a:rPr lang="en-US" dirty="0"/>
              <a:t>. For when you were slaves of sin, you were free in regard to righteousness. But what fruit were you getting at that time from the things of which you are now ashamed? For the end of those things is death. </a:t>
            </a:r>
            <a:r>
              <a:rPr lang="en-US" dirty="0">
                <a:highlight>
                  <a:srgbClr val="FFFF00"/>
                </a:highlight>
              </a:rPr>
              <a:t>But now that you have been set free from sin and have become slaves of God, the fruit you get leads to sanctification and its end, eternal life.</a:t>
            </a:r>
          </a:p>
        </p:txBody>
      </p:sp>
      <p:sp>
        <p:nvSpPr>
          <p:cNvPr id="2" name="TextBox 1">
            <a:extLst>
              <a:ext uri="{FF2B5EF4-FFF2-40B4-BE49-F238E27FC236}">
                <a16:creationId xmlns:a16="http://schemas.microsoft.com/office/drawing/2014/main" id="{81A6C1F8-AD38-1ED9-A00F-B7B0087F1F74}"/>
              </a:ext>
            </a:extLst>
          </p:cNvPr>
          <p:cNvSpPr txBox="1"/>
          <p:nvPr/>
        </p:nvSpPr>
        <p:spPr>
          <a:xfrm>
            <a:off x="1593394" y="4843803"/>
            <a:ext cx="90052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Romans 6:23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r>
              <a:rPr lang="en-US" dirty="0"/>
              <a:t>For the wages of sin is death, but the free gift of God is eternal life in Christ Jesus our Lord.</a:t>
            </a:r>
          </a:p>
        </p:txBody>
      </p:sp>
    </p:spTree>
    <p:extLst>
      <p:ext uri="{BB962C8B-B14F-4D97-AF65-F5344CB8AC3E}">
        <p14:creationId xmlns:p14="http://schemas.microsoft.com/office/powerpoint/2010/main" val="29832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3F16E4-6175-D373-B787-E0D8B14FFB4E}"/>
              </a:ext>
            </a:extLst>
          </p:cNvPr>
          <p:cNvSpPr txBox="1"/>
          <p:nvPr/>
        </p:nvSpPr>
        <p:spPr>
          <a:xfrm>
            <a:off x="2004164" y="507725"/>
            <a:ext cx="818367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John 8:32-36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you will know the truth, and </a:t>
            </a:r>
            <a:r>
              <a:rPr lang="en-US" dirty="0">
                <a:highlight>
                  <a:srgbClr val="FFFF00"/>
                </a:highlight>
              </a:rPr>
              <a:t>the truth will set you free</a:t>
            </a:r>
            <a:r>
              <a:rPr lang="en-US" dirty="0"/>
              <a:t>.” They answered him, “We are offspring of Abraham and have never been enslaved to anyone. </a:t>
            </a:r>
            <a:r>
              <a:rPr lang="en-US" dirty="0">
                <a:highlight>
                  <a:srgbClr val="FFFF00"/>
                </a:highlight>
              </a:rPr>
              <a:t>How is it that you say, ‘You will become free’</a:t>
            </a:r>
            <a:r>
              <a:rPr lang="en-US" dirty="0"/>
              <a:t>?” Jesus answered them, “Truly, truly, I say to you, </a:t>
            </a:r>
            <a:r>
              <a:rPr lang="en-US" dirty="0">
                <a:highlight>
                  <a:srgbClr val="FFFF00"/>
                </a:highlight>
              </a:rPr>
              <a:t>everyone who practices sin is a slave to sin</a:t>
            </a:r>
            <a:r>
              <a:rPr lang="en-US" dirty="0"/>
              <a:t>. The slave does not remain in the house forever; the son remains forever. So </a:t>
            </a:r>
            <a:r>
              <a:rPr lang="en-US" dirty="0">
                <a:highlight>
                  <a:srgbClr val="FFFF00"/>
                </a:highlight>
              </a:rPr>
              <a:t>if the Son sets you free, you will be free indeed</a:t>
            </a:r>
            <a:r>
              <a:rPr lang="en-US" dirty="0"/>
              <a:t>.</a:t>
            </a:r>
          </a:p>
        </p:txBody>
      </p:sp>
      <p:sp>
        <p:nvSpPr>
          <p:cNvPr id="2" name="TextBox 1">
            <a:extLst>
              <a:ext uri="{FF2B5EF4-FFF2-40B4-BE49-F238E27FC236}">
                <a16:creationId xmlns:a16="http://schemas.microsoft.com/office/drawing/2014/main" id="{81A6C1F8-AD38-1ED9-A00F-B7B0087F1F74}"/>
              </a:ext>
            </a:extLst>
          </p:cNvPr>
          <p:cNvSpPr txBox="1"/>
          <p:nvPr/>
        </p:nvSpPr>
        <p:spPr>
          <a:xfrm>
            <a:off x="1593394" y="3020072"/>
            <a:ext cx="90052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John 8:37-38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I know that you are offspring of Abraham; </a:t>
            </a:r>
            <a:r>
              <a:rPr lang="en-US" dirty="0">
                <a:highlight>
                  <a:srgbClr val="FFFF00"/>
                </a:highlight>
              </a:rPr>
              <a:t>yet you seek to kill me because my word finds no place in you</a:t>
            </a:r>
            <a:r>
              <a:rPr lang="en-US" dirty="0"/>
              <a:t>. I speak of what I have seen with my Father, and you do what you have heard from your father.”</a:t>
            </a:r>
          </a:p>
        </p:txBody>
      </p:sp>
    </p:spTree>
    <p:extLst>
      <p:ext uri="{BB962C8B-B14F-4D97-AF65-F5344CB8AC3E}">
        <p14:creationId xmlns:p14="http://schemas.microsoft.com/office/powerpoint/2010/main" val="18866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map, text, atlas, font&#10;&#10;Description automatically generated">
            <a:extLst>
              <a:ext uri="{FF2B5EF4-FFF2-40B4-BE49-F238E27FC236}">
                <a16:creationId xmlns:a16="http://schemas.microsoft.com/office/drawing/2014/main" id="{3A13A6FD-6A94-0542-BBDE-C13CD4D74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237" y="643466"/>
            <a:ext cx="6403525" cy="5571067"/>
          </a:xfrm>
          <a:prstGeom prst="rect">
            <a:avLst/>
          </a:prstGeom>
        </p:spPr>
      </p:pic>
      <p:sp>
        <p:nvSpPr>
          <p:cNvPr id="12" name="Rectangle 11">
            <a:extLst>
              <a:ext uri="{FF2B5EF4-FFF2-40B4-BE49-F238E27FC236}">
                <a16:creationId xmlns:a16="http://schemas.microsoft.com/office/drawing/2014/main" id="{BCF019C9-D018-1904-5A23-F04CFA2B0631}"/>
              </a:ext>
            </a:extLst>
          </p:cNvPr>
          <p:cNvSpPr/>
          <p:nvPr/>
        </p:nvSpPr>
        <p:spPr>
          <a:xfrm>
            <a:off x="5981075" y="2023533"/>
            <a:ext cx="1214204" cy="38988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C41AF7-6E69-4D4B-9358-2CA202E7E7B4}"/>
              </a:ext>
            </a:extLst>
          </p:cNvPr>
          <p:cNvSpPr/>
          <p:nvPr/>
        </p:nvSpPr>
        <p:spPr>
          <a:xfrm>
            <a:off x="7090347" y="2548466"/>
            <a:ext cx="1409075" cy="38988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5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 atlas&#10;&#10;Description automatically generated">
            <a:extLst>
              <a:ext uri="{FF2B5EF4-FFF2-40B4-BE49-F238E27FC236}">
                <a16:creationId xmlns:a16="http://schemas.microsoft.com/office/drawing/2014/main" id="{B338D724-92CE-46E7-87A9-C50A70F38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CF019C9-D018-1904-5A23-F04CFA2B0631}"/>
              </a:ext>
            </a:extLst>
          </p:cNvPr>
          <p:cNvSpPr/>
          <p:nvPr/>
        </p:nvSpPr>
        <p:spPr>
          <a:xfrm>
            <a:off x="5998565" y="3747541"/>
            <a:ext cx="704537" cy="31479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C41AF7-6E69-4D4B-9358-2CA202E7E7B4}"/>
              </a:ext>
            </a:extLst>
          </p:cNvPr>
          <p:cNvSpPr/>
          <p:nvPr/>
        </p:nvSpPr>
        <p:spPr>
          <a:xfrm>
            <a:off x="6703103" y="3852471"/>
            <a:ext cx="836950" cy="31479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64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3F16E4-6175-D373-B787-E0D8B14FFB4E}"/>
              </a:ext>
            </a:extLst>
          </p:cNvPr>
          <p:cNvSpPr txBox="1"/>
          <p:nvPr/>
        </p:nvSpPr>
        <p:spPr>
          <a:xfrm>
            <a:off x="2004164" y="1002400"/>
            <a:ext cx="81836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Colossians 4:14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Luke the beloved physician </a:t>
            </a:r>
            <a:r>
              <a:rPr lang="en-US" dirty="0"/>
              <a:t>greets you, as does Demas.</a:t>
            </a:r>
          </a:p>
        </p:txBody>
      </p:sp>
      <p:sp>
        <p:nvSpPr>
          <p:cNvPr id="2" name="TextBox 1">
            <a:extLst>
              <a:ext uri="{FF2B5EF4-FFF2-40B4-BE49-F238E27FC236}">
                <a16:creationId xmlns:a16="http://schemas.microsoft.com/office/drawing/2014/main" id="{81A6C1F8-AD38-1ED9-A00F-B7B0087F1F74}"/>
              </a:ext>
            </a:extLst>
          </p:cNvPr>
          <p:cNvSpPr txBox="1"/>
          <p:nvPr/>
        </p:nvSpPr>
        <p:spPr>
          <a:xfrm>
            <a:off x="1593394" y="3020072"/>
            <a:ext cx="90052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Philippians 4:2-3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I entreat Euodia and I entreat </a:t>
            </a:r>
            <a:r>
              <a:rPr lang="en-US" dirty="0" err="1"/>
              <a:t>Syntyche</a:t>
            </a:r>
            <a:r>
              <a:rPr lang="en-US" dirty="0"/>
              <a:t> to agree in the Lord. Yes, </a:t>
            </a:r>
            <a:r>
              <a:rPr lang="en-US" dirty="0">
                <a:highlight>
                  <a:srgbClr val="FFFF00"/>
                </a:highlight>
              </a:rPr>
              <a:t>I ask you also, true companion</a:t>
            </a:r>
            <a:r>
              <a:rPr lang="en-US" dirty="0"/>
              <a:t>, help these women, who have labored side by side with me in the gospel together with Clement and the rest of my fellow workers, whose names are in the book of life.</a:t>
            </a:r>
          </a:p>
        </p:txBody>
      </p:sp>
    </p:spTree>
    <p:extLst>
      <p:ext uri="{BB962C8B-B14F-4D97-AF65-F5344CB8AC3E}">
        <p14:creationId xmlns:p14="http://schemas.microsoft.com/office/powerpoint/2010/main" val="4856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9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map, diagram">
            <a:extLst>
              <a:ext uri="{FF2B5EF4-FFF2-40B4-BE49-F238E27FC236}">
                <a16:creationId xmlns:a16="http://schemas.microsoft.com/office/drawing/2014/main" id="{C562F773-28CA-1FAD-C186-2F37C429E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551" y="643467"/>
            <a:ext cx="4832897" cy="5571066"/>
          </a:xfrm>
          <a:prstGeom prst="rect">
            <a:avLst/>
          </a:prstGeom>
        </p:spPr>
      </p:pic>
    </p:spTree>
    <p:extLst>
      <p:ext uri="{BB962C8B-B14F-4D97-AF65-F5344CB8AC3E}">
        <p14:creationId xmlns:p14="http://schemas.microsoft.com/office/powerpoint/2010/main" val="26416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 aerial photography&#10;&#10;Description automatically generated">
            <a:extLst>
              <a:ext uri="{FF2B5EF4-FFF2-40B4-BE49-F238E27FC236}">
                <a16:creationId xmlns:a16="http://schemas.microsoft.com/office/drawing/2014/main" id="{4D17546D-1958-55D4-6386-69C69B10D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65" y="0"/>
            <a:ext cx="11503269" cy="6858000"/>
          </a:xfrm>
          <a:prstGeom prst="rect">
            <a:avLst/>
          </a:prstGeom>
        </p:spPr>
      </p:pic>
    </p:spTree>
    <p:extLst>
      <p:ext uri="{BB962C8B-B14F-4D97-AF65-F5344CB8AC3E}">
        <p14:creationId xmlns:p14="http://schemas.microsoft.com/office/powerpoint/2010/main" val="57588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I. </a:t>
            </a:r>
            <a:r>
              <a:rPr lang="en-US" sz="2800" dirty="0"/>
              <a:t>It doesn’t matter </a:t>
            </a:r>
            <a:r>
              <a:rPr lang="en-US" sz="2800" u="sng" dirty="0">
                <a:solidFill>
                  <a:srgbClr val="00B050"/>
                </a:solidFill>
              </a:rPr>
              <a:t>where</a:t>
            </a:r>
            <a:r>
              <a:rPr lang="en-US" sz="2800" dirty="0"/>
              <a:t> you’re from, where you’re at, or where you’ve been.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A. </a:t>
            </a:r>
            <a:r>
              <a:rPr lang="en-US" sz="2400" dirty="0"/>
              <a:t>Lydia was from </a:t>
            </a:r>
            <a:r>
              <a:rPr lang="en-US" sz="2400" u="sng" dirty="0">
                <a:solidFill>
                  <a:srgbClr val="00B050"/>
                </a:solidFill>
              </a:rPr>
              <a:t>Thyatira</a:t>
            </a:r>
            <a:r>
              <a:rPr lang="en-US" sz="2400" dirty="0"/>
              <a:t> and was worshipping God at a </a:t>
            </a:r>
            <a:r>
              <a:rPr lang="en-US" sz="2400" u="sng" dirty="0">
                <a:solidFill>
                  <a:srgbClr val="00B050"/>
                </a:solidFill>
              </a:rPr>
              <a:t>riverside</a:t>
            </a:r>
            <a:r>
              <a:rPr lang="en-US" sz="2400" dirty="0"/>
              <a:t>.</a:t>
            </a:r>
          </a:p>
        </p:txBody>
      </p:sp>
      <p:pic>
        <p:nvPicPr>
          <p:cNvPr id="7" name="Picture 6" descr="A picture containing map, text, atlas&#10;&#10;Description automatically generated">
            <a:extLst>
              <a:ext uri="{FF2B5EF4-FFF2-40B4-BE49-F238E27FC236}">
                <a16:creationId xmlns:a16="http://schemas.microsoft.com/office/drawing/2014/main" id="{A9857DDA-F24C-7879-19DA-4F8DFFCF7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3" y="1372748"/>
            <a:ext cx="9798969" cy="4962031"/>
          </a:xfrm>
          <a:prstGeom prst="rect">
            <a:avLst/>
          </a:prstGeom>
        </p:spPr>
      </p:pic>
      <p:sp>
        <p:nvSpPr>
          <p:cNvPr id="8" name="Rectangle: Rounded Corners 7">
            <a:extLst>
              <a:ext uri="{FF2B5EF4-FFF2-40B4-BE49-F238E27FC236}">
                <a16:creationId xmlns:a16="http://schemas.microsoft.com/office/drawing/2014/main" id="{599D731A-B03C-38AE-186A-A4DD436D2E81}"/>
              </a:ext>
            </a:extLst>
          </p:cNvPr>
          <p:cNvSpPr/>
          <p:nvPr/>
        </p:nvSpPr>
        <p:spPr>
          <a:xfrm>
            <a:off x="6240379" y="3256547"/>
            <a:ext cx="850232" cy="336885"/>
          </a:xfrm>
          <a:prstGeom prst="round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9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14869</TotalTime>
  <Words>1467</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323</cp:revision>
  <dcterms:created xsi:type="dcterms:W3CDTF">2022-07-07T17:16:49Z</dcterms:created>
  <dcterms:modified xsi:type="dcterms:W3CDTF">2023-06-25T16:42:49Z</dcterms:modified>
</cp:coreProperties>
</file>