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62" r:id="rId2"/>
    <p:sldId id="324" r:id="rId3"/>
    <p:sldId id="331" r:id="rId4"/>
    <p:sldId id="333" r:id="rId5"/>
    <p:sldId id="332" r:id="rId6"/>
    <p:sldId id="334" r:id="rId7"/>
    <p:sldId id="335" r:id="rId8"/>
    <p:sldId id="336" r:id="rId9"/>
    <p:sldId id="337" r:id="rId10"/>
    <p:sldId id="338" r:id="rId11"/>
    <p:sldId id="339" r:id="rId12"/>
    <p:sldId id="340" r:id="rId13"/>
    <p:sldId id="341" r:id="rId14"/>
    <p:sldId id="342" r:id="rId15"/>
    <p:sldId id="343" r:id="rId16"/>
    <p:sldId id="34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4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2" autoAdjust="0"/>
    <p:restoredTop sz="94660"/>
  </p:normalViewPr>
  <p:slideViewPr>
    <p:cSldViewPr snapToGrid="0">
      <p:cViewPr varScale="1">
        <p:scale>
          <a:sx n="100" d="100"/>
          <a:sy n="100" d="100"/>
        </p:scale>
        <p:origin x="648" y="5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7/2/2023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7/2/2023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7/2/2023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7/2/2023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7/2/2023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7/2/2023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7/2/2023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7/2/2023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7/2/2023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7/2/2023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7/2/2023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7/2/2023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7140102" y="2092817"/>
            <a:ext cx="5051898" cy="2231533"/>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000" i="1" spc="150" dirty="0">
                <a:latin typeface="Bookman Old Style" panose="02050604050505020204" pitchFamily="18" charset="0"/>
                <a:ea typeface="+mj-ea"/>
                <a:cs typeface="+mj-cs"/>
              </a:rPr>
              <a:t>The Second Missionary Journey: </a:t>
            </a:r>
          </a:p>
          <a:p>
            <a:pPr algn="ctr">
              <a:lnSpc>
                <a:spcPct val="110000"/>
              </a:lnSpc>
              <a:spcBef>
                <a:spcPct val="0"/>
              </a:spcBef>
              <a:spcAft>
                <a:spcPts val="600"/>
              </a:spcAft>
            </a:pPr>
            <a:r>
              <a:rPr lang="en-US" sz="2400" b="1" spc="150" dirty="0">
                <a:latin typeface="Bookman Old Style" panose="02050604050505020204" pitchFamily="18" charset="0"/>
                <a:ea typeface="+mj-ea"/>
                <a:cs typeface="+mj-cs"/>
              </a:rPr>
              <a:t>“Gospel Freedom for All”</a:t>
            </a:r>
          </a:p>
          <a:p>
            <a:pPr algn="ctr">
              <a:lnSpc>
                <a:spcPct val="110000"/>
              </a:lnSpc>
              <a:spcBef>
                <a:spcPct val="0"/>
              </a:spcBef>
              <a:spcAft>
                <a:spcPts val="600"/>
              </a:spcAft>
            </a:pPr>
            <a:r>
              <a:rPr lang="en-US" sz="1200" b="1" i="1" spc="150" dirty="0">
                <a:latin typeface="Bookman Old Style" panose="02050604050505020204" pitchFamily="18" charset="0"/>
                <a:ea typeface="+mj-ea"/>
                <a:cs typeface="+mj-cs"/>
              </a:rPr>
              <a:t>(Part 2)</a:t>
            </a:r>
          </a:p>
          <a:p>
            <a:pPr algn="ctr">
              <a:lnSpc>
                <a:spcPct val="110000"/>
              </a:lnSpc>
              <a:spcBef>
                <a:spcPct val="0"/>
              </a:spcBef>
              <a:spcAft>
                <a:spcPts val="600"/>
              </a:spcAft>
            </a:pPr>
            <a:r>
              <a:rPr lang="en-US" sz="1600" b="1" i="1" spc="150">
                <a:latin typeface="+mj-lt"/>
                <a:ea typeface="+mj-ea"/>
                <a:cs typeface="+mj-cs"/>
              </a:rPr>
              <a:t>Acts 16:16-18</a:t>
            </a:r>
            <a:endParaRPr lang="en-US" sz="1600" b="1" i="1" spc="150" dirty="0">
              <a:latin typeface="+mj-lt"/>
              <a:ea typeface="+mj-ea"/>
              <a:cs typeface="+mj-cs"/>
            </a:endParaRPr>
          </a:p>
        </p:txBody>
      </p:sp>
      <p:sp>
        <p:nvSpPr>
          <p:cNvPr id="2" name="TextBox 1">
            <a:extLst>
              <a:ext uri="{FF2B5EF4-FFF2-40B4-BE49-F238E27FC236}">
                <a16:creationId xmlns:a16="http://schemas.microsoft.com/office/drawing/2014/main" id="{58DB13D8-1E80-B25A-8498-841487ADA961}"/>
              </a:ext>
            </a:extLst>
          </p:cNvPr>
          <p:cNvSpPr txBox="1"/>
          <p:nvPr/>
        </p:nvSpPr>
        <p:spPr>
          <a:xfrm>
            <a:off x="7140102" y="5491841"/>
            <a:ext cx="5051898" cy="768811"/>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1200" b="1" spc="150" dirty="0">
                <a:latin typeface="Bookman Old Style" panose="02050604050505020204" pitchFamily="18" charset="0"/>
                <a:ea typeface="+mj-ea"/>
                <a:cs typeface="+mj-cs"/>
              </a:rPr>
              <a:t>“Be my witnesses in Jerusalem and in all Judea and Samaria, and to the ends of the earth” </a:t>
            </a:r>
          </a:p>
          <a:p>
            <a:pPr algn="r">
              <a:lnSpc>
                <a:spcPct val="110000"/>
              </a:lnSpc>
              <a:spcBef>
                <a:spcPct val="0"/>
              </a:spcBef>
              <a:spcAft>
                <a:spcPts val="600"/>
              </a:spcAft>
            </a:pPr>
            <a:r>
              <a:rPr lang="en-US" sz="1000" b="1" i="1" spc="150" dirty="0">
                <a:latin typeface="Bookman Old Style" panose="02050604050505020204" pitchFamily="18" charset="0"/>
                <a:ea typeface="+mj-ea"/>
                <a:cs typeface="+mj-cs"/>
              </a:rPr>
              <a:t>– Acts 1:8 (ESV)</a:t>
            </a:r>
            <a:endParaRPr lang="en-US" sz="1000" b="1" i="1" spc="150" dirty="0">
              <a:latin typeface="+mj-lt"/>
              <a:ea typeface="+mj-ea"/>
              <a:cs typeface="+mj-cs"/>
            </a:endParaRPr>
          </a:p>
        </p:txBody>
      </p:sp>
      <p:pic>
        <p:nvPicPr>
          <p:cNvPr id="5" name="Picture 4" descr="A picture containing map, text, atlas&#10;&#10;Description automatically generated">
            <a:extLst>
              <a:ext uri="{FF2B5EF4-FFF2-40B4-BE49-F238E27FC236}">
                <a16:creationId xmlns:a16="http://schemas.microsoft.com/office/drawing/2014/main" id="{2AD6B732-6966-F848-9ECA-AD1AC9782E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831" y="597348"/>
            <a:ext cx="6965270" cy="5663304"/>
          </a:xfrm>
          <a:prstGeom prst="rect">
            <a:avLst/>
          </a:prstGeom>
        </p:spPr>
      </p:pic>
      <p:sp>
        <p:nvSpPr>
          <p:cNvPr id="3" name="Rectangle: Rounded Corners 2">
            <a:extLst>
              <a:ext uri="{FF2B5EF4-FFF2-40B4-BE49-F238E27FC236}">
                <a16:creationId xmlns:a16="http://schemas.microsoft.com/office/drawing/2014/main" id="{D6AA78F3-B47E-8D07-2758-07FA3E411A3B}"/>
              </a:ext>
            </a:extLst>
          </p:cNvPr>
          <p:cNvSpPr/>
          <p:nvPr/>
        </p:nvSpPr>
        <p:spPr>
          <a:xfrm>
            <a:off x="1062990" y="948690"/>
            <a:ext cx="468630" cy="354330"/>
          </a:xfrm>
          <a:prstGeom prst="roundRect">
            <a:avLst/>
          </a:prstGeom>
          <a:noFill/>
          <a:ln w="190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437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II. </a:t>
            </a:r>
            <a:r>
              <a:rPr lang="en-US" sz="2800" dirty="0"/>
              <a:t>The slave girl attempts to </a:t>
            </a:r>
            <a:r>
              <a:rPr lang="en-US" sz="2800" u="sng" dirty="0">
                <a:solidFill>
                  <a:srgbClr val="00B050"/>
                </a:solidFill>
              </a:rPr>
              <a:t>partner</a:t>
            </a:r>
            <a:r>
              <a:rPr lang="en-US" sz="2800" dirty="0"/>
              <a:t> with them but is </a:t>
            </a:r>
            <a:r>
              <a:rPr lang="en-US" sz="2800" u="sng" dirty="0">
                <a:solidFill>
                  <a:srgbClr val="00B050"/>
                </a:solidFill>
              </a:rPr>
              <a:t>stopped</a:t>
            </a:r>
            <a:r>
              <a:rPr lang="en-US" sz="2800" dirty="0"/>
              <a:t>.</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A. </a:t>
            </a:r>
            <a:r>
              <a:rPr lang="en-US" sz="2400" dirty="0"/>
              <a:t>She spoke the truth, but it was </a:t>
            </a:r>
            <a:r>
              <a:rPr lang="en-US" sz="2400" u="sng" dirty="0">
                <a:solidFill>
                  <a:srgbClr val="00B050"/>
                </a:solidFill>
              </a:rPr>
              <a:t>relative</a:t>
            </a:r>
            <a:r>
              <a:rPr lang="en-US" sz="2400" dirty="0"/>
              <a:t> truth.</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1. </a:t>
            </a:r>
            <a:r>
              <a:rPr lang="en-US" sz="2000" dirty="0"/>
              <a:t>She speaks of the ‘Most High God,’ but that could be a </a:t>
            </a:r>
            <a:r>
              <a:rPr lang="en-US" sz="2000" u="sng" dirty="0">
                <a:solidFill>
                  <a:srgbClr val="00B050"/>
                </a:solidFill>
              </a:rPr>
              <a:t>false</a:t>
            </a:r>
            <a:r>
              <a:rPr lang="en-US" sz="2000" dirty="0"/>
              <a:t> god.</a:t>
            </a:r>
          </a:p>
        </p:txBody>
      </p:sp>
      <p:sp>
        <p:nvSpPr>
          <p:cNvPr id="6" name="TextBox 5">
            <a:extLst>
              <a:ext uri="{FF2B5EF4-FFF2-40B4-BE49-F238E27FC236}">
                <a16:creationId xmlns:a16="http://schemas.microsoft.com/office/drawing/2014/main" id="{E4BA9EF5-6C4E-E63D-F588-5D595EAD0383}"/>
              </a:ext>
            </a:extLst>
          </p:cNvPr>
          <p:cNvSpPr txBox="1"/>
          <p:nvPr/>
        </p:nvSpPr>
        <p:spPr>
          <a:xfrm>
            <a:off x="2422358" y="2413337"/>
            <a:ext cx="7347283" cy="20313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Isaiah 14:12-15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“How you are fallen from heaven, O Day Star, son of Dawn! How you are cut down to the ground, you who laid the nations low! </a:t>
            </a:r>
            <a:r>
              <a:rPr lang="en-US" dirty="0">
                <a:highlight>
                  <a:srgbClr val="FFFF00"/>
                </a:highlight>
              </a:rPr>
              <a:t>You said in your heart</a:t>
            </a:r>
            <a:r>
              <a:rPr lang="en-US" dirty="0"/>
              <a:t>, ‘I will ascend to heaven; above the stars of God I will set my throne on high; I will sit on the mount of assembly in the far reaches of the north; I will ascend above the heights of the clouds; </a:t>
            </a:r>
            <a:r>
              <a:rPr lang="en-US" dirty="0">
                <a:highlight>
                  <a:srgbClr val="FFFF00"/>
                </a:highlight>
              </a:rPr>
              <a:t>I will make myself like the Most High.’ But you are brought down to Sheol</a:t>
            </a:r>
            <a:r>
              <a:rPr lang="en-US" dirty="0"/>
              <a:t>, to the far reaches of the pit.</a:t>
            </a:r>
          </a:p>
        </p:txBody>
      </p:sp>
    </p:spTree>
    <p:extLst>
      <p:ext uri="{BB962C8B-B14F-4D97-AF65-F5344CB8AC3E}">
        <p14:creationId xmlns:p14="http://schemas.microsoft.com/office/powerpoint/2010/main" val="413743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II. </a:t>
            </a:r>
            <a:r>
              <a:rPr lang="en-US" sz="2800" dirty="0"/>
              <a:t>The slave girl attempts to </a:t>
            </a:r>
            <a:r>
              <a:rPr lang="en-US" sz="2800" u="sng" dirty="0">
                <a:solidFill>
                  <a:srgbClr val="00B050"/>
                </a:solidFill>
              </a:rPr>
              <a:t>partner</a:t>
            </a:r>
            <a:r>
              <a:rPr lang="en-US" sz="2800" dirty="0"/>
              <a:t> with them but is </a:t>
            </a:r>
            <a:r>
              <a:rPr lang="en-US" sz="2800" u="sng" dirty="0">
                <a:solidFill>
                  <a:srgbClr val="00B050"/>
                </a:solidFill>
              </a:rPr>
              <a:t>stopped</a:t>
            </a:r>
            <a:r>
              <a:rPr lang="en-US" sz="2800" dirty="0"/>
              <a:t>.</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A. </a:t>
            </a:r>
            <a:r>
              <a:rPr lang="en-US" sz="2400" dirty="0"/>
              <a:t>She spoke the truth, but it was </a:t>
            </a:r>
            <a:r>
              <a:rPr lang="en-US" sz="2400" u="sng" dirty="0">
                <a:solidFill>
                  <a:srgbClr val="00B050"/>
                </a:solidFill>
              </a:rPr>
              <a:t>relative</a:t>
            </a:r>
            <a:r>
              <a:rPr lang="en-US" sz="2400" dirty="0"/>
              <a:t> truth.</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2. </a:t>
            </a:r>
            <a:r>
              <a:rPr lang="en-US" sz="2000" dirty="0"/>
              <a:t>She speaks of “</a:t>
            </a:r>
            <a:r>
              <a:rPr lang="en-US" sz="2000" u="sng" dirty="0">
                <a:solidFill>
                  <a:srgbClr val="00B050"/>
                </a:solidFill>
              </a:rPr>
              <a:t>a</a:t>
            </a:r>
            <a:r>
              <a:rPr lang="en-US" sz="2000" dirty="0"/>
              <a:t>” way of salvation, not “</a:t>
            </a:r>
            <a:r>
              <a:rPr lang="en-US" sz="2000" u="sng" dirty="0">
                <a:solidFill>
                  <a:srgbClr val="00B050"/>
                </a:solidFill>
              </a:rPr>
              <a:t>the</a:t>
            </a:r>
            <a:r>
              <a:rPr lang="en-US" sz="2000" dirty="0"/>
              <a:t>” way of salvation.</a:t>
            </a:r>
          </a:p>
        </p:txBody>
      </p:sp>
    </p:spTree>
    <p:extLst>
      <p:ext uri="{BB962C8B-B14F-4D97-AF65-F5344CB8AC3E}">
        <p14:creationId xmlns:p14="http://schemas.microsoft.com/office/powerpoint/2010/main" val="254489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II. </a:t>
            </a:r>
            <a:r>
              <a:rPr lang="en-US" sz="2800" dirty="0"/>
              <a:t>The slave girl attempts to </a:t>
            </a:r>
            <a:r>
              <a:rPr lang="en-US" sz="2800" u="sng" dirty="0">
                <a:solidFill>
                  <a:srgbClr val="00B050"/>
                </a:solidFill>
              </a:rPr>
              <a:t>partner</a:t>
            </a:r>
            <a:r>
              <a:rPr lang="en-US" sz="2800" dirty="0"/>
              <a:t> with them but is </a:t>
            </a:r>
            <a:r>
              <a:rPr lang="en-US" sz="2800" u="sng" dirty="0">
                <a:solidFill>
                  <a:srgbClr val="00B050"/>
                </a:solidFill>
              </a:rPr>
              <a:t>stopped</a:t>
            </a:r>
            <a:r>
              <a:rPr lang="en-US" sz="2800" dirty="0"/>
              <a:t>.</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A. </a:t>
            </a:r>
            <a:r>
              <a:rPr lang="en-US" sz="2400" dirty="0"/>
              <a:t>She spoke the truth, but it was </a:t>
            </a:r>
            <a:r>
              <a:rPr lang="en-US" sz="2400" u="sng" dirty="0">
                <a:solidFill>
                  <a:srgbClr val="00B050"/>
                </a:solidFill>
              </a:rPr>
              <a:t>relative</a:t>
            </a:r>
            <a:r>
              <a:rPr lang="en-US" sz="2400" dirty="0"/>
              <a:t> truth.</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3. </a:t>
            </a:r>
            <a:r>
              <a:rPr lang="en-US" sz="2000" dirty="0"/>
              <a:t>She speaks of salvation, but that could be </a:t>
            </a:r>
            <a:r>
              <a:rPr lang="en-US" sz="2000" u="sng" dirty="0">
                <a:solidFill>
                  <a:srgbClr val="00B050"/>
                </a:solidFill>
              </a:rPr>
              <a:t>physical</a:t>
            </a:r>
            <a:r>
              <a:rPr lang="en-US" sz="2000" dirty="0"/>
              <a:t> rescue or a </a:t>
            </a:r>
            <a:r>
              <a:rPr lang="en-US" sz="2000" u="sng" dirty="0">
                <a:solidFill>
                  <a:srgbClr val="00B050"/>
                </a:solidFill>
              </a:rPr>
              <a:t>different</a:t>
            </a:r>
            <a:r>
              <a:rPr lang="en-US" sz="2000" dirty="0"/>
              <a:t> way of salvation.</a:t>
            </a:r>
          </a:p>
        </p:txBody>
      </p:sp>
    </p:spTree>
    <p:extLst>
      <p:ext uri="{BB962C8B-B14F-4D97-AF65-F5344CB8AC3E}">
        <p14:creationId xmlns:p14="http://schemas.microsoft.com/office/powerpoint/2010/main" val="3689812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II. </a:t>
            </a:r>
            <a:r>
              <a:rPr lang="en-US" sz="2800" dirty="0"/>
              <a:t>The slave girl attempts to </a:t>
            </a:r>
            <a:r>
              <a:rPr lang="en-US" sz="2800" u="sng" dirty="0">
                <a:solidFill>
                  <a:srgbClr val="00B050"/>
                </a:solidFill>
              </a:rPr>
              <a:t>partner</a:t>
            </a:r>
            <a:r>
              <a:rPr lang="en-US" sz="2800" dirty="0"/>
              <a:t> with them but is </a:t>
            </a:r>
            <a:r>
              <a:rPr lang="en-US" sz="2800" u="sng" dirty="0">
                <a:solidFill>
                  <a:srgbClr val="00B050"/>
                </a:solidFill>
              </a:rPr>
              <a:t>stopped</a:t>
            </a:r>
            <a:r>
              <a:rPr lang="en-US" sz="2800" dirty="0"/>
              <a:t>.</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A. </a:t>
            </a:r>
            <a:r>
              <a:rPr lang="en-US" sz="2400" dirty="0"/>
              <a:t>She spoke the truth, but it was </a:t>
            </a:r>
            <a:r>
              <a:rPr lang="en-US" sz="2400" u="sng" dirty="0">
                <a:solidFill>
                  <a:srgbClr val="00B050"/>
                </a:solidFill>
              </a:rPr>
              <a:t>relative</a:t>
            </a:r>
            <a:r>
              <a:rPr lang="en-US" sz="2400" dirty="0"/>
              <a:t> truth.</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4. Application: </a:t>
            </a:r>
            <a:r>
              <a:rPr lang="en-US" sz="2000" dirty="0"/>
              <a:t>Expect Satan to come as an </a:t>
            </a:r>
            <a:r>
              <a:rPr lang="en-US" sz="2000" u="sng" dirty="0">
                <a:solidFill>
                  <a:srgbClr val="00B050"/>
                </a:solidFill>
              </a:rPr>
              <a:t>angel</a:t>
            </a:r>
            <a:r>
              <a:rPr lang="en-US" sz="2000" dirty="0"/>
              <a:t> of </a:t>
            </a:r>
            <a:r>
              <a:rPr lang="en-US" sz="2000" u="sng" dirty="0">
                <a:solidFill>
                  <a:srgbClr val="00B050"/>
                </a:solidFill>
              </a:rPr>
              <a:t>light</a:t>
            </a:r>
            <a:r>
              <a:rPr lang="en-US" sz="2000" dirty="0"/>
              <a:t> and speak some </a:t>
            </a:r>
            <a:r>
              <a:rPr lang="en-US" sz="2000" u="sng" dirty="0">
                <a:solidFill>
                  <a:srgbClr val="00B050"/>
                </a:solidFill>
              </a:rPr>
              <a:t>truth</a:t>
            </a:r>
            <a:r>
              <a:rPr lang="en-US" sz="2000" dirty="0"/>
              <a:t>.</a:t>
            </a:r>
          </a:p>
        </p:txBody>
      </p:sp>
      <p:sp>
        <p:nvSpPr>
          <p:cNvPr id="2" name="TextBox 1">
            <a:extLst>
              <a:ext uri="{FF2B5EF4-FFF2-40B4-BE49-F238E27FC236}">
                <a16:creationId xmlns:a16="http://schemas.microsoft.com/office/drawing/2014/main" id="{AF464415-B3BA-1887-49F0-8DCA67BE9155}"/>
              </a:ext>
            </a:extLst>
          </p:cNvPr>
          <p:cNvSpPr txBox="1"/>
          <p:nvPr/>
        </p:nvSpPr>
        <p:spPr>
          <a:xfrm>
            <a:off x="2053389" y="2413337"/>
            <a:ext cx="8422105"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2 Corinthians 11:13-14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For such men are false apostles, deceitful workmen, disguising themselves as apostles of Christ. And no wonder, </a:t>
            </a:r>
            <a:r>
              <a:rPr lang="en-US" dirty="0">
                <a:highlight>
                  <a:srgbClr val="FFFF00"/>
                </a:highlight>
              </a:rPr>
              <a:t>for even Satan disguises himself as an angel of light</a:t>
            </a:r>
            <a:r>
              <a:rPr lang="en-US" dirty="0"/>
              <a:t>.</a:t>
            </a:r>
          </a:p>
        </p:txBody>
      </p:sp>
    </p:spTree>
    <p:extLst>
      <p:ext uri="{BB962C8B-B14F-4D97-AF65-F5344CB8AC3E}">
        <p14:creationId xmlns:p14="http://schemas.microsoft.com/office/powerpoint/2010/main" val="336811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II. </a:t>
            </a:r>
            <a:r>
              <a:rPr lang="en-US" sz="2800" dirty="0"/>
              <a:t>The slave girl attempts to </a:t>
            </a:r>
            <a:r>
              <a:rPr lang="en-US" sz="2800" u="sng" dirty="0">
                <a:solidFill>
                  <a:srgbClr val="00B050"/>
                </a:solidFill>
              </a:rPr>
              <a:t>partner</a:t>
            </a:r>
            <a:r>
              <a:rPr lang="en-US" sz="2800" dirty="0"/>
              <a:t> with them but is </a:t>
            </a:r>
            <a:r>
              <a:rPr lang="en-US" sz="2800" u="sng" dirty="0">
                <a:solidFill>
                  <a:srgbClr val="00B050"/>
                </a:solidFill>
              </a:rPr>
              <a:t>stopped</a:t>
            </a:r>
            <a:r>
              <a:rPr lang="en-US" sz="2800" dirty="0"/>
              <a:t>.</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A. </a:t>
            </a:r>
            <a:r>
              <a:rPr lang="en-US" sz="2400" dirty="0"/>
              <a:t>She spoke the truth, but it was </a:t>
            </a:r>
            <a:r>
              <a:rPr lang="en-US" sz="2400" u="sng" dirty="0">
                <a:solidFill>
                  <a:srgbClr val="00B050"/>
                </a:solidFill>
              </a:rPr>
              <a:t>relative</a:t>
            </a:r>
            <a:r>
              <a:rPr lang="en-US" sz="2400" dirty="0"/>
              <a:t> truth.</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5. Application: </a:t>
            </a:r>
            <a:r>
              <a:rPr lang="en-US" sz="2000" dirty="0"/>
              <a:t>Avoid </a:t>
            </a:r>
            <a:r>
              <a:rPr lang="en-US" sz="2000" u="sng" dirty="0">
                <a:solidFill>
                  <a:srgbClr val="00B050"/>
                </a:solidFill>
              </a:rPr>
              <a:t>false</a:t>
            </a:r>
            <a:r>
              <a:rPr lang="en-US" sz="2000" dirty="0"/>
              <a:t> prophets who speak some </a:t>
            </a:r>
            <a:r>
              <a:rPr lang="en-US" sz="2000" u="sng" dirty="0">
                <a:solidFill>
                  <a:srgbClr val="00B050"/>
                </a:solidFill>
              </a:rPr>
              <a:t>truth</a:t>
            </a:r>
            <a:r>
              <a:rPr lang="en-US" sz="2000" dirty="0"/>
              <a:t>.</a:t>
            </a:r>
          </a:p>
        </p:txBody>
      </p:sp>
      <p:sp>
        <p:nvSpPr>
          <p:cNvPr id="2" name="TextBox 1">
            <a:extLst>
              <a:ext uri="{FF2B5EF4-FFF2-40B4-BE49-F238E27FC236}">
                <a16:creationId xmlns:a16="http://schemas.microsoft.com/office/drawing/2014/main" id="{7DD7DEF8-A768-C74C-7572-05715D5CB613}"/>
              </a:ext>
            </a:extLst>
          </p:cNvPr>
          <p:cNvSpPr txBox="1"/>
          <p:nvPr/>
        </p:nvSpPr>
        <p:spPr>
          <a:xfrm>
            <a:off x="2053390" y="2413337"/>
            <a:ext cx="7716252" cy="20313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2 Timothy 3:1-5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But understand this, that in the last days there will come times of difficulty. For people will be </a:t>
            </a:r>
            <a:r>
              <a:rPr lang="en-US" dirty="0">
                <a:highlight>
                  <a:srgbClr val="FFFF00"/>
                </a:highlight>
              </a:rPr>
              <a:t>lovers of self, lovers of money, proud, arrogant, abusive, disobedient to their parents, ungrateful, unholy, heartless, unappeasable, slanderous, without self-control, brutal, not loving good, treacherous, reckless, swollen with conceit, lovers of pleasure rather than lovers of God, having the appearance of godliness, but denying its power. Avoid such people</a:t>
            </a:r>
            <a:r>
              <a:rPr lang="en-US" dirty="0"/>
              <a:t>.</a:t>
            </a:r>
          </a:p>
        </p:txBody>
      </p:sp>
    </p:spTree>
    <p:extLst>
      <p:ext uri="{BB962C8B-B14F-4D97-AF65-F5344CB8AC3E}">
        <p14:creationId xmlns:p14="http://schemas.microsoft.com/office/powerpoint/2010/main" val="345053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II. </a:t>
            </a:r>
            <a:r>
              <a:rPr lang="en-US" sz="2800" dirty="0"/>
              <a:t>The slave girl attempts to </a:t>
            </a:r>
            <a:r>
              <a:rPr lang="en-US" sz="2800" u="sng" dirty="0">
                <a:solidFill>
                  <a:srgbClr val="00B050"/>
                </a:solidFill>
              </a:rPr>
              <a:t>partner</a:t>
            </a:r>
            <a:r>
              <a:rPr lang="en-US" sz="2800" dirty="0"/>
              <a:t> with them but is </a:t>
            </a:r>
            <a:r>
              <a:rPr lang="en-US" sz="2800" u="sng" dirty="0">
                <a:solidFill>
                  <a:srgbClr val="00B050"/>
                </a:solidFill>
              </a:rPr>
              <a:t>stopped</a:t>
            </a:r>
            <a:r>
              <a:rPr lang="en-US" sz="2800" dirty="0"/>
              <a:t>.</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A. </a:t>
            </a:r>
            <a:r>
              <a:rPr lang="en-US" sz="2400" dirty="0"/>
              <a:t>She spoke the truth, but it was </a:t>
            </a:r>
            <a:r>
              <a:rPr lang="en-US" sz="2400" u="sng" dirty="0">
                <a:solidFill>
                  <a:srgbClr val="00B050"/>
                </a:solidFill>
              </a:rPr>
              <a:t>relative</a:t>
            </a:r>
            <a:r>
              <a:rPr lang="en-US" sz="2400" dirty="0"/>
              <a:t> truth.</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6. Application: </a:t>
            </a:r>
            <a:r>
              <a:rPr lang="en-US" sz="2000" dirty="0"/>
              <a:t>Speak truth </a:t>
            </a:r>
            <a:r>
              <a:rPr lang="en-US" sz="2000" u="sng" dirty="0">
                <a:solidFill>
                  <a:srgbClr val="00B050"/>
                </a:solidFill>
              </a:rPr>
              <a:t>clearly</a:t>
            </a:r>
            <a:r>
              <a:rPr lang="en-US" sz="2000" dirty="0"/>
              <a:t> (and especially the </a:t>
            </a:r>
            <a:r>
              <a:rPr lang="en-US" sz="2000" u="sng" dirty="0">
                <a:solidFill>
                  <a:srgbClr val="00B050"/>
                </a:solidFill>
              </a:rPr>
              <a:t>Gospel</a:t>
            </a:r>
            <a:r>
              <a:rPr lang="en-US" sz="2000" dirty="0"/>
              <a:t>). </a:t>
            </a:r>
          </a:p>
        </p:txBody>
      </p:sp>
      <p:sp>
        <p:nvSpPr>
          <p:cNvPr id="2" name="TextBox 1">
            <a:extLst>
              <a:ext uri="{FF2B5EF4-FFF2-40B4-BE49-F238E27FC236}">
                <a16:creationId xmlns:a16="http://schemas.microsoft.com/office/drawing/2014/main" id="{7DD7DEF8-A768-C74C-7572-05715D5CB613}"/>
              </a:ext>
            </a:extLst>
          </p:cNvPr>
          <p:cNvSpPr txBox="1"/>
          <p:nvPr/>
        </p:nvSpPr>
        <p:spPr>
          <a:xfrm>
            <a:off x="1211179" y="3087106"/>
            <a:ext cx="9769642"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1 Peter 3:15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but in your hearts honor Christ the Lord as holy, </a:t>
            </a:r>
            <a:r>
              <a:rPr lang="en-US" dirty="0">
                <a:highlight>
                  <a:srgbClr val="FFFF00"/>
                </a:highlight>
              </a:rPr>
              <a:t>always being prepared to make a defense to anyone who asks you for a reason for the hope that is in you; yet do it with gentleness and respect,</a:t>
            </a:r>
          </a:p>
        </p:txBody>
      </p:sp>
    </p:spTree>
    <p:extLst>
      <p:ext uri="{BB962C8B-B14F-4D97-AF65-F5344CB8AC3E}">
        <p14:creationId xmlns:p14="http://schemas.microsoft.com/office/powerpoint/2010/main" val="188312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II. </a:t>
            </a:r>
            <a:r>
              <a:rPr lang="en-US" sz="2800" dirty="0"/>
              <a:t>The slave girl attempts to </a:t>
            </a:r>
            <a:r>
              <a:rPr lang="en-US" sz="2800" u="sng" dirty="0">
                <a:solidFill>
                  <a:srgbClr val="00B050"/>
                </a:solidFill>
              </a:rPr>
              <a:t>partner</a:t>
            </a:r>
            <a:r>
              <a:rPr lang="en-US" sz="2800" dirty="0"/>
              <a:t> with them but is </a:t>
            </a:r>
            <a:r>
              <a:rPr lang="en-US" sz="2800" u="sng" dirty="0">
                <a:solidFill>
                  <a:srgbClr val="00B050"/>
                </a:solidFill>
              </a:rPr>
              <a:t>stopped</a:t>
            </a:r>
            <a:r>
              <a:rPr lang="en-US" sz="2800" dirty="0"/>
              <a:t>.</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B. </a:t>
            </a:r>
            <a:r>
              <a:rPr lang="en-US" sz="2400" dirty="0"/>
              <a:t>Paul will not </a:t>
            </a:r>
            <a:r>
              <a:rPr lang="en-US" sz="2400" u="sng" dirty="0">
                <a:solidFill>
                  <a:srgbClr val="00B050"/>
                </a:solidFill>
              </a:rPr>
              <a:t>partner</a:t>
            </a:r>
            <a:r>
              <a:rPr lang="en-US" sz="2400" dirty="0"/>
              <a:t> with a demon and </a:t>
            </a:r>
            <a:r>
              <a:rPr lang="en-US" sz="2400" u="sng" dirty="0">
                <a:solidFill>
                  <a:srgbClr val="00B050"/>
                </a:solidFill>
              </a:rPr>
              <a:t>casts</a:t>
            </a:r>
            <a:r>
              <a:rPr lang="en-US" sz="2400" dirty="0"/>
              <a:t> it out by the power of </a:t>
            </a:r>
            <a:r>
              <a:rPr lang="en-US" sz="2400" u="sng" dirty="0">
                <a:solidFill>
                  <a:srgbClr val="00B050"/>
                </a:solidFill>
              </a:rPr>
              <a:t>Jesus</a:t>
            </a:r>
            <a:r>
              <a:rPr lang="en-US" sz="2400" dirty="0"/>
              <a:t>.</a:t>
            </a:r>
          </a:p>
        </p:txBody>
      </p:sp>
      <p:sp>
        <p:nvSpPr>
          <p:cNvPr id="2" name="TextBox 1">
            <a:extLst>
              <a:ext uri="{FF2B5EF4-FFF2-40B4-BE49-F238E27FC236}">
                <a16:creationId xmlns:a16="http://schemas.microsoft.com/office/drawing/2014/main" id="{2500D48C-238D-92D3-99E2-37F8BA73CB74}"/>
              </a:ext>
            </a:extLst>
          </p:cNvPr>
          <p:cNvSpPr txBox="1"/>
          <p:nvPr/>
        </p:nvSpPr>
        <p:spPr>
          <a:xfrm>
            <a:off x="0" y="2313674"/>
            <a:ext cx="12192000"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2 Corinthians 6:14-16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highlight>
                  <a:srgbClr val="FFFF00"/>
                </a:highlight>
              </a:rPr>
              <a:t>Do not be unequally yoked with unbelievers</a:t>
            </a:r>
            <a:r>
              <a:rPr lang="en-US" dirty="0"/>
              <a:t>. For </a:t>
            </a:r>
            <a:r>
              <a:rPr lang="en-US" dirty="0">
                <a:highlight>
                  <a:srgbClr val="FFFF00"/>
                </a:highlight>
              </a:rPr>
              <a:t>what partnership has righteousness with lawlessness? Or what fellowship has light with darkness?</a:t>
            </a:r>
            <a:r>
              <a:rPr lang="en-US" dirty="0"/>
              <a:t> What accord has Christ with Belial? Or what portion does a believer share with an unbeliever? What agreement has the temple of God with idols? For we are the temple of the living God; as God said, “I will make my dwelling among them and walk among them, and I will be their God, and they shall be my people.</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1. </a:t>
            </a:r>
            <a:r>
              <a:rPr lang="en-US" sz="2000" dirty="0"/>
              <a:t>Application: Be careful who you </a:t>
            </a:r>
            <a:r>
              <a:rPr lang="en-US" sz="2000" u="sng" dirty="0">
                <a:solidFill>
                  <a:srgbClr val="00B050"/>
                </a:solidFill>
              </a:rPr>
              <a:t>partner</a:t>
            </a:r>
            <a:r>
              <a:rPr lang="en-US" sz="2000" dirty="0"/>
              <a:t> with.</a:t>
            </a:r>
          </a:p>
        </p:txBody>
      </p:sp>
    </p:spTree>
    <p:extLst>
      <p:ext uri="{BB962C8B-B14F-4D97-AF65-F5344CB8AC3E}">
        <p14:creationId xmlns:p14="http://schemas.microsoft.com/office/powerpoint/2010/main" val="2378322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63F16E4-6175-D373-B787-E0D8B14FFB4E}"/>
              </a:ext>
            </a:extLst>
          </p:cNvPr>
          <p:cNvSpPr txBox="1"/>
          <p:nvPr/>
        </p:nvSpPr>
        <p:spPr>
          <a:xfrm>
            <a:off x="1456233" y="1195187"/>
            <a:ext cx="8594440" cy="258532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noProof="0" dirty="0">
                <a:solidFill>
                  <a:prstClr val="black"/>
                </a:solidFill>
                <a:latin typeface="Calibri" panose="020F0502020204030204"/>
              </a:rPr>
              <a:t>Romans 7:7-12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highlight>
                  <a:srgbClr val="FFFF00"/>
                </a:highlight>
              </a:rPr>
              <a:t>What then shall we say? That the law is sin? By no means!</a:t>
            </a:r>
            <a:r>
              <a:rPr lang="en-US" dirty="0"/>
              <a:t> Yet if it had not been for the law, I would not have known sin. For I would not have known what it is to covet if the law had not said, “You shall not covet.” But sin, seizing an opportunity through the commandment, produced in me all kinds of covetousness. For apart from the law, sin lies dead. I was once alive apart from the law, but when the commandment came, sin came alive and I died. The very commandment that promised life proved to be death to me. For sin, seizing an opportunity through the commandment, deceived me and through it killed me. So </a:t>
            </a:r>
            <a:r>
              <a:rPr lang="en-US" dirty="0">
                <a:highlight>
                  <a:srgbClr val="FFFF00"/>
                </a:highlight>
              </a:rPr>
              <a:t>the law is holy, and the commandment is holy and righteous and good.</a:t>
            </a:r>
          </a:p>
        </p:txBody>
      </p:sp>
      <p:sp>
        <p:nvSpPr>
          <p:cNvPr id="2" name="TextBox 1">
            <a:extLst>
              <a:ext uri="{FF2B5EF4-FFF2-40B4-BE49-F238E27FC236}">
                <a16:creationId xmlns:a16="http://schemas.microsoft.com/office/drawing/2014/main" id="{81A6C1F8-AD38-1ED9-A00F-B7B0087F1F74}"/>
              </a:ext>
            </a:extLst>
          </p:cNvPr>
          <p:cNvSpPr txBox="1"/>
          <p:nvPr/>
        </p:nvSpPr>
        <p:spPr>
          <a:xfrm>
            <a:off x="525781" y="4460252"/>
            <a:ext cx="10084254"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noProof="0" dirty="0">
                <a:solidFill>
                  <a:prstClr val="black"/>
                </a:solidFill>
                <a:latin typeface="Calibri" panose="020F0502020204030204"/>
              </a:rPr>
              <a:t>Colossians 2:16-17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r"/>
            <a:r>
              <a:rPr lang="en-US" dirty="0"/>
              <a:t>Therefore let no one pass judgment on you in questions of food and drink, or with regard to a festival or a new moon or a Sabbath. </a:t>
            </a:r>
            <a:r>
              <a:rPr lang="en-US" dirty="0">
                <a:highlight>
                  <a:srgbClr val="FFFF00"/>
                </a:highlight>
              </a:rPr>
              <a:t>These are a shadow of the things to come, but the substance belongs to Christ</a:t>
            </a:r>
            <a:r>
              <a:rPr lang="en-US" dirty="0"/>
              <a:t>.</a:t>
            </a:r>
          </a:p>
        </p:txBody>
      </p:sp>
    </p:spTree>
    <p:extLst>
      <p:ext uri="{BB962C8B-B14F-4D97-AF65-F5344CB8AC3E}">
        <p14:creationId xmlns:p14="http://schemas.microsoft.com/office/powerpoint/2010/main" val="48562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 </a:t>
            </a:r>
            <a:r>
              <a:rPr lang="en-US" sz="2800" dirty="0"/>
              <a:t>The missionary team encounters a </a:t>
            </a:r>
            <a:r>
              <a:rPr lang="en-US" sz="2800" u="sng" dirty="0">
                <a:solidFill>
                  <a:srgbClr val="00B050"/>
                </a:solidFill>
              </a:rPr>
              <a:t>slave</a:t>
            </a:r>
            <a:r>
              <a:rPr lang="en-US" sz="2800" dirty="0"/>
              <a:t> girl.</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A. </a:t>
            </a:r>
            <a:r>
              <a:rPr lang="en-US" sz="2400" dirty="0"/>
              <a:t>She is a slave to a </a:t>
            </a:r>
            <a:r>
              <a:rPr lang="en-US" sz="2400" u="sng" dirty="0">
                <a:solidFill>
                  <a:srgbClr val="00B050"/>
                </a:solidFill>
              </a:rPr>
              <a:t>demon</a:t>
            </a:r>
            <a:r>
              <a:rPr lang="en-US" sz="2400" dirty="0"/>
              <a:t>.</a:t>
            </a:r>
          </a:p>
        </p:txBody>
      </p:sp>
      <p:sp>
        <p:nvSpPr>
          <p:cNvPr id="2" name="TextBox 1">
            <a:extLst>
              <a:ext uri="{FF2B5EF4-FFF2-40B4-BE49-F238E27FC236}">
                <a16:creationId xmlns:a16="http://schemas.microsoft.com/office/drawing/2014/main" id="{2500D48C-238D-92D3-99E2-37F8BA73CB74}"/>
              </a:ext>
            </a:extLst>
          </p:cNvPr>
          <p:cNvSpPr txBox="1"/>
          <p:nvPr/>
        </p:nvSpPr>
        <p:spPr>
          <a:xfrm>
            <a:off x="689810" y="3221673"/>
            <a:ext cx="10812379"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1 John 4:1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Beloved, do not believe every spirit, but </a:t>
            </a:r>
            <a:r>
              <a:rPr lang="en-US" dirty="0">
                <a:highlight>
                  <a:srgbClr val="FFFF00"/>
                </a:highlight>
              </a:rPr>
              <a:t>test the spirits </a:t>
            </a:r>
            <a:r>
              <a:rPr lang="en-US" dirty="0"/>
              <a:t>to see whether they are from God, for many false prophets have gone out into the world.</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1. </a:t>
            </a:r>
            <a:r>
              <a:rPr lang="en-US" sz="2000" dirty="0"/>
              <a:t>“Spirit of divination” = Gr. </a:t>
            </a:r>
            <a:r>
              <a:rPr lang="en-US" sz="2000" i="1" dirty="0"/>
              <a:t>pneuma</a:t>
            </a:r>
            <a:r>
              <a:rPr lang="en-US" sz="2000" dirty="0"/>
              <a:t> </a:t>
            </a:r>
            <a:r>
              <a:rPr lang="en-US" sz="2000" i="1" dirty="0" err="1"/>
              <a:t>pythona</a:t>
            </a:r>
            <a:r>
              <a:rPr lang="en-US" sz="2000" dirty="0"/>
              <a:t> = “spirit of </a:t>
            </a:r>
            <a:r>
              <a:rPr lang="en-US" sz="2000" u="sng" dirty="0">
                <a:solidFill>
                  <a:srgbClr val="00B050"/>
                </a:solidFill>
              </a:rPr>
              <a:t>Python</a:t>
            </a:r>
            <a:r>
              <a:rPr lang="en-US" sz="2000" dirty="0"/>
              <a:t>”</a:t>
            </a:r>
          </a:p>
        </p:txBody>
      </p:sp>
    </p:spTree>
    <p:extLst>
      <p:ext uri="{BB962C8B-B14F-4D97-AF65-F5344CB8AC3E}">
        <p14:creationId xmlns:p14="http://schemas.microsoft.com/office/powerpoint/2010/main" val="820778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 </a:t>
            </a:r>
            <a:r>
              <a:rPr lang="en-US" sz="2800" dirty="0"/>
              <a:t>The missionary team encounters a </a:t>
            </a:r>
            <a:r>
              <a:rPr lang="en-US" sz="2800" u="sng" dirty="0">
                <a:solidFill>
                  <a:srgbClr val="00B050"/>
                </a:solidFill>
              </a:rPr>
              <a:t>slave</a:t>
            </a:r>
            <a:r>
              <a:rPr lang="en-US" sz="2800" dirty="0"/>
              <a:t> girl.</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A. </a:t>
            </a:r>
            <a:r>
              <a:rPr lang="en-US" sz="2400" dirty="0"/>
              <a:t>She is a slave to a </a:t>
            </a:r>
            <a:r>
              <a:rPr lang="en-US" sz="2400" u="sng" dirty="0">
                <a:solidFill>
                  <a:srgbClr val="00B050"/>
                </a:solidFill>
              </a:rPr>
              <a:t>demon</a:t>
            </a:r>
            <a:r>
              <a:rPr lang="en-US" sz="2400" dirty="0"/>
              <a:t>.</a:t>
            </a:r>
          </a:p>
        </p:txBody>
      </p:sp>
      <p:sp>
        <p:nvSpPr>
          <p:cNvPr id="2" name="TextBox 1">
            <a:extLst>
              <a:ext uri="{FF2B5EF4-FFF2-40B4-BE49-F238E27FC236}">
                <a16:creationId xmlns:a16="http://schemas.microsoft.com/office/drawing/2014/main" id="{2500D48C-238D-92D3-99E2-37F8BA73CB74}"/>
              </a:ext>
            </a:extLst>
          </p:cNvPr>
          <p:cNvSpPr txBox="1"/>
          <p:nvPr/>
        </p:nvSpPr>
        <p:spPr>
          <a:xfrm>
            <a:off x="296776" y="2323853"/>
            <a:ext cx="6649453"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Ezekiel 13:6</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They have seen false visions and </a:t>
            </a:r>
            <a:r>
              <a:rPr lang="en-US" dirty="0">
                <a:highlight>
                  <a:srgbClr val="FFFF00"/>
                </a:highlight>
              </a:rPr>
              <a:t>lying divinations</a:t>
            </a:r>
            <a:r>
              <a:rPr lang="en-US" dirty="0"/>
              <a:t>. They say, ‘Declares the LORD,’ when the LORD has not sent them, and yet they expect him to fulfill their word.</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707886"/>
          </a:xfrm>
          <a:prstGeom prst="rect">
            <a:avLst/>
          </a:prstGeom>
          <a:noFill/>
        </p:spPr>
        <p:txBody>
          <a:bodyPr wrap="square" rtlCol="0">
            <a:spAutoFit/>
          </a:bodyPr>
          <a:lstStyle/>
          <a:p>
            <a:pPr algn="ctr"/>
            <a:r>
              <a:rPr lang="en-US" sz="2000" b="1" dirty="0"/>
              <a:t>2. </a:t>
            </a:r>
            <a:r>
              <a:rPr lang="en-US" sz="2000" dirty="0"/>
              <a:t>She could accurately </a:t>
            </a:r>
            <a:r>
              <a:rPr lang="en-US" sz="2000" u="sng" dirty="0">
                <a:solidFill>
                  <a:srgbClr val="00B050"/>
                </a:solidFill>
              </a:rPr>
              <a:t>tell</a:t>
            </a:r>
            <a:r>
              <a:rPr lang="en-US" sz="2000" dirty="0"/>
              <a:t> and/or </a:t>
            </a:r>
            <a:r>
              <a:rPr lang="en-US" sz="2000" u="sng" dirty="0">
                <a:solidFill>
                  <a:srgbClr val="00B050"/>
                </a:solidFill>
              </a:rPr>
              <a:t>predict</a:t>
            </a:r>
            <a:r>
              <a:rPr lang="en-US" sz="2000" dirty="0"/>
              <a:t> things about people that she had not investigated, observed, or was told of by others.</a:t>
            </a:r>
          </a:p>
        </p:txBody>
      </p:sp>
      <p:sp>
        <p:nvSpPr>
          <p:cNvPr id="8" name="TextBox 7">
            <a:extLst>
              <a:ext uri="{FF2B5EF4-FFF2-40B4-BE49-F238E27FC236}">
                <a16:creationId xmlns:a16="http://schemas.microsoft.com/office/drawing/2014/main" id="{3E59A7DD-66EA-2A8C-5535-1D3ABF00F9DE}"/>
              </a:ext>
            </a:extLst>
          </p:cNvPr>
          <p:cNvSpPr txBox="1"/>
          <p:nvPr/>
        </p:nvSpPr>
        <p:spPr>
          <a:xfrm>
            <a:off x="7684167" y="2785518"/>
            <a:ext cx="4074696"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Leviticus 20:6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solidFill>
                  <a:srgbClr val="000000"/>
                </a:solidFill>
              </a:rPr>
              <a:t>“</a:t>
            </a:r>
            <a:r>
              <a:rPr lang="en-US" dirty="0">
                <a:solidFill>
                  <a:srgbClr val="000000"/>
                </a:solidFill>
                <a:highlight>
                  <a:srgbClr val="FFFF00"/>
                </a:highlight>
              </a:rPr>
              <a:t>If a person turns to mediums </a:t>
            </a:r>
            <a:r>
              <a:rPr lang="en-US" dirty="0">
                <a:solidFill>
                  <a:srgbClr val="000000"/>
                </a:solidFill>
              </a:rPr>
              <a:t>and necromancers, whoring after them, </a:t>
            </a:r>
            <a:r>
              <a:rPr lang="en-US" dirty="0">
                <a:solidFill>
                  <a:srgbClr val="000000"/>
                </a:solidFill>
                <a:highlight>
                  <a:srgbClr val="FFFF00"/>
                </a:highlight>
              </a:rPr>
              <a:t>I will set my face against that person and will cut him off</a:t>
            </a:r>
            <a:r>
              <a:rPr lang="en-US" dirty="0">
                <a:solidFill>
                  <a:srgbClr val="000000"/>
                </a:solidFill>
              </a:rPr>
              <a:t> from among his people.</a:t>
            </a:r>
          </a:p>
        </p:txBody>
      </p:sp>
      <p:sp>
        <p:nvSpPr>
          <p:cNvPr id="11" name="TextBox 10">
            <a:extLst>
              <a:ext uri="{FF2B5EF4-FFF2-40B4-BE49-F238E27FC236}">
                <a16:creationId xmlns:a16="http://schemas.microsoft.com/office/drawing/2014/main" id="{DE13EB2A-435C-5486-C8D4-C1B72CAD0C16}"/>
              </a:ext>
            </a:extLst>
          </p:cNvPr>
          <p:cNvSpPr txBox="1"/>
          <p:nvPr/>
        </p:nvSpPr>
        <p:spPr>
          <a:xfrm>
            <a:off x="296776" y="3933982"/>
            <a:ext cx="6649453"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Ezekiel 13:9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highlight>
                  <a:srgbClr val="FFFF00"/>
                </a:highlight>
              </a:rPr>
              <a:t>My hand will be against the prophets </a:t>
            </a:r>
            <a:r>
              <a:rPr lang="en-US" dirty="0"/>
              <a:t>who see false visions and </a:t>
            </a:r>
            <a:r>
              <a:rPr lang="en-US" dirty="0">
                <a:highlight>
                  <a:srgbClr val="FFFF00"/>
                </a:highlight>
              </a:rPr>
              <a:t>who give lying divinations.</a:t>
            </a:r>
            <a:r>
              <a:rPr lang="en-US" dirty="0"/>
              <a:t> They shall not be in the council of my people, nor be enrolled in the register of the house of Israel, nor shall they enter the land of Israel. And you shall know that I am the Lord GOD.</a:t>
            </a:r>
          </a:p>
        </p:txBody>
      </p:sp>
    </p:spTree>
    <p:extLst>
      <p:ext uri="{BB962C8B-B14F-4D97-AF65-F5344CB8AC3E}">
        <p14:creationId xmlns:p14="http://schemas.microsoft.com/office/powerpoint/2010/main" val="290912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 </a:t>
            </a:r>
            <a:r>
              <a:rPr lang="en-US" sz="2800" dirty="0"/>
              <a:t>The missionary team encounters a </a:t>
            </a:r>
            <a:r>
              <a:rPr lang="en-US" sz="2800" u="sng" dirty="0">
                <a:solidFill>
                  <a:srgbClr val="00B050"/>
                </a:solidFill>
              </a:rPr>
              <a:t>slave</a:t>
            </a:r>
            <a:r>
              <a:rPr lang="en-US" sz="2800" dirty="0"/>
              <a:t> girl.</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A. </a:t>
            </a:r>
            <a:r>
              <a:rPr lang="en-US" sz="2400" dirty="0"/>
              <a:t>She is a slave to a </a:t>
            </a:r>
            <a:r>
              <a:rPr lang="en-US" sz="2400" u="sng" dirty="0">
                <a:solidFill>
                  <a:srgbClr val="00B050"/>
                </a:solidFill>
              </a:rPr>
              <a:t>demon</a:t>
            </a:r>
            <a:r>
              <a:rPr lang="en-US" sz="2400" dirty="0"/>
              <a:t>.</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3. Application: </a:t>
            </a:r>
            <a:r>
              <a:rPr lang="en-US" sz="2000" dirty="0"/>
              <a:t>There are still those </a:t>
            </a:r>
            <a:r>
              <a:rPr lang="en-US" sz="2000" u="sng" dirty="0">
                <a:solidFill>
                  <a:srgbClr val="00B050"/>
                </a:solidFill>
              </a:rPr>
              <a:t>today</a:t>
            </a:r>
            <a:r>
              <a:rPr lang="en-US" sz="2000" dirty="0"/>
              <a:t> who claim to be medium or psychics and you should stay </a:t>
            </a:r>
            <a:r>
              <a:rPr lang="en-US" sz="2000" u="sng" dirty="0">
                <a:solidFill>
                  <a:srgbClr val="00B050"/>
                </a:solidFill>
              </a:rPr>
              <a:t>clear</a:t>
            </a:r>
            <a:r>
              <a:rPr lang="en-US" sz="2000" dirty="0"/>
              <a:t>!</a:t>
            </a:r>
          </a:p>
        </p:txBody>
      </p:sp>
    </p:spTree>
    <p:extLst>
      <p:ext uri="{BB962C8B-B14F-4D97-AF65-F5344CB8AC3E}">
        <p14:creationId xmlns:p14="http://schemas.microsoft.com/office/powerpoint/2010/main" val="2013411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 </a:t>
            </a:r>
            <a:r>
              <a:rPr lang="en-US" sz="2800" dirty="0"/>
              <a:t>The missionary team encounters a </a:t>
            </a:r>
            <a:r>
              <a:rPr lang="en-US" sz="2800" u="sng" dirty="0">
                <a:solidFill>
                  <a:srgbClr val="00B050"/>
                </a:solidFill>
              </a:rPr>
              <a:t>slave</a:t>
            </a:r>
            <a:r>
              <a:rPr lang="en-US" sz="2800" dirty="0"/>
              <a:t> girl.</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A. </a:t>
            </a:r>
            <a:r>
              <a:rPr lang="en-US" sz="2400" dirty="0"/>
              <a:t>She is a slave to a </a:t>
            </a:r>
            <a:r>
              <a:rPr lang="en-US" sz="2400" u="sng" dirty="0">
                <a:solidFill>
                  <a:srgbClr val="00B050"/>
                </a:solidFill>
              </a:rPr>
              <a:t>demon</a:t>
            </a:r>
            <a:r>
              <a:rPr lang="en-US" sz="2400" dirty="0"/>
              <a:t>.</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4. Application: </a:t>
            </a:r>
            <a:r>
              <a:rPr lang="en-US" sz="2000" dirty="0"/>
              <a:t>Satan and the demons are very much </a:t>
            </a:r>
            <a:r>
              <a:rPr lang="en-US" sz="2000" u="sng" dirty="0">
                <a:solidFill>
                  <a:srgbClr val="00B050"/>
                </a:solidFill>
              </a:rPr>
              <a:t>active</a:t>
            </a:r>
            <a:r>
              <a:rPr lang="en-US" sz="2000" dirty="0"/>
              <a:t> today and you must </a:t>
            </a:r>
            <a:r>
              <a:rPr lang="en-US" sz="2000" u="sng" dirty="0">
                <a:solidFill>
                  <a:srgbClr val="00B050"/>
                </a:solidFill>
              </a:rPr>
              <a:t>test</a:t>
            </a:r>
            <a:r>
              <a:rPr lang="en-US" sz="2000" dirty="0"/>
              <a:t> the spirits!</a:t>
            </a:r>
          </a:p>
        </p:txBody>
      </p:sp>
      <p:sp>
        <p:nvSpPr>
          <p:cNvPr id="2" name="TextBox 1">
            <a:extLst>
              <a:ext uri="{FF2B5EF4-FFF2-40B4-BE49-F238E27FC236}">
                <a16:creationId xmlns:a16="http://schemas.microsoft.com/office/drawing/2014/main" id="{AB577D33-F96C-6F84-D988-663D083B031A}"/>
              </a:ext>
            </a:extLst>
          </p:cNvPr>
          <p:cNvSpPr txBox="1"/>
          <p:nvPr/>
        </p:nvSpPr>
        <p:spPr>
          <a:xfrm>
            <a:off x="296776" y="2323853"/>
            <a:ext cx="4692319"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1 John 5:19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We know that we are from God, </a:t>
            </a:r>
            <a:r>
              <a:rPr lang="en-US" dirty="0">
                <a:highlight>
                  <a:srgbClr val="FFFF00"/>
                </a:highlight>
              </a:rPr>
              <a:t>and the whole world lies in the power of the evil one</a:t>
            </a:r>
            <a:r>
              <a:rPr lang="en-US" dirty="0"/>
              <a:t>.</a:t>
            </a:r>
          </a:p>
        </p:txBody>
      </p:sp>
      <p:sp>
        <p:nvSpPr>
          <p:cNvPr id="6" name="TextBox 5">
            <a:extLst>
              <a:ext uri="{FF2B5EF4-FFF2-40B4-BE49-F238E27FC236}">
                <a16:creationId xmlns:a16="http://schemas.microsoft.com/office/drawing/2014/main" id="{979E6FEE-93EF-FA9C-6D21-9613241F2D36}"/>
              </a:ext>
            </a:extLst>
          </p:cNvPr>
          <p:cNvSpPr txBox="1"/>
          <p:nvPr/>
        </p:nvSpPr>
        <p:spPr>
          <a:xfrm>
            <a:off x="1" y="4048379"/>
            <a:ext cx="5518484"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Ephesians 2:1-2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And you were dead in the trespasses and sins in which you once walked, following the course of this world, </a:t>
            </a:r>
            <a:r>
              <a:rPr lang="en-US" dirty="0">
                <a:highlight>
                  <a:srgbClr val="FFFF00"/>
                </a:highlight>
              </a:rPr>
              <a:t>following the prince of the power of the air, the spirit that is now at work in the sons of disobedience</a:t>
            </a:r>
            <a:r>
              <a:rPr lang="en-US" dirty="0"/>
              <a:t>—</a:t>
            </a:r>
          </a:p>
        </p:txBody>
      </p:sp>
      <p:sp>
        <p:nvSpPr>
          <p:cNvPr id="7" name="TextBox 6">
            <a:extLst>
              <a:ext uri="{FF2B5EF4-FFF2-40B4-BE49-F238E27FC236}">
                <a16:creationId xmlns:a16="http://schemas.microsoft.com/office/drawing/2014/main" id="{7D5E0FD0-E143-396B-44CB-FBA689B16D5E}"/>
              </a:ext>
            </a:extLst>
          </p:cNvPr>
          <p:cNvSpPr txBox="1"/>
          <p:nvPr/>
        </p:nvSpPr>
        <p:spPr>
          <a:xfrm>
            <a:off x="6400801" y="4602377"/>
            <a:ext cx="505326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James 4:7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highlight>
                  <a:srgbClr val="FFFF00"/>
                </a:highlight>
              </a:rPr>
              <a:t>Submit yourselves therefore to God. Resist the devil</a:t>
            </a:r>
            <a:r>
              <a:rPr lang="en-US" dirty="0"/>
              <a:t>, and he will flee from you.</a:t>
            </a:r>
          </a:p>
        </p:txBody>
      </p:sp>
      <p:sp>
        <p:nvSpPr>
          <p:cNvPr id="8" name="TextBox 7">
            <a:extLst>
              <a:ext uri="{FF2B5EF4-FFF2-40B4-BE49-F238E27FC236}">
                <a16:creationId xmlns:a16="http://schemas.microsoft.com/office/drawing/2014/main" id="{1805EC75-8018-D88D-AF67-0E20C356AD58}"/>
              </a:ext>
            </a:extLst>
          </p:cNvPr>
          <p:cNvSpPr txBox="1"/>
          <p:nvPr/>
        </p:nvSpPr>
        <p:spPr>
          <a:xfrm>
            <a:off x="6208295" y="2357970"/>
            <a:ext cx="5686929"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Ephesians 6:10-11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Finally, </a:t>
            </a:r>
            <a:r>
              <a:rPr lang="en-US" dirty="0">
                <a:highlight>
                  <a:srgbClr val="FFFF00"/>
                </a:highlight>
              </a:rPr>
              <a:t>be strong in the Lord </a:t>
            </a:r>
            <a:r>
              <a:rPr lang="en-US" dirty="0"/>
              <a:t>and in the strength of his might. </a:t>
            </a:r>
            <a:r>
              <a:rPr lang="en-US" dirty="0">
                <a:highlight>
                  <a:srgbClr val="FFFF00"/>
                </a:highlight>
              </a:rPr>
              <a:t>Put on the whole armor of God</a:t>
            </a:r>
            <a:r>
              <a:rPr lang="en-US" dirty="0"/>
              <a:t>, that you may be able to stand against the schemes of the devil.</a:t>
            </a:r>
          </a:p>
        </p:txBody>
      </p:sp>
    </p:spTree>
    <p:extLst>
      <p:ext uri="{BB962C8B-B14F-4D97-AF65-F5344CB8AC3E}">
        <p14:creationId xmlns:p14="http://schemas.microsoft.com/office/powerpoint/2010/main" val="2585106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 </a:t>
            </a:r>
            <a:r>
              <a:rPr lang="en-US" sz="2800" dirty="0"/>
              <a:t>The missionary team encounters a </a:t>
            </a:r>
            <a:r>
              <a:rPr lang="en-US" sz="2800" u="sng" dirty="0">
                <a:solidFill>
                  <a:srgbClr val="00B050"/>
                </a:solidFill>
              </a:rPr>
              <a:t>slave</a:t>
            </a:r>
            <a:r>
              <a:rPr lang="en-US" sz="2800" dirty="0"/>
              <a:t> girl.</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B. </a:t>
            </a:r>
            <a:r>
              <a:rPr lang="en-US" sz="2400" dirty="0"/>
              <a:t>She is also a slave to </a:t>
            </a:r>
            <a:r>
              <a:rPr lang="en-US" sz="2400" u="sng" dirty="0">
                <a:solidFill>
                  <a:srgbClr val="00B050"/>
                </a:solidFill>
              </a:rPr>
              <a:t>man</a:t>
            </a:r>
            <a:r>
              <a:rPr lang="en-US" sz="2400" dirty="0"/>
              <a:t>.</a:t>
            </a:r>
          </a:p>
        </p:txBody>
      </p:sp>
      <p:sp>
        <p:nvSpPr>
          <p:cNvPr id="2" name="TextBox 1">
            <a:extLst>
              <a:ext uri="{FF2B5EF4-FFF2-40B4-BE49-F238E27FC236}">
                <a16:creationId xmlns:a16="http://schemas.microsoft.com/office/drawing/2014/main" id="{2500D48C-238D-92D3-99E2-37F8BA73CB74}"/>
              </a:ext>
            </a:extLst>
          </p:cNvPr>
          <p:cNvSpPr txBox="1"/>
          <p:nvPr/>
        </p:nvSpPr>
        <p:spPr>
          <a:xfrm>
            <a:off x="3529265" y="1986431"/>
            <a:ext cx="5598694"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1 John 2:15-16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highlight>
                  <a:srgbClr val="FFFF00"/>
                </a:highlight>
              </a:rPr>
              <a:t>Do not love the world </a:t>
            </a:r>
            <a:r>
              <a:rPr lang="en-US" u="sng" dirty="0">
                <a:highlight>
                  <a:srgbClr val="FFFF00"/>
                </a:highlight>
              </a:rPr>
              <a:t>or the things </a:t>
            </a:r>
            <a:r>
              <a:rPr lang="en-US" dirty="0">
                <a:highlight>
                  <a:srgbClr val="FFFF00"/>
                </a:highlight>
              </a:rPr>
              <a:t>in the world</a:t>
            </a:r>
            <a:r>
              <a:rPr lang="en-US" dirty="0"/>
              <a:t>. If anyone loves the world, the love of the Father is not in him. For </a:t>
            </a:r>
            <a:r>
              <a:rPr lang="en-US" dirty="0">
                <a:highlight>
                  <a:srgbClr val="FFFF00"/>
                </a:highlight>
              </a:rPr>
              <a:t>all that is in the world—the desires of the flesh and the desires of the eyes and pride of life—is not from the Father but is from the world.</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1. Application:  </a:t>
            </a:r>
            <a:r>
              <a:rPr lang="en-US" sz="2000" dirty="0"/>
              <a:t>Be careful of the </a:t>
            </a:r>
            <a:r>
              <a:rPr lang="en-US" sz="2000" u="sng" dirty="0">
                <a:solidFill>
                  <a:srgbClr val="00B050"/>
                </a:solidFill>
              </a:rPr>
              <a:t>world’s</a:t>
            </a:r>
            <a:r>
              <a:rPr lang="en-US" sz="2000" dirty="0"/>
              <a:t> influence and things (that </a:t>
            </a:r>
            <a:r>
              <a:rPr lang="en-US" sz="2000" u="sng" dirty="0">
                <a:solidFill>
                  <a:srgbClr val="00B050"/>
                </a:solidFill>
              </a:rPr>
              <a:t>money</a:t>
            </a:r>
            <a:r>
              <a:rPr lang="en-US" sz="2000" dirty="0"/>
              <a:t> can buy).</a:t>
            </a:r>
          </a:p>
        </p:txBody>
      </p:sp>
      <p:sp>
        <p:nvSpPr>
          <p:cNvPr id="6" name="TextBox 5">
            <a:extLst>
              <a:ext uri="{FF2B5EF4-FFF2-40B4-BE49-F238E27FC236}">
                <a16:creationId xmlns:a16="http://schemas.microsoft.com/office/drawing/2014/main" id="{E4BA9EF5-6C4E-E63D-F588-5D595EAD0383}"/>
              </a:ext>
            </a:extLst>
          </p:cNvPr>
          <p:cNvSpPr txBox="1"/>
          <p:nvPr/>
        </p:nvSpPr>
        <p:spPr>
          <a:xfrm>
            <a:off x="497306" y="4267328"/>
            <a:ext cx="5598694"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Matthew 19:23-24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And Jesus said to his disciples, “Truly, I say to you, </a:t>
            </a:r>
            <a:r>
              <a:rPr lang="en-US" dirty="0">
                <a:highlight>
                  <a:srgbClr val="FFFF00"/>
                </a:highlight>
              </a:rPr>
              <a:t>only with difficulty will a rich person enter the kingdom of heaven</a:t>
            </a:r>
            <a:r>
              <a:rPr lang="en-US" dirty="0"/>
              <a:t>. Again I tell you, it is easier for a camel to go through the eye of a needle than for a rich person to enter the kingdom of God.”</a:t>
            </a:r>
          </a:p>
        </p:txBody>
      </p:sp>
      <p:sp>
        <p:nvSpPr>
          <p:cNvPr id="7" name="TextBox 6">
            <a:extLst>
              <a:ext uri="{FF2B5EF4-FFF2-40B4-BE49-F238E27FC236}">
                <a16:creationId xmlns:a16="http://schemas.microsoft.com/office/drawing/2014/main" id="{6A9D69DB-FC21-9B94-1A27-0C5182BF6F7B}"/>
              </a:ext>
            </a:extLst>
          </p:cNvPr>
          <p:cNvSpPr txBox="1"/>
          <p:nvPr/>
        </p:nvSpPr>
        <p:spPr>
          <a:xfrm>
            <a:off x="6328612" y="4544326"/>
            <a:ext cx="5598694"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1 Timothy 6:10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For </a:t>
            </a:r>
            <a:r>
              <a:rPr lang="en-US" dirty="0">
                <a:highlight>
                  <a:srgbClr val="FFFF00"/>
                </a:highlight>
              </a:rPr>
              <a:t>the love of money is a root of all kinds of evils</a:t>
            </a:r>
            <a:r>
              <a:rPr lang="en-US" dirty="0"/>
              <a:t>. It is </a:t>
            </a:r>
            <a:r>
              <a:rPr lang="en-US" dirty="0">
                <a:highlight>
                  <a:srgbClr val="FFFF00"/>
                </a:highlight>
              </a:rPr>
              <a:t>through this craving </a:t>
            </a:r>
            <a:r>
              <a:rPr lang="en-US" dirty="0"/>
              <a:t>that</a:t>
            </a:r>
            <a:r>
              <a:rPr lang="en-US" dirty="0">
                <a:highlight>
                  <a:srgbClr val="FFFF00"/>
                </a:highlight>
              </a:rPr>
              <a:t> some have wandered away from the faith</a:t>
            </a:r>
            <a:r>
              <a:rPr lang="en-US" dirty="0"/>
              <a:t> and pierced themselves with many pangs.</a:t>
            </a:r>
          </a:p>
        </p:txBody>
      </p:sp>
    </p:spTree>
    <p:extLst>
      <p:ext uri="{BB962C8B-B14F-4D97-AF65-F5344CB8AC3E}">
        <p14:creationId xmlns:p14="http://schemas.microsoft.com/office/powerpoint/2010/main" val="2614277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4"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 </a:t>
            </a:r>
            <a:r>
              <a:rPr lang="en-US" sz="2800" dirty="0"/>
              <a:t>The missionary team encounters a </a:t>
            </a:r>
            <a:r>
              <a:rPr lang="en-US" sz="2800" u="sng" dirty="0">
                <a:solidFill>
                  <a:srgbClr val="00B050"/>
                </a:solidFill>
              </a:rPr>
              <a:t>slave</a:t>
            </a:r>
            <a:r>
              <a:rPr lang="en-US" sz="2800" dirty="0"/>
              <a:t> girl.</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B. </a:t>
            </a:r>
            <a:r>
              <a:rPr lang="en-US" sz="2400" dirty="0"/>
              <a:t>She is also a slave to </a:t>
            </a:r>
            <a:r>
              <a:rPr lang="en-US" sz="2400" u="sng" dirty="0">
                <a:solidFill>
                  <a:srgbClr val="00B050"/>
                </a:solidFill>
              </a:rPr>
              <a:t>man</a:t>
            </a:r>
            <a:r>
              <a:rPr lang="en-US" sz="2400" dirty="0"/>
              <a:t>.</a:t>
            </a:r>
          </a:p>
        </p:txBody>
      </p:sp>
      <p:sp>
        <p:nvSpPr>
          <p:cNvPr id="2" name="TextBox 1">
            <a:extLst>
              <a:ext uri="{FF2B5EF4-FFF2-40B4-BE49-F238E27FC236}">
                <a16:creationId xmlns:a16="http://schemas.microsoft.com/office/drawing/2014/main" id="{2500D48C-238D-92D3-99E2-37F8BA73CB74}"/>
              </a:ext>
            </a:extLst>
          </p:cNvPr>
          <p:cNvSpPr txBox="1"/>
          <p:nvPr/>
        </p:nvSpPr>
        <p:spPr>
          <a:xfrm>
            <a:off x="0" y="2313674"/>
            <a:ext cx="121920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2 Corinthians 5:19-20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…in Christ God was reconciling the world to himself, not counting their trespasses against them, and </a:t>
            </a:r>
            <a:r>
              <a:rPr lang="en-US" dirty="0">
                <a:highlight>
                  <a:srgbClr val="FFFF00"/>
                </a:highlight>
              </a:rPr>
              <a:t>entrusting to us the message of reconciliation. Therefore, we are ambassadors for Christ</a:t>
            </a:r>
            <a:r>
              <a:rPr lang="en-US" dirty="0"/>
              <a:t>, God making his appeal through us…</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1. Application:  </a:t>
            </a:r>
            <a:r>
              <a:rPr lang="en-US" sz="2000" dirty="0"/>
              <a:t>Be an </a:t>
            </a:r>
            <a:r>
              <a:rPr lang="en-US" sz="2000" u="sng" dirty="0">
                <a:solidFill>
                  <a:srgbClr val="00B050"/>
                </a:solidFill>
              </a:rPr>
              <a:t>ambassador</a:t>
            </a:r>
            <a:r>
              <a:rPr lang="en-US" sz="2000" dirty="0"/>
              <a:t> of Jesus Christ and His message of </a:t>
            </a:r>
            <a:r>
              <a:rPr lang="en-US" sz="2000" u="sng" dirty="0">
                <a:solidFill>
                  <a:srgbClr val="00B050"/>
                </a:solidFill>
              </a:rPr>
              <a:t>reconciliation</a:t>
            </a:r>
            <a:r>
              <a:rPr lang="en-US" sz="2000" dirty="0"/>
              <a:t>.</a:t>
            </a:r>
          </a:p>
        </p:txBody>
      </p:sp>
      <p:sp>
        <p:nvSpPr>
          <p:cNvPr id="6" name="TextBox 5">
            <a:extLst>
              <a:ext uri="{FF2B5EF4-FFF2-40B4-BE49-F238E27FC236}">
                <a16:creationId xmlns:a16="http://schemas.microsoft.com/office/drawing/2014/main" id="{E4BA9EF5-6C4E-E63D-F588-5D595EAD0383}"/>
              </a:ext>
            </a:extLst>
          </p:cNvPr>
          <p:cNvSpPr txBox="1"/>
          <p:nvPr/>
        </p:nvSpPr>
        <p:spPr>
          <a:xfrm>
            <a:off x="2422358" y="4090818"/>
            <a:ext cx="7347283"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2 Corinthians 4:4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In their case </a:t>
            </a:r>
            <a:r>
              <a:rPr lang="en-US" dirty="0">
                <a:highlight>
                  <a:srgbClr val="FFFF00"/>
                </a:highlight>
              </a:rPr>
              <a:t>the god of this world has blinded the minds of the unbelievers</a:t>
            </a:r>
            <a:r>
              <a:rPr lang="en-US" dirty="0"/>
              <a:t>, to keep them from seeing the light of the gospel of the glory of Christ, who is the image of God.</a:t>
            </a:r>
          </a:p>
        </p:txBody>
      </p:sp>
    </p:spTree>
    <p:extLst>
      <p:ext uri="{BB962C8B-B14F-4D97-AF65-F5344CB8AC3E}">
        <p14:creationId xmlns:p14="http://schemas.microsoft.com/office/powerpoint/2010/main" val="424254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II. </a:t>
            </a:r>
            <a:r>
              <a:rPr lang="en-US" sz="2800" dirty="0"/>
              <a:t>The slave girl attempts to </a:t>
            </a:r>
            <a:r>
              <a:rPr lang="en-US" sz="2800" u="sng" dirty="0">
                <a:solidFill>
                  <a:srgbClr val="00B050"/>
                </a:solidFill>
              </a:rPr>
              <a:t>partner</a:t>
            </a:r>
            <a:r>
              <a:rPr lang="en-US" sz="2800" dirty="0"/>
              <a:t> with them but is </a:t>
            </a:r>
            <a:r>
              <a:rPr lang="en-US" sz="2800" u="sng" dirty="0">
                <a:solidFill>
                  <a:srgbClr val="00B050"/>
                </a:solidFill>
              </a:rPr>
              <a:t>stopped</a:t>
            </a:r>
            <a:r>
              <a:rPr lang="en-US" sz="2800" dirty="0"/>
              <a:t>.</a:t>
            </a:r>
          </a:p>
        </p:txBody>
      </p:sp>
      <p:sp>
        <p:nvSpPr>
          <p:cNvPr id="5" name="TextBox 4">
            <a:extLst>
              <a:ext uri="{FF2B5EF4-FFF2-40B4-BE49-F238E27FC236}">
                <a16:creationId xmlns:a16="http://schemas.microsoft.com/office/drawing/2014/main" id="{25B2D4B6-6526-B292-2B6D-ADE6258ABD74}"/>
              </a:ext>
            </a:extLst>
          </p:cNvPr>
          <p:cNvSpPr txBox="1"/>
          <p:nvPr/>
        </p:nvSpPr>
        <p:spPr>
          <a:xfrm>
            <a:off x="0" y="523221"/>
            <a:ext cx="12192000" cy="461665"/>
          </a:xfrm>
          <a:prstGeom prst="rect">
            <a:avLst/>
          </a:prstGeom>
          <a:noFill/>
        </p:spPr>
        <p:txBody>
          <a:bodyPr wrap="square" rtlCol="0">
            <a:spAutoFit/>
          </a:bodyPr>
          <a:lstStyle/>
          <a:p>
            <a:pPr algn="ctr"/>
            <a:r>
              <a:rPr lang="en-US" sz="2400" b="1" dirty="0"/>
              <a:t>A. </a:t>
            </a:r>
            <a:r>
              <a:rPr lang="en-US" sz="2400" dirty="0"/>
              <a:t>She spoke the truth, but it was </a:t>
            </a:r>
            <a:r>
              <a:rPr lang="en-US" sz="2400" u="sng" dirty="0">
                <a:solidFill>
                  <a:srgbClr val="00B050"/>
                </a:solidFill>
              </a:rPr>
              <a:t>relative</a:t>
            </a:r>
            <a:r>
              <a:rPr lang="en-US" sz="2400" dirty="0"/>
              <a:t> truth.</a:t>
            </a:r>
          </a:p>
        </p:txBody>
      </p:sp>
      <p:sp>
        <p:nvSpPr>
          <p:cNvPr id="2" name="TextBox 1">
            <a:extLst>
              <a:ext uri="{FF2B5EF4-FFF2-40B4-BE49-F238E27FC236}">
                <a16:creationId xmlns:a16="http://schemas.microsoft.com/office/drawing/2014/main" id="{2500D48C-238D-92D3-99E2-37F8BA73CB74}"/>
              </a:ext>
            </a:extLst>
          </p:cNvPr>
          <p:cNvSpPr txBox="1"/>
          <p:nvPr/>
        </p:nvSpPr>
        <p:spPr>
          <a:xfrm>
            <a:off x="0" y="2313674"/>
            <a:ext cx="12192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Numbers 24:16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the oracle of him who hears </a:t>
            </a:r>
            <a:r>
              <a:rPr lang="en-US" dirty="0">
                <a:highlight>
                  <a:srgbClr val="FFFF00"/>
                </a:highlight>
              </a:rPr>
              <a:t>the words of God</a:t>
            </a:r>
            <a:r>
              <a:rPr lang="en-US" dirty="0"/>
              <a:t>, and knows the knowledge of </a:t>
            </a:r>
            <a:r>
              <a:rPr lang="en-US" dirty="0">
                <a:highlight>
                  <a:srgbClr val="FFFF00"/>
                </a:highlight>
              </a:rPr>
              <a:t>the Most High</a:t>
            </a:r>
            <a:r>
              <a:rPr lang="en-US" dirty="0"/>
              <a:t>….</a:t>
            </a:r>
          </a:p>
        </p:txBody>
      </p:sp>
      <p:sp>
        <p:nvSpPr>
          <p:cNvPr id="4" name="TextBox 3">
            <a:extLst>
              <a:ext uri="{FF2B5EF4-FFF2-40B4-BE49-F238E27FC236}">
                <a16:creationId xmlns:a16="http://schemas.microsoft.com/office/drawing/2014/main" id="{7052CDC3-D604-0C72-F6A8-1DF59F051282}"/>
              </a:ext>
            </a:extLst>
          </p:cNvPr>
          <p:cNvSpPr txBox="1"/>
          <p:nvPr/>
        </p:nvSpPr>
        <p:spPr>
          <a:xfrm>
            <a:off x="0" y="1059750"/>
            <a:ext cx="12192000" cy="400110"/>
          </a:xfrm>
          <a:prstGeom prst="rect">
            <a:avLst/>
          </a:prstGeom>
          <a:noFill/>
        </p:spPr>
        <p:txBody>
          <a:bodyPr wrap="square" rtlCol="0">
            <a:spAutoFit/>
          </a:bodyPr>
          <a:lstStyle/>
          <a:p>
            <a:pPr algn="ctr"/>
            <a:r>
              <a:rPr lang="en-US" sz="2000" b="1" dirty="0"/>
              <a:t>1. </a:t>
            </a:r>
            <a:r>
              <a:rPr lang="en-US" sz="2000" dirty="0"/>
              <a:t>She speaks of the ‘Most High God,’ but that could be a </a:t>
            </a:r>
            <a:r>
              <a:rPr lang="en-US" sz="2000" u="sng" dirty="0">
                <a:solidFill>
                  <a:srgbClr val="00B050"/>
                </a:solidFill>
              </a:rPr>
              <a:t>false</a:t>
            </a:r>
            <a:r>
              <a:rPr lang="en-US" sz="2000" dirty="0"/>
              <a:t> god.</a:t>
            </a:r>
          </a:p>
        </p:txBody>
      </p:sp>
      <p:sp>
        <p:nvSpPr>
          <p:cNvPr id="6" name="TextBox 5">
            <a:extLst>
              <a:ext uri="{FF2B5EF4-FFF2-40B4-BE49-F238E27FC236}">
                <a16:creationId xmlns:a16="http://schemas.microsoft.com/office/drawing/2014/main" id="{E4BA9EF5-6C4E-E63D-F588-5D595EAD0383}"/>
              </a:ext>
            </a:extLst>
          </p:cNvPr>
          <p:cNvSpPr txBox="1"/>
          <p:nvPr/>
        </p:nvSpPr>
        <p:spPr>
          <a:xfrm>
            <a:off x="2422358" y="3251665"/>
            <a:ext cx="734728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Daniel 3:26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…“Shadrach, Meshach, and Abednego, servants of </a:t>
            </a:r>
            <a:r>
              <a:rPr lang="en-US" dirty="0">
                <a:highlight>
                  <a:srgbClr val="FFFF00"/>
                </a:highlight>
              </a:rPr>
              <a:t>the Most High God</a:t>
            </a:r>
            <a:r>
              <a:rPr lang="en-US" dirty="0"/>
              <a:t>…</a:t>
            </a:r>
          </a:p>
        </p:txBody>
      </p:sp>
      <p:sp>
        <p:nvSpPr>
          <p:cNvPr id="7" name="TextBox 6">
            <a:extLst>
              <a:ext uri="{FF2B5EF4-FFF2-40B4-BE49-F238E27FC236}">
                <a16:creationId xmlns:a16="http://schemas.microsoft.com/office/drawing/2014/main" id="{A3680F46-0F9B-5521-00C4-AF76ADA52C42}"/>
              </a:ext>
            </a:extLst>
          </p:cNvPr>
          <p:cNvSpPr txBox="1"/>
          <p:nvPr/>
        </p:nvSpPr>
        <p:spPr>
          <a:xfrm>
            <a:off x="2422358" y="4189656"/>
            <a:ext cx="734728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Luke 1:32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He will be great and will be called the </a:t>
            </a:r>
            <a:r>
              <a:rPr lang="en-US" dirty="0">
                <a:highlight>
                  <a:srgbClr val="FFFF00"/>
                </a:highlight>
              </a:rPr>
              <a:t>Son of the Most High</a:t>
            </a:r>
            <a:r>
              <a:rPr lang="en-US" dirty="0"/>
              <a:t>…</a:t>
            </a:r>
          </a:p>
        </p:txBody>
      </p:sp>
      <p:sp>
        <p:nvSpPr>
          <p:cNvPr id="8" name="TextBox 7">
            <a:extLst>
              <a:ext uri="{FF2B5EF4-FFF2-40B4-BE49-F238E27FC236}">
                <a16:creationId xmlns:a16="http://schemas.microsoft.com/office/drawing/2014/main" id="{678F4F05-E3ED-222E-4328-5723E12CFA10}"/>
              </a:ext>
            </a:extLst>
          </p:cNvPr>
          <p:cNvSpPr txBox="1"/>
          <p:nvPr/>
        </p:nvSpPr>
        <p:spPr>
          <a:xfrm>
            <a:off x="2422357" y="5127647"/>
            <a:ext cx="786063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Luke 8:27-28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l" rtl="0"/>
            <a:r>
              <a:rPr lang="en-US" dirty="0"/>
              <a:t>When Jesus had stepped out on land, there met him a man from the city </a:t>
            </a:r>
            <a:r>
              <a:rPr lang="en-US" dirty="0">
                <a:highlight>
                  <a:srgbClr val="FFFF00"/>
                </a:highlight>
              </a:rPr>
              <a:t>who had demons</a:t>
            </a:r>
            <a:r>
              <a:rPr lang="en-US" dirty="0"/>
              <a:t> … he </a:t>
            </a:r>
            <a:r>
              <a:rPr lang="en-US" dirty="0">
                <a:highlight>
                  <a:srgbClr val="FFFF00"/>
                </a:highlight>
              </a:rPr>
              <a:t>cried out </a:t>
            </a:r>
            <a:r>
              <a:rPr lang="en-US" dirty="0"/>
              <a:t>and fell down before him and said with a loud voice, “What have you to do with me, Jesus, </a:t>
            </a:r>
            <a:r>
              <a:rPr lang="en-US" dirty="0">
                <a:highlight>
                  <a:srgbClr val="FFFF00"/>
                </a:highlight>
              </a:rPr>
              <a:t>Son of the Most High God</a:t>
            </a:r>
            <a:r>
              <a:rPr lang="en-US" dirty="0"/>
              <a:t>?...”</a:t>
            </a:r>
          </a:p>
        </p:txBody>
      </p:sp>
    </p:spTree>
    <p:extLst>
      <p:ext uri="{BB962C8B-B14F-4D97-AF65-F5344CB8AC3E}">
        <p14:creationId xmlns:p14="http://schemas.microsoft.com/office/powerpoint/2010/main" val="2519739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inVertical)">
                                      <p:cBhvr>
                                        <p:cTn id="22" dur="500"/>
                                        <p:tgtEl>
                                          <p:spTgt spid="2"/>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Vertical)">
                                      <p:cBhvr>
                                        <p:cTn id="25" dur="500"/>
                                        <p:tgtEl>
                                          <p:spTgt spid="6"/>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arn(inVertical)">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arn(inVertical)">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2" grpId="0"/>
      <p:bldP spid="4" grpId="0"/>
      <p:bldP spid="6" grpId="0"/>
      <p:bldP spid="7"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15173</TotalTime>
  <Words>1954</Words>
  <Application>Microsoft Office PowerPoint</Application>
  <PresentationFormat>Widescreen</PresentationFormat>
  <Paragraphs>96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Bookman Old Style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Richard Decker</cp:lastModifiedBy>
  <cp:revision>329</cp:revision>
  <dcterms:created xsi:type="dcterms:W3CDTF">2022-07-07T17:16:49Z</dcterms:created>
  <dcterms:modified xsi:type="dcterms:W3CDTF">2023-07-02T15:32:13Z</dcterms:modified>
</cp:coreProperties>
</file>