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337" r:id="rId3"/>
    <p:sldId id="331" r:id="rId4"/>
    <p:sldId id="338" r:id="rId5"/>
    <p:sldId id="335" r:id="rId6"/>
    <p:sldId id="339" r:id="rId7"/>
    <p:sldId id="340" r:id="rId8"/>
    <p:sldId id="336" r:id="rId9"/>
    <p:sldId id="341" r:id="rId10"/>
    <p:sldId id="342" r:id="rId11"/>
    <p:sldId id="343" r:id="rId12"/>
    <p:sldId id="33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p:scale>
          <a:sx n="70" d="100"/>
          <a:sy n="70" d="100"/>
        </p:scale>
        <p:origin x="48" y="6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7/14/2023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7/14/2023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7/14/2023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7/14/2023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7/14/2023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7/14/2023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7/14/2023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7/14/2023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7/14/2023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7/14/2023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7/14/2023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7/14/2023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7140102" y="2173057"/>
            <a:ext cx="5051898" cy="1743075"/>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000" i="1" spc="150" dirty="0">
                <a:latin typeface="Bookman Old Style" panose="02050604050505020204" pitchFamily="18" charset="0"/>
                <a:ea typeface="+mj-ea"/>
                <a:cs typeface="+mj-cs"/>
              </a:rPr>
              <a:t>The Second Missionary Journey: </a:t>
            </a:r>
          </a:p>
          <a:p>
            <a:pPr algn="ctr">
              <a:lnSpc>
                <a:spcPct val="110000"/>
              </a:lnSpc>
              <a:spcBef>
                <a:spcPct val="0"/>
              </a:spcBef>
              <a:spcAft>
                <a:spcPts val="600"/>
              </a:spcAft>
            </a:pPr>
            <a:r>
              <a:rPr lang="en-US" sz="2400" b="1" spc="150" dirty="0">
                <a:latin typeface="Bookman Old Style" panose="02050604050505020204" pitchFamily="18" charset="0"/>
                <a:ea typeface="+mj-ea"/>
                <a:cs typeface="+mj-cs"/>
              </a:rPr>
              <a:t>“Gospel Freedom for All”</a:t>
            </a:r>
          </a:p>
          <a:p>
            <a:pPr algn="ctr">
              <a:lnSpc>
                <a:spcPct val="110000"/>
              </a:lnSpc>
              <a:spcBef>
                <a:spcPct val="0"/>
              </a:spcBef>
              <a:spcAft>
                <a:spcPts val="600"/>
              </a:spcAft>
            </a:pPr>
            <a:r>
              <a:rPr lang="en-US" sz="1200" b="1" i="1" spc="150" dirty="0">
                <a:latin typeface="Bookman Old Style" panose="02050604050505020204" pitchFamily="18" charset="0"/>
                <a:ea typeface="+mj-ea"/>
                <a:cs typeface="+mj-cs"/>
              </a:rPr>
              <a:t>(Part 4)</a:t>
            </a:r>
          </a:p>
          <a:p>
            <a:pPr algn="ctr">
              <a:lnSpc>
                <a:spcPct val="110000"/>
              </a:lnSpc>
              <a:spcBef>
                <a:spcPct val="0"/>
              </a:spcBef>
              <a:spcAft>
                <a:spcPts val="600"/>
              </a:spcAft>
            </a:pPr>
            <a:r>
              <a:rPr lang="en-US" sz="1600" b="1" i="1" spc="150" dirty="0">
                <a:latin typeface="+mj-lt"/>
                <a:ea typeface="+mj-ea"/>
                <a:cs typeface="+mj-cs"/>
              </a:rPr>
              <a:t>Acts 16:26-34</a:t>
            </a:r>
          </a:p>
        </p:txBody>
      </p:sp>
      <p:sp>
        <p:nvSpPr>
          <p:cNvPr id="2" name="TextBox 1">
            <a:extLst>
              <a:ext uri="{FF2B5EF4-FFF2-40B4-BE49-F238E27FC236}">
                <a16:creationId xmlns:a16="http://schemas.microsoft.com/office/drawing/2014/main" id="{58DB13D8-1E80-B25A-8498-841487ADA961}"/>
              </a:ext>
            </a:extLst>
          </p:cNvPr>
          <p:cNvSpPr txBox="1"/>
          <p:nvPr/>
        </p:nvSpPr>
        <p:spPr>
          <a:xfrm>
            <a:off x="7140102" y="5491841"/>
            <a:ext cx="5051898" cy="768811"/>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1200" b="1" spc="150" dirty="0">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000" b="1" i="1" spc="150" dirty="0">
                <a:latin typeface="Bookman Old Style" panose="02050604050505020204" pitchFamily="18" charset="0"/>
                <a:ea typeface="+mj-ea"/>
                <a:cs typeface="+mj-cs"/>
              </a:rPr>
              <a:t>– Acts 1:8 (ESV)</a:t>
            </a:r>
            <a:endParaRPr lang="en-US" sz="1000" b="1" i="1" spc="150" dirty="0">
              <a:latin typeface="+mj-lt"/>
              <a:ea typeface="+mj-ea"/>
              <a:cs typeface="+mj-cs"/>
            </a:endParaRPr>
          </a:p>
        </p:txBody>
      </p:sp>
      <p:pic>
        <p:nvPicPr>
          <p:cNvPr id="5" name="Picture 4" descr="A picture containing map, text, atlas&#10;&#10;Description automatically generated">
            <a:extLst>
              <a:ext uri="{FF2B5EF4-FFF2-40B4-BE49-F238E27FC236}">
                <a16:creationId xmlns:a16="http://schemas.microsoft.com/office/drawing/2014/main" id="{2AD6B732-6966-F848-9ECA-AD1AC9782E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831" y="597348"/>
            <a:ext cx="6965270" cy="5663304"/>
          </a:xfrm>
          <a:prstGeom prst="rect">
            <a:avLst/>
          </a:prstGeom>
        </p:spPr>
      </p:pic>
      <p:sp>
        <p:nvSpPr>
          <p:cNvPr id="3" name="Rectangle: Rounded Corners 2">
            <a:extLst>
              <a:ext uri="{FF2B5EF4-FFF2-40B4-BE49-F238E27FC236}">
                <a16:creationId xmlns:a16="http://schemas.microsoft.com/office/drawing/2014/main" id="{D6AA78F3-B47E-8D07-2758-07FA3E411A3B}"/>
              </a:ext>
            </a:extLst>
          </p:cNvPr>
          <p:cNvSpPr/>
          <p:nvPr/>
        </p:nvSpPr>
        <p:spPr>
          <a:xfrm>
            <a:off x="1062990" y="948690"/>
            <a:ext cx="468630" cy="354330"/>
          </a:xfrm>
          <a:prstGeom prst="roundRect">
            <a:avLst/>
          </a:prstGeom>
          <a:noFill/>
          <a:ln w="190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437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IV. The jailer’s</a:t>
            </a:r>
            <a:r>
              <a:rPr lang="en-US" sz="2800" dirty="0"/>
              <a:t> </a:t>
            </a:r>
            <a:r>
              <a:rPr lang="en-US" sz="2800" b="1" u="sng" dirty="0">
                <a:solidFill>
                  <a:srgbClr val="00B050"/>
                </a:solidFill>
              </a:rPr>
              <a:t>true</a:t>
            </a:r>
            <a:r>
              <a:rPr lang="en-US" sz="2800" b="1" dirty="0"/>
              <a:t> response of faith in the Lord Jesus</a:t>
            </a:r>
            <a:r>
              <a:rPr lang="en-US" sz="28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2970243" y="2834979"/>
            <a:ext cx="6251513"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John 13:34-35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A new commandment I give to you, that you love one another: just as I have loved you, you also are to love one another. By this </a:t>
            </a:r>
            <a:r>
              <a:rPr lang="en-US" dirty="0">
                <a:highlight>
                  <a:srgbClr val="FFFF00"/>
                </a:highlight>
              </a:rPr>
              <a:t>all people will know that you are my disciples, if you have love for one another.</a:t>
            </a:r>
            <a:r>
              <a:rPr lang="en-US" dirty="0"/>
              <a:t>”</a:t>
            </a:r>
          </a:p>
        </p:txBody>
      </p:sp>
      <p:sp>
        <p:nvSpPr>
          <p:cNvPr id="6" name="TextBox 5">
            <a:extLst>
              <a:ext uri="{FF2B5EF4-FFF2-40B4-BE49-F238E27FC236}">
                <a16:creationId xmlns:a16="http://schemas.microsoft.com/office/drawing/2014/main" id="{40B61BCF-30AB-2C71-B61C-F8533BF35B77}"/>
              </a:ext>
            </a:extLst>
          </p:cNvPr>
          <p:cNvSpPr txBox="1"/>
          <p:nvPr/>
        </p:nvSpPr>
        <p:spPr>
          <a:xfrm>
            <a:off x="0" y="564397"/>
            <a:ext cx="12192000" cy="461665"/>
          </a:xfrm>
          <a:prstGeom prst="rect">
            <a:avLst/>
          </a:prstGeom>
          <a:noFill/>
        </p:spPr>
        <p:txBody>
          <a:bodyPr wrap="square" rtlCol="0">
            <a:spAutoFit/>
          </a:bodyPr>
          <a:lstStyle/>
          <a:p>
            <a:pPr algn="ctr"/>
            <a:r>
              <a:rPr lang="en-US" sz="2400" b="1" i="1" dirty="0"/>
              <a:t>A. </a:t>
            </a:r>
            <a:r>
              <a:rPr lang="en-US" sz="2400" i="1" dirty="0"/>
              <a:t>He </a:t>
            </a:r>
            <a:r>
              <a:rPr lang="en-US" sz="2400" i="1" dirty="0" err="1"/>
              <a:t>ouwardly</a:t>
            </a:r>
            <a:r>
              <a:rPr lang="en-US" sz="2400" i="1" dirty="0"/>
              <a:t> </a:t>
            </a:r>
            <a:r>
              <a:rPr lang="en-US" sz="2400" i="1" u="sng" dirty="0">
                <a:solidFill>
                  <a:srgbClr val="00B050"/>
                </a:solidFill>
              </a:rPr>
              <a:t>practiced</a:t>
            </a:r>
            <a:r>
              <a:rPr lang="en-US" sz="2400" i="1" dirty="0"/>
              <a:t> an inward, Spirit-given </a:t>
            </a:r>
            <a:r>
              <a:rPr lang="en-US" sz="2400" i="1" u="sng" dirty="0">
                <a:solidFill>
                  <a:srgbClr val="00B050"/>
                </a:solidFill>
              </a:rPr>
              <a:t>love</a:t>
            </a:r>
            <a:r>
              <a:rPr lang="en-US" sz="2400" i="1" dirty="0">
                <a:solidFill>
                  <a:srgbClr val="00B050"/>
                </a:solidFill>
              </a:rPr>
              <a:t> </a:t>
            </a:r>
            <a:r>
              <a:rPr lang="en-US" sz="2400" i="1" dirty="0"/>
              <a:t>for his new </a:t>
            </a:r>
            <a:r>
              <a:rPr lang="en-US" sz="2400" i="1" u="sng" dirty="0">
                <a:solidFill>
                  <a:srgbClr val="00B050"/>
                </a:solidFill>
              </a:rPr>
              <a:t>brothers</a:t>
            </a:r>
            <a:r>
              <a:rPr lang="en-US" sz="2400" i="1" dirty="0"/>
              <a:t>.</a:t>
            </a:r>
          </a:p>
        </p:txBody>
      </p:sp>
    </p:spTree>
    <p:extLst>
      <p:ext uri="{BB962C8B-B14F-4D97-AF65-F5344CB8AC3E}">
        <p14:creationId xmlns:p14="http://schemas.microsoft.com/office/powerpoint/2010/main" val="150825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IV. The jailer’s</a:t>
            </a:r>
            <a:r>
              <a:rPr lang="en-US" sz="2800" dirty="0"/>
              <a:t> </a:t>
            </a:r>
            <a:r>
              <a:rPr lang="en-US" sz="2800" b="1" u="sng" dirty="0">
                <a:solidFill>
                  <a:srgbClr val="00B050"/>
                </a:solidFill>
              </a:rPr>
              <a:t>true</a:t>
            </a:r>
            <a:r>
              <a:rPr lang="en-US" sz="2800" b="1" dirty="0"/>
              <a:t> response of faith in the Lord Jesus</a:t>
            </a:r>
            <a:r>
              <a:rPr lang="en-US" sz="2800" dirty="0"/>
              <a:t>.</a:t>
            </a:r>
          </a:p>
        </p:txBody>
      </p:sp>
      <p:sp>
        <p:nvSpPr>
          <p:cNvPr id="6" name="TextBox 5">
            <a:extLst>
              <a:ext uri="{FF2B5EF4-FFF2-40B4-BE49-F238E27FC236}">
                <a16:creationId xmlns:a16="http://schemas.microsoft.com/office/drawing/2014/main" id="{40B61BCF-30AB-2C71-B61C-F8533BF35B77}"/>
              </a:ext>
            </a:extLst>
          </p:cNvPr>
          <p:cNvSpPr txBox="1"/>
          <p:nvPr/>
        </p:nvSpPr>
        <p:spPr>
          <a:xfrm>
            <a:off x="0" y="564397"/>
            <a:ext cx="12192000" cy="461665"/>
          </a:xfrm>
          <a:prstGeom prst="rect">
            <a:avLst/>
          </a:prstGeom>
          <a:noFill/>
        </p:spPr>
        <p:txBody>
          <a:bodyPr wrap="square" rtlCol="0">
            <a:spAutoFit/>
          </a:bodyPr>
          <a:lstStyle/>
          <a:p>
            <a:pPr algn="ctr"/>
            <a:r>
              <a:rPr lang="en-US" sz="2400" b="1" i="1" dirty="0"/>
              <a:t>A. </a:t>
            </a:r>
            <a:r>
              <a:rPr lang="en-US" sz="2400" i="1" dirty="0"/>
              <a:t>He outwardly </a:t>
            </a:r>
            <a:r>
              <a:rPr lang="en-US" sz="2400" i="1" u="sng" dirty="0">
                <a:solidFill>
                  <a:srgbClr val="00B050"/>
                </a:solidFill>
              </a:rPr>
              <a:t>practiced</a:t>
            </a:r>
            <a:r>
              <a:rPr lang="en-US" sz="2400" i="1" dirty="0"/>
              <a:t> an inward, Spirit-given </a:t>
            </a:r>
            <a:r>
              <a:rPr lang="en-US" sz="2400" i="1" u="sng" dirty="0">
                <a:solidFill>
                  <a:srgbClr val="00B050"/>
                </a:solidFill>
              </a:rPr>
              <a:t>love</a:t>
            </a:r>
            <a:r>
              <a:rPr lang="en-US" sz="2400" i="1" dirty="0">
                <a:solidFill>
                  <a:srgbClr val="00B050"/>
                </a:solidFill>
              </a:rPr>
              <a:t> </a:t>
            </a:r>
            <a:r>
              <a:rPr lang="en-US" sz="2400" i="1" dirty="0"/>
              <a:t>for his new </a:t>
            </a:r>
            <a:r>
              <a:rPr lang="en-US" sz="2400" i="1" u="sng" dirty="0">
                <a:solidFill>
                  <a:srgbClr val="00B050"/>
                </a:solidFill>
              </a:rPr>
              <a:t>brothers</a:t>
            </a:r>
            <a:r>
              <a:rPr lang="en-US" sz="2400" i="1" dirty="0"/>
              <a:t>.</a:t>
            </a:r>
          </a:p>
        </p:txBody>
      </p:sp>
      <p:sp>
        <p:nvSpPr>
          <p:cNvPr id="5" name="TextBox 4">
            <a:extLst>
              <a:ext uri="{FF2B5EF4-FFF2-40B4-BE49-F238E27FC236}">
                <a16:creationId xmlns:a16="http://schemas.microsoft.com/office/drawing/2014/main" id="{8B9F76F6-FC94-66CC-116A-73C4CBD08E1B}"/>
              </a:ext>
            </a:extLst>
          </p:cNvPr>
          <p:cNvSpPr txBox="1"/>
          <p:nvPr/>
        </p:nvSpPr>
        <p:spPr>
          <a:xfrm>
            <a:off x="0" y="1067238"/>
            <a:ext cx="12192000" cy="461665"/>
          </a:xfrm>
          <a:prstGeom prst="rect">
            <a:avLst/>
          </a:prstGeom>
          <a:noFill/>
        </p:spPr>
        <p:txBody>
          <a:bodyPr wrap="square" rtlCol="0">
            <a:spAutoFit/>
          </a:bodyPr>
          <a:lstStyle/>
          <a:p>
            <a:pPr algn="ctr"/>
            <a:r>
              <a:rPr lang="en-US" sz="2400" b="1" i="1" dirty="0"/>
              <a:t>B. </a:t>
            </a:r>
            <a:r>
              <a:rPr lang="en-US" sz="2400" i="1" dirty="0"/>
              <a:t>He outwardly </a:t>
            </a:r>
            <a:r>
              <a:rPr lang="en-US" sz="2400" i="1" u="sng" dirty="0">
                <a:solidFill>
                  <a:srgbClr val="00B050"/>
                </a:solidFill>
              </a:rPr>
              <a:t>proclaimed</a:t>
            </a:r>
            <a:r>
              <a:rPr lang="en-US" sz="2400" i="1" dirty="0"/>
              <a:t> his inward </a:t>
            </a:r>
            <a:r>
              <a:rPr lang="en-US" sz="2400" i="1" u="sng" dirty="0">
                <a:solidFill>
                  <a:srgbClr val="00B050"/>
                </a:solidFill>
              </a:rPr>
              <a:t>commitment</a:t>
            </a:r>
            <a:r>
              <a:rPr lang="en-US" sz="2400" i="1" dirty="0"/>
              <a:t> to Jesus.</a:t>
            </a:r>
          </a:p>
        </p:txBody>
      </p:sp>
    </p:spTree>
    <p:extLst>
      <p:ext uri="{BB962C8B-B14F-4D97-AF65-F5344CB8AC3E}">
        <p14:creationId xmlns:p14="http://schemas.microsoft.com/office/powerpoint/2010/main" val="80364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0740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drawing of a row of circles&#10;&#10;Description automatically generated">
            <a:extLst>
              <a:ext uri="{FF2B5EF4-FFF2-40B4-BE49-F238E27FC236}">
                <a16:creationId xmlns:a16="http://schemas.microsoft.com/office/drawing/2014/main" id="{068BDD2C-E6E6-765F-5688-A33ECE2341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8476" y="773719"/>
            <a:ext cx="7175047" cy="2296015"/>
          </a:xfrm>
          <a:prstGeom prst="rect">
            <a:avLst/>
          </a:prstGeom>
        </p:spPr>
      </p:pic>
      <p:pic>
        <p:nvPicPr>
          <p:cNvPr id="8" name="Picture 7" descr="A black and white drawing of a person lying on the ground&#10;&#10;Description automatically generated">
            <a:extLst>
              <a:ext uri="{FF2B5EF4-FFF2-40B4-BE49-F238E27FC236}">
                <a16:creationId xmlns:a16="http://schemas.microsoft.com/office/drawing/2014/main" id="{F166A200-4B15-2D07-726A-B35CB93BEA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8476" y="3788267"/>
            <a:ext cx="7427555" cy="2296015"/>
          </a:xfrm>
          <a:prstGeom prst="rect">
            <a:avLst/>
          </a:prstGeom>
        </p:spPr>
      </p:pic>
    </p:spTree>
    <p:extLst>
      <p:ext uri="{BB962C8B-B14F-4D97-AF65-F5344CB8AC3E}">
        <p14:creationId xmlns:p14="http://schemas.microsoft.com/office/powerpoint/2010/main" val="4236788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III. God’s</a:t>
            </a:r>
            <a:r>
              <a:rPr lang="en-US" sz="2800" dirty="0"/>
              <a:t> </a:t>
            </a:r>
            <a:r>
              <a:rPr lang="en-US" sz="2800" b="1" u="sng" dirty="0">
                <a:solidFill>
                  <a:srgbClr val="00B050"/>
                </a:solidFill>
              </a:rPr>
              <a:t>powerful</a:t>
            </a:r>
            <a:r>
              <a:rPr lang="en-US" sz="2800" b="1" dirty="0"/>
              <a:t> response to the imprisonment</a:t>
            </a:r>
            <a:r>
              <a:rPr lang="en-US" sz="2800" dirty="0"/>
              <a:t>.</a:t>
            </a:r>
          </a:p>
        </p:txBody>
      </p:sp>
      <p:sp>
        <p:nvSpPr>
          <p:cNvPr id="4" name="TextBox 3">
            <a:extLst>
              <a:ext uri="{FF2B5EF4-FFF2-40B4-BE49-F238E27FC236}">
                <a16:creationId xmlns:a16="http://schemas.microsoft.com/office/drawing/2014/main" id="{5143D40C-3E37-6DD5-AB0D-149E31804459}"/>
              </a:ext>
            </a:extLst>
          </p:cNvPr>
          <p:cNvSpPr txBox="1"/>
          <p:nvPr/>
        </p:nvSpPr>
        <p:spPr>
          <a:xfrm>
            <a:off x="709684" y="1713802"/>
            <a:ext cx="296156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Psalm 103:19</a:t>
            </a:r>
            <a:r>
              <a:rPr lang="en-US" b="1" noProof="0" dirty="0">
                <a:solidFill>
                  <a:prstClr val="black"/>
                </a:solidFill>
                <a:latin typeface="Calibri" panose="020F0502020204030204"/>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(NASB95)</a:t>
            </a:r>
          </a:p>
          <a:p>
            <a:pPr algn="ctr"/>
            <a:r>
              <a:rPr lang="en-US" dirty="0"/>
              <a:t>The LORD has established His throne in the heavens, And </a:t>
            </a:r>
            <a:r>
              <a:rPr lang="en-US" dirty="0">
                <a:highlight>
                  <a:srgbClr val="FFFF00"/>
                </a:highlight>
              </a:rPr>
              <a:t>His sovereignty rules over all</a:t>
            </a:r>
            <a:r>
              <a:rPr lang="en-US" dirty="0"/>
              <a:t>.</a:t>
            </a:r>
          </a:p>
        </p:txBody>
      </p:sp>
      <p:sp>
        <p:nvSpPr>
          <p:cNvPr id="5" name="TextBox 4">
            <a:extLst>
              <a:ext uri="{FF2B5EF4-FFF2-40B4-BE49-F238E27FC236}">
                <a16:creationId xmlns:a16="http://schemas.microsoft.com/office/drawing/2014/main" id="{58254CE1-D2DF-2FF4-DE6A-B537F12BE1B0}"/>
              </a:ext>
            </a:extLst>
          </p:cNvPr>
          <p:cNvSpPr txBox="1"/>
          <p:nvPr/>
        </p:nvSpPr>
        <p:spPr>
          <a:xfrm>
            <a:off x="4478740" y="3114011"/>
            <a:ext cx="3234519"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noProof="0" dirty="0">
                <a:solidFill>
                  <a:prstClr val="black"/>
                </a:solidFill>
                <a:latin typeface="Calibri" panose="020F0502020204030204"/>
              </a:rPr>
              <a:t>Colossians 1:19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And he is before all things, and </a:t>
            </a:r>
            <a:r>
              <a:rPr lang="en-US" dirty="0">
                <a:highlight>
                  <a:srgbClr val="FFFF00"/>
                </a:highlight>
              </a:rPr>
              <a:t>in him all things hold together</a:t>
            </a:r>
            <a:r>
              <a:rPr lang="en-US" dirty="0"/>
              <a:t>.</a:t>
            </a:r>
          </a:p>
        </p:txBody>
      </p:sp>
      <p:sp>
        <p:nvSpPr>
          <p:cNvPr id="6" name="TextBox 5">
            <a:extLst>
              <a:ext uri="{FF2B5EF4-FFF2-40B4-BE49-F238E27FC236}">
                <a16:creationId xmlns:a16="http://schemas.microsoft.com/office/drawing/2014/main" id="{5357FB4F-AC49-FBDE-050D-28F20774AEE3}"/>
              </a:ext>
            </a:extLst>
          </p:cNvPr>
          <p:cNvSpPr txBox="1"/>
          <p:nvPr/>
        </p:nvSpPr>
        <p:spPr>
          <a:xfrm>
            <a:off x="7820168" y="4316105"/>
            <a:ext cx="3730387"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noProof="0" dirty="0">
                <a:solidFill>
                  <a:prstClr val="black"/>
                </a:solidFill>
                <a:latin typeface="Calibri" panose="020F0502020204030204"/>
              </a:rPr>
              <a:t>Hebrews 1:19a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He is the radiance of the glory of God and the exact imprint of his nature, and </a:t>
            </a:r>
            <a:r>
              <a:rPr lang="en-US" dirty="0">
                <a:highlight>
                  <a:srgbClr val="FFFF00"/>
                </a:highlight>
              </a:rPr>
              <a:t>he upholds the universe by the word of his power</a:t>
            </a:r>
            <a:r>
              <a:rPr lang="en-US" dirty="0"/>
              <a:t>. </a:t>
            </a:r>
          </a:p>
        </p:txBody>
      </p:sp>
    </p:spTree>
    <p:extLst>
      <p:ext uri="{BB962C8B-B14F-4D97-AF65-F5344CB8AC3E}">
        <p14:creationId xmlns:p14="http://schemas.microsoft.com/office/powerpoint/2010/main" val="82077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III. God’s</a:t>
            </a:r>
            <a:r>
              <a:rPr lang="en-US" sz="2800" dirty="0"/>
              <a:t> </a:t>
            </a:r>
            <a:r>
              <a:rPr lang="en-US" sz="2800" b="1" u="sng" dirty="0">
                <a:solidFill>
                  <a:srgbClr val="00B050"/>
                </a:solidFill>
              </a:rPr>
              <a:t>powerful</a:t>
            </a:r>
            <a:r>
              <a:rPr lang="en-US" sz="2800" b="1" dirty="0"/>
              <a:t> response to the imprisonment</a:t>
            </a:r>
            <a:r>
              <a:rPr lang="en-US" sz="2800" dirty="0"/>
              <a:t>.</a:t>
            </a:r>
          </a:p>
        </p:txBody>
      </p:sp>
      <p:sp>
        <p:nvSpPr>
          <p:cNvPr id="7" name="TextBox 6">
            <a:extLst>
              <a:ext uri="{FF2B5EF4-FFF2-40B4-BE49-F238E27FC236}">
                <a16:creationId xmlns:a16="http://schemas.microsoft.com/office/drawing/2014/main" id="{04354C5F-AA15-8C6A-3F19-BF824C0699A4}"/>
              </a:ext>
            </a:extLst>
          </p:cNvPr>
          <p:cNvSpPr txBox="1"/>
          <p:nvPr/>
        </p:nvSpPr>
        <p:spPr>
          <a:xfrm>
            <a:off x="7292452" y="1244220"/>
            <a:ext cx="3409667"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Calibri" panose="020F0502020204030204"/>
              </a:rPr>
              <a:t>(Eng.) “</a:t>
            </a:r>
            <a:r>
              <a:rPr lang="en-US" sz="2400" dirty="0">
                <a:solidFill>
                  <a:prstClr val="black"/>
                </a:solidFill>
                <a:latin typeface="Calibri" panose="020F0502020204030204"/>
              </a:rPr>
              <a:t>great earthquake</a:t>
            </a:r>
            <a:r>
              <a:rPr lang="en-US" sz="2400" b="1" dirty="0">
                <a:solidFill>
                  <a:prstClr val="black"/>
                </a:solidFill>
                <a:latin typeface="Calibri" panose="020F0502020204030204"/>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Calibri" panose="020F0502020204030204"/>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Calibri" panose="020F0502020204030204"/>
              </a:rPr>
              <a:t>(Gr.) “</a:t>
            </a:r>
            <a:r>
              <a:rPr lang="en-US" sz="2400" i="1" dirty="0" err="1">
                <a:solidFill>
                  <a:schemeClr val="accent4">
                    <a:lumMod val="50000"/>
                  </a:schemeClr>
                </a:solidFill>
                <a:latin typeface="Calibri" panose="020F0502020204030204"/>
              </a:rPr>
              <a:t>megas</a:t>
            </a:r>
            <a:r>
              <a:rPr lang="en-US" sz="2400" i="1" dirty="0">
                <a:solidFill>
                  <a:schemeClr val="accent4">
                    <a:lumMod val="50000"/>
                  </a:schemeClr>
                </a:solidFill>
                <a:latin typeface="Calibri" panose="020F0502020204030204"/>
              </a:rPr>
              <a:t> </a:t>
            </a:r>
            <a:r>
              <a:rPr lang="en-US" sz="2400" i="1" dirty="0" err="1">
                <a:solidFill>
                  <a:schemeClr val="accent4">
                    <a:lumMod val="50000"/>
                  </a:schemeClr>
                </a:solidFill>
                <a:latin typeface="Calibri" panose="020F0502020204030204"/>
              </a:rPr>
              <a:t>seismos</a:t>
            </a:r>
            <a:r>
              <a:rPr lang="en-US" sz="2400" b="1" dirty="0">
                <a:solidFill>
                  <a:prstClr val="black"/>
                </a:solidFill>
                <a:latin typeface="Calibri" panose="020F0502020204030204"/>
              </a:rPr>
              <a:t>”</a:t>
            </a:r>
            <a:endParaRPr lang="en-US" sz="2400" dirty="0"/>
          </a:p>
        </p:txBody>
      </p:sp>
      <p:sp>
        <p:nvSpPr>
          <p:cNvPr id="8" name="TextBox 7">
            <a:extLst>
              <a:ext uri="{FF2B5EF4-FFF2-40B4-BE49-F238E27FC236}">
                <a16:creationId xmlns:a16="http://schemas.microsoft.com/office/drawing/2014/main" id="{57CBCE0D-5D5E-5379-9880-7545D428190D}"/>
              </a:ext>
            </a:extLst>
          </p:cNvPr>
          <p:cNvSpPr txBox="1"/>
          <p:nvPr/>
        </p:nvSpPr>
        <p:spPr>
          <a:xfrm>
            <a:off x="1009934" y="3900607"/>
            <a:ext cx="3164006" cy="267765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u="sng" dirty="0">
                <a:solidFill>
                  <a:prstClr val="black"/>
                </a:solidFill>
                <a:latin typeface="Calibri" panose="020F0502020204030204"/>
              </a:rPr>
              <a:t>God’s Plan Provides</a:t>
            </a:r>
            <a:r>
              <a:rPr lang="en-US" sz="2400" b="1" dirty="0">
                <a:solidFill>
                  <a:prstClr val="black"/>
                </a:solidFill>
                <a:latin typeface="Calibri" panose="020F0502020204030204"/>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solidFill>
                <a:prstClr val="black"/>
              </a:solidFill>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   Messengers </a:t>
            </a:r>
          </a:p>
          <a:p>
            <a:pPr marL="0" marR="0" lvl="0" indent="0" defTabSz="914400" rtl="0" eaLnBrk="1" fontAlgn="auto" latinLnBrk="0" hangingPunct="1">
              <a:lnSpc>
                <a:spcPct val="100000"/>
              </a:lnSpc>
              <a:spcBef>
                <a:spcPts val="0"/>
              </a:spcBef>
              <a:spcAft>
                <a:spcPts val="0"/>
              </a:spcAft>
              <a:buClrTx/>
              <a:buSzTx/>
              <a:buFontTx/>
              <a:buNone/>
              <a:tabLst/>
              <a:defRPr/>
            </a:pPr>
            <a:endParaRPr lang="en-US" sz="2400" dirty="0">
              <a:solidFill>
                <a:prstClr val="black"/>
              </a:solidFill>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   Recipients</a:t>
            </a:r>
          </a:p>
          <a:p>
            <a:pPr marL="0" marR="0" lvl="0" indent="0" defTabSz="914400" rtl="0" eaLnBrk="1" fontAlgn="auto" latinLnBrk="0" hangingPunct="1">
              <a:lnSpc>
                <a:spcPct val="100000"/>
              </a:lnSpc>
              <a:spcBef>
                <a:spcPts val="0"/>
              </a:spcBef>
              <a:spcAft>
                <a:spcPts val="0"/>
              </a:spcAft>
              <a:buClrTx/>
              <a:buSzTx/>
              <a:buFontTx/>
              <a:buNone/>
              <a:tabLst/>
              <a:defRPr/>
            </a:pPr>
            <a:endParaRPr lang="en-US" sz="2400" dirty="0">
              <a:solidFill>
                <a:prstClr val="black"/>
              </a:solidFill>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   Opportunity</a:t>
            </a:r>
          </a:p>
        </p:txBody>
      </p:sp>
      <p:pic>
        <p:nvPicPr>
          <p:cNvPr id="16" name="Graphic 15" descr="Checkmark with solid fill">
            <a:extLst>
              <a:ext uri="{FF2B5EF4-FFF2-40B4-BE49-F238E27FC236}">
                <a16:creationId xmlns:a16="http://schemas.microsoft.com/office/drawing/2014/main" id="{7EF0DD4B-F0FC-11F6-EE28-BD978BB86D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84478" y="4465332"/>
            <a:ext cx="730155" cy="682388"/>
          </a:xfrm>
          <a:prstGeom prst="rect">
            <a:avLst/>
          </a:prstGeom>
        </p:spPr>
      </p:pic>
      <p:pic>
        <p:nvPicPr>
          <p:cNvPr id="17" name="Graphic 16" descr="Checkmark with solid fill">
            <a:extLst>
              <a:ext uri="{FF2B5EF4-FFF2-40B4-BE49-F238E27FC236}">
                <a16:creationId xmlns:a16="http://schemas.microsoft.com/office/drawing/2014/main" id="{9E59220D-0A6E-3C1B-E518-25D7A7D28DB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51495" y="5191177"/>
            <a:ext cx="730155" cy="682388"/>
          </a:xfrm>
          <a:prstGeom prst="rect">
            <a:avLst/>
          </a:prstGeom>
        </p:spPr>
      </p:pic>
      <p:pic>
        <p:nvPicPr>
          <p:cNvPr id="18" name="Graphic 17" descr="Checkmark with solid fill">
            <a:extLst>
              <a:ext uri="{FF2B5EF4-FFF2-40B4-BE49-F238E27FC236}">
                <a16:creationId xmlns:a16="http://schemas.microsoft.com/office/drawing/2014/main" id="{D7309A6E-08F1-5EBA-19D5-845F114079E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84478" y="5907030"/>
            <a:ext cx="730155" cy="682388"/>
          </a:xfrm>
          <a:prstGeom prst="rect">
            <a:avLst/>
          </a:prstGeom>
        </p:spPr>
      </p:pic>
      <p:sp>
        <p:nvSpPr>
          <p:cNvPr id="2" name="Rectangle 1">
            <a:extLst>
              <a:ext uri="{FF2B5EF4-FFF2-40B4-BE49-F238E27FC236}">
                <a16:creationId xmlns:a16="http://schemas.microsoft.com/office/drawing/2014/main" id="{28A972B0-94E7-0C4E-2F22-6849B5D6097E}"/>
              </a:ext>
            </a:extLst>
          </p:cNvPr>
          <p:cNvSpPr/>
          <p:nvPr/>
        </p:nvSpPr>
        <p:spPr>
          <a:xfrm>
            <a:off x="1009934" y="3900607"/>
            <a:ext cx="3164006" cy="2800444"/>
          </a:xfrm>
          <a:prstGeom prst="rect">
            <a:avLst/>
          </a:prstGeom>
          <a:noFill/>
          <a:ln w="254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D079184-C684-CB2E-544B-0911A994C8B7}"/>
              </a:ext>
            </a:extLst>
          </p:cNvPr>
          <p:cNvSpPr/>
          <p:nvPr/>
        </p:nvSpPr>
        <p:spPr>
          <a:xfrm>
            <a:off x="7292451" y="1244221"/>
            <a:ext cx="3409667" cy="1348854"/>
          </a:xfrm>
          <a:prstGeom prst="rect">
            <a:avLst/>
          </a:prstGeom>
          <a:noFill/>
          <a:ln w="254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389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0"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par>
                                <p:cTn id="12" presetID="10" presetClass="entr" presetSubtype="0" fill="hold"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500"/>
                                        <p:tgtEl>
                                          <p:spTgt spid="17"/>
                                        </p:tgtEl>
                                      </p:cBhvr>
                                    </p:animEffect>
                                  </p:childTnLst>
                                </p:cTn>
                              </p:par>
                              <p:par>
                                <p:cTn id="15" presetID="10"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IV. The jailer’s</a:t>
            </a:r>
            <a:r>
              <a:rPr lang="en-US" sz="2800" dirty="0"/>
              <a:t> </a:t>
            </a:r>
            <a:r>
              <a:rPr lang="en-US" sz="2800" b="1" u="sng" dirty="0">
                <a:solidFill>
                  <a:srgbClr val="00B050"/>
                </a:solidFill>
              </a:rPr>
              <a:t>broken</a:t>
            </a:r>
            <a:r>
              <a:rPr lang="en-US" sz="2800" b="1" dirty="0"/>
              <a:t> response in the earthquake</a:t>
            </a:r>
            <a:r>
              <a:rPr lang="en-US" sz="28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2453484" y="1637582"/>
            <a:ext cx="7585282"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Acts 12:18-19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Now when day came, there was no little disturbance among the soldiers over what had become of Peter. And after</a:t>
            </a:r>
            <a:r>
              <a:rPr lang="en-US" dirty="0">
                <a:highlight>
                  <a:srgbClr val="FFFF00"/>
                </a:highlight>
              </a:rPr>
              <a:t> Herod </a:t>
            </a:r>
            <a:r>
              <a:rPr lang="en-US" dirty="0"/>
              <a:t>searched for him and did not find him, he </a:t>
            </a:r>
            <a:r>
              <a:rPr lang="en-US" dirty="0">
                <a:highlight>
                  <a:srgbClr val="FFFF00"/>
                </a:highlight>
              </a:rPr>
              <a:t>examined the sentries and ordered that they should be put to death</a:t>
            </a:r>
            <a:r>
              <a:rPr lang="en-US" dirty="0"/>
              <a:t>. Then he went down from Judea to Caesarea and spent time there.</a:t>
            </a:r>
          </a:p>
        </p:txBody>
      </p:sp>
      <p:sp>
        <p:nvSpPr>
          <p:cNvPr id="6" name="TextBox 5">
            <a:extLst>
              <a:ext uri="{FF2B5EF4-FFF2-40B4-BE49-F238E27FC236}">
                <a16:creationId xmlns:a16="http://schemas.microsoft.com/office/drawing/2014/main" id="{40B61BCF-30AB-2C71-B61C-F8533BF35B77}"/>
              </a:ext>
            </a:extLst>
          </p:cNvPr>
          <p:cNvSpPr txBox="1"/>
          <p:nvPr/>
        </p:nvSpPr>
        <p:spPr>
          <a:xfrm>
            <a:off x="0" y="564397"/>
            <a:ext cx="12192000" cy="461665"/>
          </a:xfrm>
          <a:prstGeom prst="rect">
            <a:avLst/>
          </a:prstGeom>
          <a:noFill/>
        </p:spPr>
        <p:txBody>
          <a:bodyPr wrap="square" rtlCol="0">
            <a:spAutoFit/>
          </a:bodyPr>
          <a:lstStyle/>
          <a:p>
            <a:pPr algn="ctr"/>
            <a:r>
              <a:rPr lang="en-US" sz="2400" b="1" i="1" dirty="0"/>
              <a:t>A. </a:t>
            </a:r>
            <a:r>
              <a:rPr lang="en-US" sz="2400" i="1" dirty="0"/>
              <a:t>God broke the jailer’s </a:t>
            </a:r>
            <a:r>
              <a:rPr lang="en-US" sz="2400" i="1" u="sng" dirty="0">
                <a:solidFill>
                  <a:srgbClr val="00B050"/>
                </a:solidFill>
              </a:rPr>
              <a:t>pride</a:t>
            </a:r>
            <a:r>
              <a:rPr lang="en-US" sz="2400" i="1" dirty="0"/>
              <a:t>.</a:t>
            </a:r>
          </a:p>
        </p:txBody>
      </p:sp>
      <p:sp>
        <p:nvSpPr>
          <p:cNvPr id="4" name="TextBox 3">
            <a:extLst>
              <a:ext uri="{FF2B5EF4-FFF2-40B4-BE49-F238E27FC236}">
                <a16:creationId xmlns:a16="http://schemas.microsoft.com/office/drawing/2014/main" id="{A7029A7C-2D6C-7472-C916-ECDDABFDC807}"/>
              </a:ext>
            </a:extLst>
          </p:cNvPr>
          <p:cNvSpPr txBox="1"/>
          <p:nvPr/>
        </p:nvSpPr>
        <p:spPr>
          <a:xfrm>
            <a:off x="2376984" y="3726430"/>
            <a:ext cx="3401406"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John 8:44a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You are of your father </a:t>
            </a:r>
            <a:r>
              <a:rPr lang="en-US" dirty="0">
                <a:highlight>
                  <a:srgbClr val="FFFF00"/>
                </a:highlight>
              </a:rPr>
              <a:t>the devil</a:t>
            </a:r>
            <a:r>
              <a:rPr lang="en-US" dirty="0"/>
              <a:t>, and your will is to do your father’s desires. </a:t>
            </a:r>
            <a:r>
              <a:rPr lang="en-US" dirty="0">
                <a:highlight>
                  <a:srgbClr val="FFFF00"/>
                </a:highlight>
              </a:rPr>
              <a:t>He</a:t>
            </a:r>
            <a:r>
              <a:rPr lang="en-US" dirty="0"/>
              <a:t> </a:t>
            </a:r>
            <a:r>
              <a:rPr lang="en-US" dirty="0">
                <a:highlight>
                  <a:srgbClr val="FFFF00"/>
                </a:highlight>
              </a:rPr>
              <a:t>was a murderer from the beginning</a:t>
            </a:r>
            <a:r>
              <a:rPr lang="en-US" dirty="0"/>
              <a:t>, and does not stand in the truth…</a:t>
            </a:r>
          </a:p>
        </p:txBody>
      </p:sp>
      <p:sp>
        <p:nvSpPr>
          <p:cNvPr id="5" name="TextBox 4">
            <a:extLst>
              <a:ext uri="{FF2B5EF4-FFF2-40B4-BE49-F238E27FC236}">
                <a16:creationId xmlns:a16="http://schemas.microsoft.com/office/drawing/2014/main" id="{72B1A820-FA2E-AB9C-E074-0FDB6DFA9579}"/>
              </a:ext>
            </a:extLst>
          </p:cNvPr>
          <p:cNvSpPr txBox="1"/>
          <p:nvPr/>
        </p:nvSpPr>
        <p:spPr>
          <a:xfrm>
            <a:off x="6413610" y="4603593"/>
            <a:ext cx="3401406"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Peter 5:8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Be sober-minded; be watchful. Your adversary </a:t>
            </a:r>
            <a:r>
              <a:rPr lang="en-US" dirty="0">
                <a:highlight>
                  <a:srgbClr val="FFFF00"/>
                </a:highlight>
              </a:rPr>
              <a:t>the devil prowls around like a roaring lion, seeking someone to devour</a:t>
            </a:r>
            <a:r>
              <a:rPr lang="en-US" dirty="0"/>
              <a:t>.</a:t>
            </a:r>
          </a:p>
        </p:txBody>
      </p:sp>
    </p:spTree>
    <p:extLst>
      <p:ext uri="{BB962C8B-B14F-4D97-AF65-F5344CB8AC3E}">
        <p14:creationId xmlns:p14="http://schemas.microsoft.com/office/powerpoint/2010/main" val="4194287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par>
                                <p:cTn id="23" presetID="16" presetClass="entr" presetSubtype="37"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outVertical)">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6"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IV. The jailer’s</a:t>
            </a:r>
            <a:r>
              <a:rPr lang="en-US" sz="2800" dirty="0"/>
              <a:t> </a:t>
            </a:r>
            <a:r>
              <a:rPr lang="en-US" sz="2800" b="1" u="sng" dirty="0">
                <a:solidFill>
                  <a:srgbClr val="00B050"/>
                </a:solidFill>
              </a:rPr>
              <a:t>broken</a:t>
            </a:r>
            <a:r>
              <a:rPr lang="en-US" sz="2800" b="1" dirty="0"/>
              <a:t> response in the earthquake</a:t>
            </a:r>
            <a:r>
              <a:rPr lang="en-US" sz="28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2453484" y="2498343"/>
            <a:ext cx="7585282"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Exodus 21:23-24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l" rtl="0"/>
            <a:r>
              <a:rPr lang="en-US" dirty="0"/>
              <a:t>But if there is harm, then you shall pay life for life, </a:t>
            </a:r>
            <a:r>
              <a:rPr lang="en-US" dirty="0">
                <a:highlight>
                  <a:srgbClr val="FFFF00"/>
                </a:highlight>
              </a:rPr>
              <a:t>eye for eye, tooth for tooth</a:t>
            </a:r>
            <a:r>
              <a:rPr lang="en-US" dirty="0"/>
              <a:t>, hand for hand, foot for foot, burn for burn, wound for wound, stripe for stripe.</a:t>
            </a:r>
          </a:p>
        </p:txBody>
      </p:sp>
      <p:sp>
        <p:nvSpPr>
          <p:cNvPr id="6" name="TextBox 5">
            <a:extLst>
              <a:ext uri="{FF2B5EF4-FFF2-40B4-BE49-F238E27FC236}">
                <a16:creationId xmlns:a16="http://schemas.microsoft.com/office/drawing/2014/main" id="{40B61BCF-30AB-2C71-B61C-F8533BF35B77}"/>
              </a:ext>
            </a:extLst>
          </p:cNvPr>
          <p:cNvSpPr txBox="1"/>
          <p:nvPr/>
        </p:nvSpPr>
        <p:spPr>
          <a:xfrm>
            <a:off x="0" y="564397"/>
            <a:ext cx="12192000" cy="461665"/>
          </a:xfrm>
          <a:prstGeom prst="rect">
            <a:avLst/>
          </a:prstGeom>
          <a:noFill/>
        </p:spPr>
        <p:txBody>
          <a:bodyPr wrap="square" rtlCol="0">
            <a:spAutoFit/>
          </a:bodyPr>
          <a:lstStyle/>
          <a:p>
            <a:pPr algn="ctr"/>
            <a:r>
              <a:rPr lang="en-US" sz="2400" b="1" i="1" dirty="0"/>
              <a:t>A. </a:t>
            </a:r>
            <a:r>
              <a:rPr lang="en-US" sz="2400" i="1" dirty="0"/>
              <a:t>God broke the jailer’s </a:t>
            </a:r>
            <a:r>
              <a:rPr lang="en-US" sz="2400" i="1" u="sng" dirty="0">
                <a:solidFill>
                  <a:srgbClr val="00B050"/>
                </a:solidFill>
              </a:rPr>
              <a:t>pride</a:t>
            </a:r>
            <a:r>
              <a:rPr lang="en-US" sz="2400" i="1" dirty="0"/>
              <a:t>.</a:t>
            </a:r>
          </a:p>
        </p:txBody>
      </p:sp>
      <p:sp>
        <p:nvSpPr>
          <p:cNvPr id="7" name="TextBox 6">
            <a:extLst>
              <a:ext uri="{FF2B5EF4-FFF2-40B4-BE49-F238E27FC236}">
                <a16:creationId xmlns:a16="http://schemas.microsoft.com/office/drawing/2014/main" id="{CCBEFB0B-BCAB-46D4-9110-AF398F2CA738}"/>
              </a:ext>
            </a:extLst>
          </p:cNvPr>
          <p:cNvSpPr txBox="1"/>
          <p:nvPr/>
        </p:nvSpPr>
        <p:spPr>
          <a:xfrm>
            <a:off x="0" y="1067238"/>
            <a:ext cx="12192000" cy="461665"/>
          </a:xfrm>
          <a:prstGeom prst="rect">
            <a:avLst/>
          </a:prstGeom>
          <a:noFill/>
        </p:spPr>
        <p:txBody>
          <a:bodyPr wrap="square" rtlCol="0">
            <a:spAutoFit/>
          </a:bodyPr>
          <a:lstStyle/>
          <a:p>
            <a:pPr algn="ctr"/>
            <a:r>
              <a:rPr lang="en-US" sz="2400" b="1" i="1" dirty="0"/>
              <a:t>B. </a:t>
            </a:r>
            <a:r>
              <a:rPr lang="en-US" sz="2400" i="1" dirty="0"/>
              <a:t>God broke the jailer’s </a:t>
            </a:r>
            <a:r>
              <a:rPr lang="en-US" sz="2400" i="1" u="sng" dirty="0">
                <a:solidFill>
                  <a:srgbClr val="00B050"/>
                </a:solidFill>
              </a:rPr>
              <a:t>heart</a:t>
            </a:r>
            <a:r>
              <a:rPr lang="en-US" sz="2400" i="1" dirty="0"/>
              <a:t>.</a:t>
            </a:r>
          </a:p>
        </p:txBody>
      </p:sp>
      <p:sp>
        <p:nvSpPr>
          <p:cNvPr id="4" name="TextBox 3">
            <a:extLst>
              <a:ext uri="{FF2B5EF4-FFF2-40B4-BE49-F238E27FC236}">
                <a16:creationId xmlns:a16="http://schemas.microsoft.com/office/drawing/2014/main" id="{A7029A7C-2D6C-7472-C916-ECDDABFDC807}"/>
              </a:ext>
            </a:extLst>
          </p:cNvPr>
          <p:cNvSpPr txBox="1"/>
          <p:nvPr/>
        </p:nvSpPr>
        <p:spPr>
          <a:xfrm>
            <a:off x="0" y="3817187"/>
            <a:ext cx="121920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Matthew 5:38-39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rtl="0"/>
            <a:r>
              <a:rPr lang="en-US" dirty="0"/>
              <a:t>“You have heard that it was said, ‘An eye for an eye and a tooth for a tooth.’ But I say to you, Do not resist the one who is evil. But if anyone slaps you on the right cheek, turn to him the other also.</a:t>
            </a:r>
          </a:p>
        </p:txBody>
      </p:sp>
      <p:sp>
        <p:nvSpPr>
          <p:cNvPr id="5" name="TextBox 4">
            <a:extLst>
              <a:ext uri="{FF2B5EF4-FFF2-40B4-BE49-F238E27FC236}">
                <a16:creationId xmlns:a16="http://schemas.microsoft.com/office/drawing/2014/main" id="{72B1A820-FA2E-AB9C-E074-0FDB6DFA9579}"/>
              </a:ext>
            </a:extLst>
          </p:cNvPr>
          <p:cNvSpPr txBox="1"/>
          <p:nvPr/>
        </p:nvSpPr>
        <p:spPr>
          <a:xfrm>
            <a:off x="0" y="5136031"/>
            <a:ext cx="121920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Matthew 5:43-45a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“You have heard that it was said, ‘You shall love your neighbor and hate your enemy.’ But I say to you, </a:t>
            </a:r>
            <a:r>
              <a:rPr lang="en-US" dirty="0">
                <a:highlight>
                  <a:srgbClr val="FFFF00"/>
                </a:highlight>
              </a:rPr>
              <a:t>Love your enemies </a:t>
            </a:r>
            <a:r>
              <a:rPr lang="en-US" dirty="0"/>
              <a:t>and </a:t>
            </a:r>
            <a:r>
              <a:rPr lang="en-US" dirty="0">
                <a:highlight>
                  <a:srgbClr val="FFFF00"/>
                </a:highlight>
              </a:rPr>
              <a:t>pray for those who persecute you</a:t>
            </a:r>
            <a:r>
              <a:rPr lang="en-US" dirty="0"/>
              <a:t>, so that you may be sons of your Father who is in heaven…</a:t>
            </a:r>
          </a:p>
        </p:txBody>
      </p:sp>
    </p:spTree>
    <p:extLst>
      <p:ext uri="{BB962C8B-B14F-4D97-AF65-F5344CB8AC3E}">
        <p14:creationId xmlns:p14="http://schemas.microsoft.com/office/powerpoint/2010/main" val="160919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out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IV. The jailer’s</a:t>
            </a:r>
            <a:r>
              <a:rPr lang="en-US" sz="2800" dirty="0"/>
              <a:t> </a:t>
            </a:r>
            <a:r>
              <a:rPr lang="en-US" sz="2800" b="1" u="sng" dirty="0">
                <a:solidFill>
                  <a:srgbClr val="00B050"/>
                </a:solidFill>
              </a:rPr>
              <a:t>broken</a:t>
            </a:r>
            <a:r>
              <a:rPr lang="en-US" sz="2800" b="1" dirty="0"/>
              <a:t> response in the earthquake</a:t>
            </a:r>
            <a:r>
              <a:rPr lang="en-US" sz="28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0" y="2498343"/>
            <a:ext cx="121920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Romans 10:9-10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because, if you confess with your mouth that Jesus is Lord and believe in your heart that God raised him from the dead, you will be saved. For with the heart one believes and is justified, and with the mouth one confesses and is saved.</a:t>
            </a:r>
          </a:p>
        </p:txBody>
      </p:sp>
      <p:sp>
        <p:nvSpPr>
          <p:cNvPr id="6" name="TextBox 5">
            <a:extLst>
              <a:ext uri="{FF2B5EF4-FFF2-40B4-BE49-F238E27FC236}">
                <a16:creationId xmlns:a16="http://schemas.microsoft.com/office/drawing/2014/main" id="{40B61BCF-30AB-2C71-B61C-F8533BF35B77}"/>
              </a:ext>
            </a:extLst>
          </p:cNvPr>
          <p:cNvSpPr txBox="1"/>
          <p:nvPr/>
        </p:nvSpPr>
        <p:spPr>
          <a:xfrm>
            <a:off x="0" y="564397"/>
            <a:ext cx="12192000" cy="461665"/>
          </a:xfrm>
          <a:prstGeom prst="rect">
            <a:avLst/>
          </a:prstGeom>
          <a:noFill/>
        </p:spPr>
        <p:txBody>
          <a:bodyPr wrap="square" rtlCol="0">
            <a:spAutoFit/>
          </a:bodyPr>
          <a:lstStyle/>
          <a:p>
            <a:pPr algn="ctr"/>
            <a:r>
              <a:rPr lang="en-US" sz="2400" b="1" i="1" dirty="0"/>
              <a:t>A. </a:t>
            </a:r>
            <a:r>
              <a:rPr lang="en-US" sz="2400" i="1" dirty="0"/>
              <a:t>God broke the jailer’s </a:t>
            </a:r>
            <a:r>
              <a:rPr lang="en-US" sz="2400" i="1" u="sng" dirty="0">
                <a:solidFill>
                  <a:srgbClr val="00B050"/>
                </a:solidFill>
              </a:rPr>
              <a:t>pride</a:t>
            </a:r>
            <a:r>
              <a:rPr lang="en-US" sz="2400" i="1" dirty="0"/>
              <a:t>.</a:t>
            </a:r>
          </a:p>
        </p:txBody>
      </p:sp>
      <p:sp>
        <p:nvSpPr>
          <p:cNvPr id="7" name="TextBox 6">
            <a:extLst>
              <a:ext uri="{FF2B5EF4-FFF2-40B4-BE49-F238E27FC236}">
                <a16:creationId xmlns:a16="http://schemas.microsoft.com/office/drawing/2014/main" id="{CCBEFB0B-BCAB-46D4-9110-AF398F2CA738}"/>
              </a:ext>
            </a:extLst>
          </p:cNvPr>
          <p:cNvSpPr txBox="1"/>
          <p:nvPr/>
        </p:nvSpPr>
        <p:spPr>
          <a:xfrm>
            <a:off x="0" y="1067238"/>
            <a:ext cx="12192000" cy="461665"/>
          </a:xfrm>
          <a:prstGeom prst="rect">
            <a:avLst/>
          </a:prstGeom>
          <a:noFill/>
        </p:spPr>
        <p:txBody>
          <a:bodyPr wrap="square" rtlCol="0">
            <a:spAutoFit/>
          </a:bodyPr>
          <a:lstStyle/>
          <a:p>
            <a:pPr algn="ctr"/>
            <a:r>
              <a:rPr lang="en-US" sz="2400" b="1" i="1" dirty="0"/>
              <a:t>B. </a:t>
            </a:r>
            <a:r>
              <a:rPr lang="en-US" sz="2400" i="1" dirty="0"/>
              <a:t>God broke the jailer’s </a:t>
            </a:r>
            <a:r>
              <a:rPr lang="en-US" sz="2400" i="1" u="sng" dirty="0">
                <a:solidFill>
                  <a:srgbClr val="00B050"/>
                </a:solidFill>
              </a:rPr>
              <a:t>heart</a:t>
            </a:r>
            <a:r>
              <a:rPr lang="en-US" sz="2400" i="1" dirty="0"/>
              <a:t>.</a:t>
            </a:r>
          </a:p>
        </p:txBody>
      </p:sp>
      <p:sp>
        <p:nvSpPr>
          <p:cNvPr id="8" name="TextBox 7">
            <a:extLst>
              <a:ext uri="{FF2B5EF4-FFF2-40B4-BE49-F238E27FC236}">
                <a16:creationId xmlns:a16="http://schemas.microsoft.com/office/drawing/2014/main" id="{5524F62F-E01F-9BC6-D43B-8BD14466E775}"/>
              </a:ext>
            </a:extLst>
          </p:cNvPr>
          <p:cNvSpPr txBox="1"/>
          <p:nvPr/>
        </p:nvSpPr>
        <p:spPr>
          <a:xfrm>
            <a:off x="0" y="1570079"/>
            <a:ext cx="12192000" cy="461665"/>
          </a:xfrm>
          <a:prstGeom prst="rect">
            <a:avLst/>
          </a:prstGeom>
          <a:noFill/>
        </p:spPr>
        <p:txBody>
          <a:bodyPr wrap="square" rtlCol="0">
            <a:spAutoFit/>
          </a:bodyPr>
          <a:lstStyle/>
          <a:p>
            <a:pPr algn="ctr"/>
            <a:r>
              <a:rPr lang="en-US" sz="2400" b="1" i="1" dirty="0"/>
              <a:t>C. </a:t>
            </a:r>
            <a:r>
              <a:rPr lang="en-US" sz="2400" i="1" dirty="0"/>
              <a:t>The jailer and his household </a:t>
            </a:r>
            <a:r>
              <a:rPr lang="en-US" sz="2400" i="1" u="sng" dirty="0">
                <a:solidFill>
                  <a:srgbClr val="00B050"/>
                </a:solidFill>
              </a:rPr>
              <a:t>believed</a:t>
            </a:r>
            <a:r>
              <a:rPr lang="en-US" sz="2400" i="1" dirty="0"/>
              <a:t> in the Lord Jesus.</a:t>
            </a:r>
          </a:p>
        </p:txBody>
      </p:sp>
      <p:sp>
        <p:nvSpPr>
          <p:cNvPr id="4" name="TextBox 3">
            <a:extLst>
              <a:ext uri="{FF2B5EF4-FFF2-40B4-BE49-F238E27FC236}">
                <a16:creationId xmlns:a16="http://schemas.microsoft.com/office/drawing/2014/main" id="{A7029A7C-2D6C-7472-C916-ECDDABFDC807}"/>
              </a:ext>
            </a:extLst>
          </p:cNvPr>
          <p:cNvSpPr txBox="1"/>
          <p:nvPr/>
        </p:nvSpPr>
        <p:spPr>
          <a:xfrm>
            <a:off x="0" y="3842105"/>
            <a:ext cx="12192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Romans 10:17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So faith comes from hearing, and hearing through the word of Christ.</a:t>
            </a:r>
          </a:p>
        </p:txBody>
      </p:sp>
      <p:sp>
        <p:nvSpPr>
          <p:cNvPr id="9" name="TextBox 8">
            <a:extLst>
              <a:ext uri="{FF2B5EF4-FFF2-40B4-BE49-F238E27FC236}">
                <a16:creationId xmlns:a16="http://schemas.microsoft.com/office/drawing/2014/main" id="{B07FD4DC-4DC5-4A6E-D7BF-89D678A7C13A}"/>
              </a:ext>
            </a:extLst>
          </p:cNvPr>
          <p:cNvSpPr txBox="1"/>
          <p:nvPr/>
        </p:nvSpPr>
        <p:spPr>
          <a:xfrm>
            <a:off x="0" y="5287921"/>
            <a:ext cx="121920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Romans 3:23-24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for </a:t>
            </a:r>
            <a:r>
              <a:rPr lang="en-US" dirty="0">
                <a:highlight>
                  <a:srgbClr val="FFFF00"/>
                </a:highlight>
              </a:rPr>
              <a:t>all have sinned </a:t>
            </a:r>
            <a:r>
              <a:rPr lang="en-US" dirty="0"/>
              <a:t>and fall short of the glory of God, </a:t>
            </a:r>
            <a:r>
              <a:rPr lang="en-US" dirty="0">
                <a:highlight>
                  <a:srgbClr val="FFFF00"/>
                </a:highlight>
              </a:rPr>
              <a:t>and are justified by his grace as a gift, through the redemption that is in Christ Jesus</a:t>
            </a:r>
          </a:p>
        </p:txBody>
      </p:sp>
    </p:spTree>
    <p:extLst>
      <p:ext uri="{BB962C8B-B14F-4D97-AF65-F5344CB8AC3E}">
        <p14:creationId xmlns:p14="http://schemas.microsoft.com/office/powerpoint/2010/main" val="357099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out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4"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IV. The jailer’s</a:t>
            </a:r>
            <a:r>
              <a:rPr lang="en-US" sz="2800" dirty="0"/>
              <a:t> </a:t>
            </a:r>
            <a:r>
              <a:rPr lang="en-US" sz="2800" b="1" u="sng" dirty="0">
                <a:solidFill>
                  <a:srgbClr val="00B050"/>
                </a:solidFill>
              </a:rPr>
              <a:t>true</a:t>
            </a:r>
            <a:r>
              <a:rPr lang="en-US" sz="2800" b="1" dirty="0"/>
              <a:t> response of faith in the Lord Jesus</a:t>
            </a:r>
            <a:r>
              <a:rPr lang="en-US" sz="28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689810" y="2007022"/>
            <a:ext cx="4400805"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James 2:19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You believe that God is one; you do well. </a:t>
            </a:r>
            <a:r>
              <a:rPr lang="en-US" dirty="0">
                <a:highlight>
                  <a:srgbClr val="FFFF00"/>
                </a:highlight>
              </a:rPr>
              <a:t>Even the demons believe—and shudder</a:t>
            </a:r>
            <a:r>
              <a:rPr lang="en-US" dirty="0"/>
              <a:t>!</a:t>
            </a:r>
          </a:p>
        </p:txBody>
      </p:sp>
      <p:sp>
        <p:nvSpPr>
          <p:cNvPr id="4" name="TextBox 3">
            <a:extLst>
              <a:ext uri="{FF2B5EF4-FFF2-40B4-BE49-F238E27FC236}">
                <a16:creationId xmlns:a16="http://schemas.microsoft.com/office/drawing/2014/main" id="{2AD86BB2-A81A-CFA3-ADD0-AFC726CFE473}"/>
              </a:ext>
            </a:extLst>
          </p:cNvPr>
          <p:cNvSpPr txBox="1"/>
          <p:nvPr/>
        </p:nvSpPr>
        <p:spPr>
          <a:xfrm>
            <a:off x="5336275" y="3397788"/>
            <a:ext cx="5212846"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James 2:18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But someone will say, “You have faith and I have works.” Show me your faith apart from your works, and I will show you my faith by my works.</a:t>
            </a:r>
          </a:p>
        </p:txBody>
      </p:sp>
    </p:spTree>
    <p:extLst>
      <p:ext uri="{BB962C8B-B14F-4D97-AF65-F5344CB8AC3E}">
        <p14:creationId xmlns:p14="http://schemas.microsoft.com/office/powerpoint/2010/main" val="389838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IV. The jailer’s</a:t>
            </a:r>
            <a:r>
              <a:rPr lang="en-US" sz="2800" dirty="0"/>
              <a:t> </a:t>
            </a:r>
            <a:r>
              <a:rPr lang="en-US" sz="2800" b="1" u="sng" dirty="0">
                <a:solidFill>
                  <a:srgbClr val="00B050"/>
                </a:solidFill>
              </a:rPr>
              <a:t>true</a:t>
            </a:r>
            <a:r>
              <a:rPr lang="en-US" sz="2800" b="1" dirty="0"/>
              <a:t> response of faith in the Lord Jesus</a:t>
            </a:r>
            <a:r>
              <a:rPr lang="en-US" sz="2800" dirty="0"/>
              <a:t>.</a:t>
            </a:r>
          </a:p>
        </p:txBody>
      </p:sp>
      <p:sp>
        <p:nvSpPr>
          <p:cNvPr id="2" name="TextBox 1">
            <a:extLst>
              <a:ext uri="{FF2B5EF4-FFF2-40B4-BE49-F238E27FC236}">
                <a16:creationId xmlns:a16="http://schemas.microsoft.com/office/drawing/2014/main" id="{2500D48C-238D-92D3-99E2-37F8BA73CB74}"/>
              </a:ext>
            </a:extLst>
          </p:cNvPr>
          <p:cNvSpPr txBox="1"/>
          <p:nvPr/>
        </p:nvSpPr>
        <p:spPr>
          <a:xfrm>
            <a:off x="689810" y="2007022"/>
            <a:ext cx="10812379"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James 2:14-16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What good is it, my brothers, if someone says he has faith but does not have works? Can that faith save him? If a brother or sister is poorly clothed and lacking in daily food, and one of you says to them, “Go in peace, be warmed and filled,” without giving them the things needed for the body, what good is that?</a:t>
            </a:r>
          </a:p>
        </p:txBody>
      </p:sp>
      <p:sp>
        <p:nvSpPr>
          <p:cNvPr id="6" name="TextBox 5">
            <a:extLst>
              <a:ext uri="{FF2B5EF4-FFF2-40B4-BE49-F238E27FC236}">
                <a16:creationId xmlns:a16="http://schemas.microsoft.com/office/drawing/2014/main" id="{40B61BCF-30AB-2C71-B61C-F8533BF35B77}"/>
              </a:ext>
            </a:extLst>
          </p:cNvPr>
          <p:cNvSpPr txBox="1"/>
          <p:nvPr/>
        </p:nvSpPr>
        <p:spPr>
          <a:xfrm>
            <a:off x="0" y="564397"/>
            <a:ext cx="12192000" cy="461665"/>
          </a:xfrm>
          <a:prstGeom prst="rect">
            <a:avLst/>
          </a:prstGeom>
          <a:noFill/>
        </p:spPr>
        <p:txBody>
          <a:bodyPr wrap="square" rtlCol="0">
            <a:spAutoFit/>
          </a:bodyPr>
          <a:lstStyle/>
          <a:p>
            <a:pPr algn="ctr"/>
            <a:r>
              <a:rPr lang="en-US" sz="2400" b="1" i="1" dirty="0"/>
              <a:t>A. </a:t>
            </a:r>
            <a:r>
              <a:rPr lang="en-US" sz="2400" i="1" dirty="0"/>
              <a:t>He outwardly </a:t>
            </a:r>
            <a:r>
              <a:rPr lang="en-US" sz="2400" i="1" u="sng" dirty="0">
                <a:solidFill>
                  <a:srgbClr val="00B050"/>
                </a:solidFill>
              </a:rPr>
              <a:t>practiced</a:t>
            </a:r>
            <a:r>
              <a:rPr lang="en-US" sz="2400" i="1" dirty="0"/>
              <a:t> an inward, Spirit-given </a:t>
            </a:r>
            <a:r>
              <a:rPr lang="en-US" sz="2400" i="1" u="sng" dirty="0">
                <a:solidFill>
                  <a:srgbClr val="00B050"/>
                </a:solidFill>
              </a:rPr>
              <a:t>love</a:t>
            </a:r>
            <a:r>
              <a:rPr lang="en-US" sz="2400" i="1" dirty="0">
                <a:solidFill>
                  <a:srgbClr val="00B050"/>
                </a:solidFill>
              </a:rPr>
              <a:t> </a:t>
            </a:r>
            <a:r>
              <a:rPr lang="en-US" sz="2400" i="1" dirty="0"/>
              <a:t>for his new </a:t>
            </a:r>
            <a:r>
              <a:rPr lang="en-US" sz="2400" i="1" u="sng" dirty="0">
                <a:solidFill>
                  <a:srgbClr val="00B050"/>
                </a:solidFill>
              </a:rPr>
              <a:t>brothers</a:t>
            </a:r>
            <a:r>
              <a:rPr lang="en-US" sz="2400" i="1" dirty="0"/>
              <a:t>.</a:t>
            </a:r>
          </a:p>
        </p:txBody>
      </p:sp>
      <p:sp>
        <p:nvSpPr>
          <p:cNvPr id="4" name="TextBox 3">
            <a:extLst>
              <a:ext uri="{FF2B5EF4-FFF2-40B4-BE49-F238E27FC236}">
                <a16:creationId xmlns:a16="http://schemas.microsoft.com/office/drawing/2014/main" id="{2AD86BB2-A81A-CFA3-ADD0-AFC726CFE473}"/>
              </a:ext>
            </a:extLst>
          </p:cNvPr>
          <p:cNvSpPr txBox="1"/>
          <p:nvPr/>
        </p:nvSpPr>
        <p:spPr>
          <a:xfrm>
            <a:off x="689810" y="3429000"/>
            <a:ext cx="1081237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James 1:17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So also </a:t>
            </a:r>
            <a:r>
              <a:rPr lang="en-US" dirty="0">
                <a:highlight>
                  <a:srgbClr val="FFFF00"/>
                </a:highlight>
              </a:rPr>
              <a:t>faith </a:t>
            </a:r>
            <a:r>
              <a:rPr lang="en-US" dirty="0"/>
              <a:t>by itself, if it does not have works, </a:t>
            </a:r>
            <a:r>
              <a:rPr lang="en-US" dirty="0">
                <a:highlight>
                  <a:srgbClr val="FFFF00"/>
                </a:highlight>
              </a:rPr>
              <a:t>is dead</a:t>
            </a:r>
            <a:r>
              <a:rPr lang="en-US" dirty="0"/>
              <a:t>.</a:t>
            </a:r>
          </a:p>
        </p:txBody>
      </p:sp>
    </p:spTree>
    <p:extLst>
      <p:ext uri="{BB962C8B-B14F-4D97-AF65-F5344CB8AC3E}">
        <p14:creationId xmlns:p14="http://schemas.microsoft.com/office/powerpoint/2010/main" val="213865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15476</TotalTime>
  <Words>973</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Bookman Old Style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Richard Decker</cp:lastModifiedBy>
  <cp:revision>336</cp:revision>
  <dcterms:created xsi:type="dcterms:W3CDTF">2022-07-07T17:16:49Z</dcterms:created>
  <dcterms:modified xsi:type="dcterms:W3CDTF">2023-07-14T19:27:53Z</dcterms:modified>
</cp:coreProperties>
</file>