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62" r:id="rId2"/>
    <p:sldId id="332" r:id="rId3"/>
    <p:sldId id="334" r:id="rId4"/>
    <p:sldId id="333" r:id="rId5"/>
    <p:sldId id="335" r:id="rId6"/>
    <p:sldId id="336" r:id="rId7"/>
    <p:sldId id="337" r:id="rId8"/>
    <p:sldId id="338" r:id="rId9"/>
    <p:sldId id="331" r:id="rId10"/>
    <p:sldId id="339" r:id="rId11"/>
    <p:sldId id="340" r:id="rId12"/>
    <p:sldId id="341" r:id="rId13"/>
    <p:sldId id="343" r:id="rId14"/>
    <p:sldId id="344" r:id="rId15"/>
    <p:sldId id="342" r:id="rId16"/>
    <p:sldId id="34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4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p:cViewPr varScale="1">
        <p:scale>
          <a:sx n="100" d="100"/>
          <a:sy n="100" d="100"/>
        </p:scale>
        <p:origin x="648"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2:33:19.7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2,'132'-1,"148"3,-156 15,11 0,423-14,-289-5,-240 4,0 1,-1 2,1 0,38 14,-31-8,64 10,50-11,199-10,-135-3,-188 1,1 2,-1 2,0 0,0 1,1 2,-2 1,1 0,29 14,-21-6,1-2,0 0,1-3,0-1,0-1,49 2,228-9,-156-4,380-18,-324 10,-79 7,-55-2,90-18,-142 18,44-18,13-3,-15 11,141-17,-163 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2:38:57.0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0,'0'5,"0"-1,1 0,-1 1,1-1,0 0,0 0,1 0,-1 0,1 0,0 0,0 0,0 0,1-1,-1 1,1-1,0 1,0-1,0 0,0 0,1-1,-1 1,1-1,-1 1,1-1,0 0,0-1,0 1,0-1,0 0,6 1,13 4,1-2,0-1,0-1,30-2,-39 0,702-2,-222 0,-392 2,168 22,-165-11,207-5,-197-8,-102 2,0 0,-1 1,1 1,0 0,20 6,4 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2:39:58.3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1,'2038'0,"-1998"2,1 2,0 2,60 18,-53-12,88 10,-35-11,-65-3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2:40:54.2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1,'765'0,"-742"2,-1 1,0 1,-1 0,1 2,-1 1,41 18,-36-13,2-2,-1-1,44 9,23-9,1-4,111-9,-43 0,-120 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3:01:34.9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0,'2940'0,"-2879"4,-1 2,0 3,75 22,25 3,-81-23,160 0,-211-9,0 1,-1 1,1 2,35 11,-28-7,59 9,51-9,180-10,-130-3,1746 3,-1915 0,-1 1,1 1,-1 1,1 1,-1 2,0 0,-1 2,0 0,25 13,-28-11,1-2,0 0,1-2,-1 0,1-1,44 2,146-7,-110-3,885 1,-530 3,-392-4,68-12,32-2,578 14,-383 5,-147-19,-31 1,-9 14,-133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3:01:41.0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38,'127'7,"227"40,42 5,125-50,-259-5,1193 4,-1379-5,80-13,-34 2,-82 11,431-28,1586 34,-2026-4,0-2,-1 0,1-2,28-11,-18 6,57-8,57 9,179 10,-130 3,-21-5,199 5,-241 13,24 1,527-14,-354-6,-272 6,70 13,50 2,-16-21,-84 0,108 10,-150 0,44 13,31 5,57-9,292-13,-222-7,-41 7,227-6,-281-14,41-2,-176 19,15 0,1-1,-1-2,0-1,33-8,-45 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2:33:25.2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0 150,'2095'0,"-2029"-3,68-12,39-2,-94 15,-39 3,0-2,0-2,0-1,66-17,-16-3,0 4,2 4,135-6,284 20,-250 5,368-3,-580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2:33:30.0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38,'1615'0,"-1562"-2,77-15,-73 9,60-3,403 12,-489 1,0 2,-1 1,0 1,40 13,-34-8,1-2,54 7,174 20,-229-34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2:34:40.1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3,'144'-2,"171"6,-272 2,75 20,-77-16,82 12,228-20,-48-2,-147 16,30 1,31-19,85 4,-185 14,-77-9,42 2,190-7,-166-3,-97 1,0 0,0 0,-1 1,1 0,0 1,-1 0,12 4,7 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2:36:30.4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0 172,'825'20,"238"-6,-701-15,-76-17,5 1,2447 19,-2705-3,0-2,0-1,-1-1,0-2,41-14,-28 10,0 3,86-7,-40 7,-16-1,105-27,-120 22,0 3,1 2,67-1,188 11,-125 3,224 19,-262-11,-23 3,37 2,37-20,-105-1,0 5,121 16,14 12,450-2,-631-27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2:36:33.5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1,'1938'0,"-1878"0,92 13,-126-9,-1 1,1 2,-1 0,-1 2,1 0,23 15,-21-10,0 0,0-2,1-1,1-1,0-1,0-2,0-1,1-1,44 1,152-7,-111-2,-75 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2:36:38.2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0 108,'45'-9,"0"2,1 2,50 1,-34 2,55-2,19-1,225-35,-259 25,1 5,0 4,176 12,-221 0,86 20,-87-13,89 6,529-13,-361-9,752 3,-1025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2:38:11.7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0,'1000'0,"-959"2,-1 2,47 11,-4-1,-32-7,56 8,121 2,1236-18,-1439 3,-1 1,0 1,0 1,0 1,26 10,-22-6,1-2,57 9,-44-13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02:38:15.9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0,'63'0,"0"3,0 2,68 16,4 7,0-6,2-5,158-2,81-17,-354 3,0 2,1 1,-1 0,-1 2,32 11,-27-7,0-3,0 0,39 5,317-7,-203-9,262-14,-145 1,-89 15,-164 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7/30/2023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7/30/2023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7/30/2023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7/30/2023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7/30/2023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7/30/2023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7/30/2023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7/30/2023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7/30/2023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7/30/2023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7/30/2023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7/30/2023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ustomXml" Target="../ink/ink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ustomXml" Target="../ink/ink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7140102" y="2173057"/>
            <a:ext cx="5051898" cy="1743075"/>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700" i="1" spc="150" dirty="0">
                <a:latin typeface="Bookman Old Style" panose="02050604050505020204" pitchFamily="18" charset="0"/>
                <a:ea typeface="+mj-ea"/>
                <a:cs typeface="+mj-cs"/>
              </a:rPr>
              <a:t>The Second Missionary Journey</a:t>
            </a:r>
            <a:r>
              <a:rPr lang="en-US" sz="2000" i="1" spc="150" dirty="0">
                <a:latin typeface="Bookman Old Style" panose="02050604050505020204" pitchFamily="18" charset="0"/>
                <a:ea typeface="+mj-ea"/>
                <a:cs typeface="+mj-cs"/>
              </a:rPr>
              <a:t>: </a:t>
            </a:r>
          </a:p>
          <a:p>
            <a:pPr algn="ctr">
              <a:lnSpc>
                <a:spcPct val="110000"/>
              </a:lnSpc>
              <a:spcBef>
                <a:spcPct val="0"/>
              </a:spcBef>
              <a:spcAft>
                <a:spcPts val="600"/>
              </a:spcAft>
            </a:pPr>
            <a:r>
              <a:rPr lang="en-US" sz="2000" b="1" spc="150" dirty="0">
                <a:latin typeface="Bookman Old Style" panose="02050604050505020204" pitchFamily="18" charset="0"/>
                <a:ea typeface="+mj-ea"/>
                <a:cs typeface="+mj-cs"/>
              </a:rPr>
              <a:t>“When Faith and State Collide”</a:t>
            </a:r>
          </a:p>
          <a:p>
            <a:pPr algn="ctr">
              <a:lnSpc>
                <a:spcPct val="110000"/>
              </a:lnSpc>
              <a:spcBef>
                <a:spcPct val="0"/>
              </a:spcBef>
              <a:spcAft>
                <a:spcPts val="600"/>
              </a:spcAft>
            </a:pPr>
            <a:r>
              <a:rPr lang="en-US" sz="1400" b="1" i="1" spc="150" dirty="0">
                <a:latin typeface="+mj-lt"/>
                <a:ea typeface="+mj-ea"/>
                <a:cs typeface="+mj-cs"/>
              </a:rPr>
              <a:t>Acts 16:35-40</a:t>
            </a:r>
          </a:p>
        </p:txBody>
      </p:sp>
      <p:sp>
        <p:nvSpPr>
          <p:cNvPr id="2" name="TextBox 1">
            <a:extLst>
              <a:ext uri="{FF2B5EF4-FFF2-40B4-BE49-F238E27FC236}">
                <a16:creationId xmlns:a16="http://schemas.microsoft.com/office/drawing/2014/main" id="{58DB13D8-1E80-B25A-8498-841487ADA961}"/>
              </a:ext>
            </a:extLst>
          </p:cNvPr>
          <p:cNvSpPr txBox="1"/>
          <p:nvPr/>
        </p:nvSpPr>
        <p:spPr>
          <a:xfrm>
            <a:off x="7140102" y="5491841"/>
            <a:ext cx="5051898" cy="768811"/>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1200" b="1" spc="150" dirty="0">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000" b="1" i="1" spc="150" dirty="0">
                <a:latin typeface="Bookman Old Style" panose="02050604050505020204" pitchFamily="18" charset="0"/>
                <a:ea typeface="+mj-ea"/>
                <a:cs typeface="+mj-cs"/>
              </a:rPr>
              <a:t>– Acts 1:8 (ESV)</a:t>
            </a:r>
            <a:endParaRPr lang="en-US" sz="1000" b="1" i="1" spc="150" dirty="0">
              <a:latin typeface="+mj-lt"/>
              <a:ea typeface="+mj-ea"/>
              <a:cs typeface="+mj-cs"/>
            </a:endParaRPr>
          </a:p>
        </p:txBody>
      </p:sp>
      <p:pic>
        <p:nvPicPr>
          <p:cNvPr id="5" name="Picture 4" descr="A picture containing map, text, atlas&#10;&#10;Description automatically generated">
            <a:extLst>
              <a:ext uri="{FF2B5EF4-FFF2-40B4-BE49-F238E27FC236}">
                <a16:creationId xmlns:a16="http://schemas.microsoft.com/office/drawing/2014/main" id="{2AD6B732-6966-F848-9ECA-AD1AC978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31" y="597348"/>
            <a:ext cx="6965270" cy="5663304"/>
          </a:xfrm>
          <a:prstGeom prst="rect">
            <a:avLst/>
          </a:prstGeom>
        </p:spPr>
      </p:pic>
      <p:sp>
        <p:nvSpPr>
          <p:cNvPr id="3" name="Rectangle: Rounded Corners 2">
            <a:extLst>
              <a:ext uri="{FF2B5EF4-FFF2-40B4-BE49-F238E27FC236}">
                <a16:creationId xmlns:a16="http://schemas.microsoft.com/office/drawing/2014/main" id="{D6AA78F3-B47E-8D07-2758-07FA3E411A3B}"/>
              </a:ext>
            </a:extLst>
          </p:cNvPr>
          <p:cNvSpPr/>
          <p:nvPr/>
        </p:nvSpPr>
        <p:spPr>
          <a:xfrm>
            <a:off x="1062990" y="948690"/>
            <a:ext cx="468630" cy="354330"/>
          </a:xfrm>
          <a:prstGeom prst="roundRect">
            <a:avLst/>
          </a:prstGeom>
          <a:no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37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B. </a:t>
            </a:r>
            <a:r>
              <a:rPr lang="en-US" sz="2800" dirty="0"/>
              <a:t>You must trust completely in the </a:t>
            </a:r>
            <a:r>
              <a:rPr lang="en-US" sz="2800" u="sng" dirty="0">
                <a:solidFill>
                  <a:srgbClr val="00B050"/>
                </a:solidFill>
              </a:rPr>
              <a:t>sovereignty</a:t>
            </a:r>
            <a:r>
              <a:rPr lang="en-US" sz="2800" dirty="0"/>
              <a:t> of God.</a:t>
            </a:r>
          </a:p>
        </p:txBody>
      </p:sp>
      <p:sp>
        <p:nvSpPr>
          <p:cNvPr id="2" name="TextBox 1">
            <a:extLst>
              <a:ext uri="{FF2B5EF4-FFF2-40B4-BE49-F238E27FC236}">
                <a16:creationId xmlns:a16="http://schemas.microsoft.com/office/drawing/2014/main" id="{2500D48C-238D-92D3-99E2-37F8BA73CB74}"/>
              </a:ext>
            </a:extLst>
          </p:cNvPr>
          <p:cNvSpPr txBox="1"/>
          <p:nvPr/>
        </p:nvSpPr>
        <p:spPr>
          <a:xfrm>
            <a:off x="1189455" y="3157669"/>
            <a:ext cx="596064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Lamentations 3:37-38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highlight>
                  <a:srgbClr val="FFFF00"/>
                </a:highlight>
              </a:rPr>
              <a:t>Who has spoken and it came to pass, unless the Lord has commanded it? </a:t>
            </a:r>
            <a:r>
              <a:rPr lang="en-US" dirty="0"/>
              <a:t>Is it not from the mouth of the Most High that good and bad come?</a:t>
            </a:r>
          </a:p>
        </p:txBody>
      </p:sp>
      <p:sp>
        <p:nvSpPr>
          <p:cNvPr id="4" name="TextBox 3">
            <a:extLst>
              <a:ext uri="{FF2B5EF4-FFF2-40B4-BE49-F238E27FC236}">
                <a16:creationId xmlns:a16="http://schemas.microsoft.com/office/drawing/2014/main" id="{DE428B99-4F98-1853-754E-3F6163AF7BCF}"/>
              </a:ext>
            </a:extLst>
          </p:cNvPr>
          <p:cNvSpPr txBox="1"/>
          <p:nvPr/>
        </p:nvSpPr>
        <p:spPr>
          <a:xfrm>
            <a:off x="-144045" y="1578827"/>
            <a:ext cx="59606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Psalm 115:3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Our God is in the heavens; </a:t>
            </a:r>
            <a:r>
              <a:rPr lang="en-US" dirty="0">
                <a:highlight>
                  <a:srgbClr val="FFFF00"/>
                </a:highlight>
              </a:rPr>
              <a:t>he does all that he pleases</a:t>
            </a:r>
            <a:r>
              <a:rPr lang="en-US" dirty="0"/>
              <a:t>.</a:t>
            </a:r>
          </a:p>
        </p:txBody>
      </p:sp>
      <p:sp>
        <p:nvSpPr>
          <p:cNvPr id="7" name="TextBox 6">
            <a:extLst>
              <a:ext uri="{FF2B5EF4-FFF2-40B4-BE49-F238E27FC236}">
                <a16:creationId xmlns:a16="http://schemas.microsoft.com/office/drawing/2014/main" id="{666E2DC2-7718-9A68-9A17-29A4BBC3B5B4}"/>
              </a:ext>
            </a:extLst>
          </p:cNvPr>
          <p:cNvSpPr txBox="1"/>
          <p:nvPr/>
        </p:nvSpPr>
        <p:spPr>
          <a:xfrm>
            <a:off x="4762500" y="4769307"/>
            <a:ext cx="596064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Jeremiah 32:17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‘Ah, Lord GOD! It is you who have made the heavens and the earth by your great power and by your outstretched arm! </a:t>
            </a:r>
            <a:r>
              <a:rPr lang="en-US" dirty="0">
                <a:highlight>
                  <a:srgbClr val="FFFF00"/>
                </a:highlight>
              </a:rPr>
              <a:t>Nothing is too hard for you</a:t>
            </a:r>
            <a:r>
              <a:rPr lang="en-US" dirty="0"/>
              <a:t>.</a:t>
            </a:r>
          </a:p>
        </p:txBody>
      </p:sp>
      <p:sp>
        <p:nvSpPr>
          <p:cNvPr id="8" name="TextBox 7">
            <a:extLst>
              <a:ext uri="{FF2B5EF4-FFF2-40B4-BE49-F238E27FC236}">
                <a16:creationId xmlns:a16="http://schemas.microsoft.com/office/drawing/2014/main" id="{9E632B81-0E65-99DD-8807-ABF6FBC21265}"/>
              </a:ext>
            </a:extLst>
          </p:cNvPr>
          <p:cNvSpPr txBox="1"/>
          <p:nvPr/>
        </p:nvSpPr>
        <p:spPr>
          <a:xfrm>
            <a:off x="6096000" y="2184599"/>
            <a:ext cx="596064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Matthew 19:26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But Jesus looked at them and said, “With man this is impossible, but </a:t>
            </a:r>
            <a:r>
              <a:rPr lang="en-US" dirty="0">
                <a:highlight>
                  <a:srgbClr val="FFFF00"/>
                </a:highlight>
              </a:rPr>
              <a:t>with God all things are possible</a:t>
            </a:r>
            <a:r>
              <a:rPr lang="en-US" dirty="0"/>
              <a:t>.”</a:t>
            </a:r>
          </a:p>
        </p:txBody>
      </p:sp>
    </p:spTree>
    <p:extLst>
      <p:ext uri="{BB962C8B-B14F-4D97-AF65-F5344CB8AC3E}">
        <p14:creationId xmlns:p14="http://schemas.microsoft.com/office/powerpoint/2010/main" val="282522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C. </a:t>
            </a:r>
            <a:r>
              <a:rPr lang="en-US" sz="2800" dirty="0"/>
              <a:t>You must submit to </a:t>
            </a:r>
            <a:r>
              <a:rPr lang="en-US" sz="2800" u="sng" dirty="0">
                <a:solidFill>
                  <a:srgbClr val="00B050"/>
                </a:solidFill>
              </a:rPr>
              <a:t>authorities</a:t>
            </a:r>
            <a:r>
              <a:rPr lang="en-US" sz="2800" dirty="0"/>
              <a:t> when it doesn’t </a:t>
            </a:r>
            <a:r>
              <a:rPr lang="en-US" sz="2800" u="sng" dirty="0">
                <a:solidFill>
                  <a:srgbClr val="00B050"/>
                </a:solidFill>
              </a:rPr>
              <a:t>compromise</a:t>
            </a:r>
            <a:r>
              <a:rPr lang="en-US" sz="2800" dirty="0"/>
              <a:t> your faith.</a:t>
            </a:r>
          </a:p>
        </p:txBody>
      </p:sp>
      <p:sp>
        <p:nvSpPr>
          <p:cNvPr id="2" name="TextBox 1">
            <a:extLst>
              <a:ext uri="{FF2B5EF4-FFF2-40B4-BE49-F238E27FC236}">
                <a16:creationId xmlns:a16="http://schemas.microsoft.com/office/drawing/2014/main" id="{2500D48C-238D-92D3-99E2-37F8BA73CB74}"/>
              </a:ext>
            </a:extLst>
          </p:cNvPr>
          <p:cNvSpPr txBox="1"/>
          <p:nvPr/>
        </p:nvSpPr>
        <p:spPr>
          <a:xfrm>
            <a:off x="643355" y="2228671"/>
            <a:ext cx="1090529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13:1-7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highlight>
                  <a:srgbClr val="FFFF00"/>
                </a:highlight>
              </a:rPr>
              <a:t>Let </a:t>
            </a:r>
            <a:r>
              <a:rPr lang="en-US" b="1" u="sng" dirty="0">
                <a:highlight>
                  <a:srgbClr val="FFFF00"/>
                </a:highlight>
              </a:rPr>
              <a:t>every</a:t>
            </a:r>
            <a:r>
              <a:rPr lang="en-US" dirty="0">
                <a:highlight>
                  <a:srgbClr val="FFFF00"/>
                </a:highlight>
              </a:rPr>
              <a:t> person be subject to the governing authorities. For there is </a:t>
            </a:r>
            <a:r>
              <a:rPr lang="en-US" u="sng" dirty="0">
                <a:highlight>
                  <a:srgbClr val="FFFF00"/>
                </a:highlight>
              </a:rPr>
              <a:t>no</a:t>
            </a:r>
            <a:r>
              <a:rPr lang="en-US" dirty="0">
                <a:highlight>
                  <a:srgbClr val="FFFF00"/>
                </a:highlight>
              </a:rPr>
              <a:t> authority except from God, and those that exist have been instituted by God</a:t>
            </a:r>
            <a:r>
              <a:rPr lang="en-US" dirty="0"/>
              <a:t>. Therefore whoever resists the authorities resists what God has appointed, and those who resist will incur judgment. For rulers are not a terror to good conduct, but to bad. Would you have no fear of the one who is in authority? Then do what is good, and you will receive his approval, for he is God’s servant for your good. But if you do wrong, be afraid, for he does not bear the sword in vain. For he is the servant of God, an avenger who carries out God’s wrath on the wrongdoer. Therefore one must be in subjection, not only to avoid God’s wrath but also for the sake of conscience. For because of this you also pay taxes, for the authorities are ministers of God, attending to this very thing. Pay to all what is owed to them: taxes to whom taxes are owed, revenue to whom revenue is owed, respect to whom respect is owed, honor to whom honor is owed.</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19D2C9C-90D1-1B55-E8AF-2A716F44B81E}"/>
                  </a:ext>
                </a:extLst>
              </p14:cNvPr>
              <p14:cNvContentPartPr/>
              <p14:nvPr/>
            </p14:nvContentPartPr>
            <p14:xfrm>
              <a:off x="7352487" y="4020815"/>
              <a:ext cx="3947040" cy="102240"/>
            </p14:xfrm>
          </p:contentPart>
        </mc:Choice>
        <mc:Fallback xmlns="">
          <p:pic>
            <p:nvPicPr>
              <p:cNvPr id="4" name="Ink 3">
                <a:extLst>
                  <a:ext uri="{FF2B5EF4-FFF2-40B4-BE49-F238E27FC236}">
                    <a16:creationId xmlns:a16="http://schemas.microsoft.com/office/drawing/2014/main" id="{D19D2C9C-90D1-1B55-E8AF-2A716F44B81E}"/>
                  </a:ext>
                </a:extLst>
              </p:cNvPr>
              <p:cNvPicPr/>
              <p:nvPr/>
            </p:nvPicPr>
            <p:blipFill>
              <a:blip r:embed="rId3"/>
              <a:stretch>
                <a:fillRect/>
              </a:stretch>
            </p:blipFill>
            <p:spPr>
              <a:xfrm>
                <a:off x="7298847" y="3912815"/>
                <a:ext cx="40546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E0BA344-D677-8424-F6D5-E08734E9BEB0}"/>
                  </a:ext>
                </a:extLst>
              </p14:cNvPr>
              <p14:cNvContentPartPr/>
              <p14:nvPr/>
            </p14:nvContentPartPr>
            <p14:xfrm>
              <a:off x="1027287" y="4319975"/>
              <a:ext cx="4368960" cy="53280"/>
            </p14:xfrm>
          </p:contentPart>
        </mc:Choice>
        <mc:Fallback xmlns="">
          <p:pic>
            <p:nvPicPr>
              <p:cNvPr id="7" name="Ink 6">
                <a:extLst>
                  <a:ext uri="{FF2B5EF4-FFF2-40B4-BE49-F238E27FC236}">
                    <a16:creationId xmlns:a16="http://schemas.microsoft.com/office/drawing/2014/main" id="{FE0BA344-D677-8424-F6D5-E08734E9BEB0}"/>
                  </a:ext>
                </a:extLst>
              </p:cNvPr>
              <p:cNvPicPr/>
              <p:nvPr/>
            </p:nvPicPr>
            <p:blipFill>
              <a:blip r:embed="rId5"/>
              <a:stretch>
                <a:fillRect/>
              </a:stretch>
            </p:blipFill>
            <p:spPr>
              <a:xfrm>
                <a:off x="973287" y="4212335"/>
                <a:ext cx="4476600" cy="268920"/>
              </a:xfrm>
              <a:prstGeom prst="rect">
                <a:avLst/>
              </a:prstGeom>
            </p:spPr>
          </p:pic>
        </mc:Fallback>
      </mc:AlternateContent>
    </p:spTree>
    <p:extLst>
      <p:ext uri="{BB962C8B-B14F-4D97-AF65-F5344CB8AC3E}">
        <p14:creationId xmlns:p14="http://schemas.microsoft.com/office/powerpoint/2010/main" val="8020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C. </a:t>
            </a:r>
            <a:r>
              <a:rPr lang="en-US" sz="2800" dirty="0"/>
              <a:t>You must submit to </a:t>
            </a:r>
            <a:r>
              <a:rPr lang="en-US" sz="2800" u="sng" dirty="0">
                <a:solidFill>
                  <a:srgbClr val="00B050"/>
                </a:solidFill>
              </a:rPr>
              <a:t>authorities</a:t>
            </a:r>
            <a:r>
              <a:rPr lang="en-US" sz="2800" dirty="0"/>
              <a:t> when it doesn’t </a:t>
            </a:r>
            <a:r>
              <a:rPr lang="en-US" sz="2800" u="sng" dirty="0">
                <a:solidFill>
                  <a:srgbClr val="00B050"/>
                </a:solidFill>
              </a:rPr>
              <a:t>compromise</a:t>
            </a:r>
            <a:r>
              <a:rPr lang="en-US" sz="2800" dirty="0"/>
              <a:t> your faith.</a:t>
            </a:r>
          </a:p>
        </p:txBody>
      </p:sp>
      <p:sp>
        <p:nvSpPr>
          <p:cNvPr id="2" name="TextBox 1">
            <a:extLst>
              <a:ext uri="{FF2B5EF4-FFF2-40B4-BE49-F238E27FC236}">
                <a16:creationId xmlns:a16="http://schemas.microsoft.com/office/drawing/2014/main" id="{2500D48C-238D-92D3-99E2-37F8BA73CB74}"/>
              </a:ext>
            </a:extLst>
          </p:cNvPr>
          <p:cNvSpPr txBox="1"/>
          <p:nvPr/>
        </p:nvSpPr>
        <p:spPr>
          <a:xfrm>
            <a:off x="643355" y="2228671"/>
            <a:ext cx="109052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Acts 4:19-20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But Peter and John answered them, “</a:t>
            </a:r>
            <a:r>
              <a:rPr lang="en-US" dirty="0">
                <a:highlight>
                  <a:srgbClr val="FFFF00"/>
                </a:highlight>
              </a:rPr>
              <a:t>Whether it is right in the sight of God to listen to you rather than to God, you must judge, for we cannot but speak of what we have seen and heard</a:t>
            </a:r>
            <a:r>
              <a:rPr lang="en-US" dirty="0"/>
              <a:t>.”</a:t>
            </a:r>
          </a:p>
        </p:txBody>
      </p:sp>
      <p:sp>
        <p:nvSpPr>
          <p:cNvPr id="5" name="TextBox 4">
            <a:extLst>
              <a:ext uri="{FF2B5EF4-FFF2-40B4-BE49-F238E27FC236}">
                <a16:creationId xmlns:a16="http://schemas.microsoft.com/office/drawing/2014/main" id="{B8E6DCCB-3426-E84A-C677-C4B78CC1CB21}"/>
              </a:ext>
            </a:extLst>
          </p:cNvPr>
          <p:cNvSpPr txBox="1"/>
          <p:nvPr/>
        </p:nvSpPr>
        <p:spPr>
          <a:xfrm>
            <a:off x="1570281" y="4155509"/>
            <a:ext cx="84630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Acts 5:28-29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“We strictly charged you not to teach in this name, yet here you have filled Jerusalem with your teaching, and you intend to bring this man’s blood upon us.” But Peter and the apostles answered, “</a:t>
            </a:r>
            <a:r>
              <a:rPr lang="en-US" dirty="0">
                <a:highlight>
                  <a:srgbClr val="FFFF00"/>
                </a:highlight>
              </a:rPr>
              <a:t>We must obey God rather than men</a:t>
            </a:r>
            <a:r>
              <a:rPr lang="en-US" dirty="0"/>
              <a:t>.</a:t>
            </a:r>
          </a:p>
        </p:txBody>
      </p:sp>
    </p:spTree>
    <p:extLst>
      <p:ext uri="{BB962C8B-B14F-4D97-AF65-F5344CB8AC3E}">
        <p14:creationId xmlns:p14="http://schemas.microsoft.com/office/powerpoint/2010/main" val="122217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954107"/>
          </a:xfrm>
          <a:prstGeom prst="rect">
            <a:avLst/>
          </a:prstGeom>
          <a:noFill/>
        </p:spPr>
        <p:txBody>
          <a:bodyPr wrap="square" rtlCol="0">
            <a:spAutoFit/>
          </a:bodyPr>
          <a:lstStyle/>
          <a:p>
            <a:pPr algn="ctr"/>
            <a:r>
              <a:rPr lang="en-US" sz="2800" b="1" dirty="0"/>
              <a:t>D. </a:t>
            </a:r>
            <a:r>
              <a:rPr lang="en-US" sz="2800" dirty="0"/>
              <a:t>There are right reasons, times, and ways to </a:t>
            </a:r>
            <a:r>
              <a:rPr lang="en-US" sz="2800" u="sng" dirty="0">
                <a:solidFill>
                  <a:srgbClr val="00B050"/>
                </a:solidFill>
              </a:rPr>
              <a:t>stand</a:t>
            </a:r>
            <a:r>
              <a:rPr lang="en-US" sz="2800" dirty="0"/>
              <a:t> </a:t>
            </a:r>
            <a:r>
              <a:rPr lang="en-US" sz="2800" u="sng" dirty="0">
                <a:solidFill>
                  <a:srgbClr val="00B050"/>
                </a:solidFill>
              </a:rPr>
              <a:t>up</a:t>
            </a:r>
            <a:r>
              <a:rPr lang="en-US" sz="2800" dirty="0">
                <a:solidFill>
                  <a:srgbClr val="00B050"/>
                </a:solidFill>
              </a:rPr>
              <a:t> </a:t>
            </a:r>
            <a:r>
              <a:rPr lang="en-US" sz="2800" u="sng" dirty="0">
                <a:solidFill>
                  <a:srgbClr val="00B050"/>
                </a:solidFill>
              </a:rPr>
              <a:t>to</a:t>
            </a:r>
            <a:r>
              <a:rPr lang="en-US" sz="2800" dirty="0"/>
              <a:t> authority if the above 3 things are true.</a:t>
            </a:r>
          </a:p>
        </p:txBody>
      </p:sp>
      <p:sp>
        <p:nvSpPr>
          <p:cNvPr id="2" name="TextBox 1">
            <a:extLst>
              <a:ext uri="{FF2B5EF4-FFF2-40B4-BE49-F238E27FC236}">
                <a16:creationId xmlns:a16="http://schemas.microsoft.com/office/drawing/2014/main" id="{2500D48C-238D-92D3-99E2-37F8BA73CB74}"/>
              </a:ext>
            </a:extLst>
          </p:cNvPr>
          <p:cNvSpPr txBox="1"/>
          <p:nvPr/>
        </p:nvSpPr>
        <p:spPr>
          <a:xfrm>
            <a:off x="2540872" y="2201450"/>
            <a:ext cx="711025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12:17-19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Repay no one evil for evil, but give thought to </a:t>
            </a:r>
            <a:r>
              <a:rPr lang="en-US" dirty="0">
                <a:highlight>
                  <a:srgbClr val="FFFF00"/>
                </a:highlight>
              </a:rPr>
              <a:t>do what is honorable in the sight of all. </a:t>
            </a:r>
            <a:r>
              <a:rPr lang="en-US" b="1" u="sng" dirty="0">
                <a:highlight>
                  <a:srgbClr val="FFFF00"/>
                </a:highlight>
              </a:rPr>
              <a:t>If possible</a:t>
            </a:r>
            <a:r>
              <a:rPr lang="en-US" dirty="0">
                <a:highlight>
                  <a:srgbClr val="FFFF00"/>
                </a:highlight>
              </a:rPr>
              <a:t>, so far as it depends on you, live peaceably with all.</a:t>
            </a:r>
            <a:r>
              <a:rPr lang="en-US" dirty="0"/>
              <a:t> Beloved, never avenge yourselves, but leave it to the wrath of God, for it is written, “Vengeance is mine, I will repay, says the Lord.”</a:t>
            </a:r>
          </a:p>
        </p:txBody>
      </p:sp>
    </p:spTree>
    <p:extLst>
      <p:ext uri="{BB962C8B-B14F-4D97-AF65-F5344CB8AC3E}">
        <p14:creationId xmlns:p14="http://schemas.microsoft.com/office/powerpoint/2010/main" val="318494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954107"/>
          </a:xfrm>
          <a:prstGeom prst="rect">
            <a:avLst/>
          </a:prstGeom>
          <a:noFill/>
        </p:spPr>
        <p:txBody>
          <a:bodyPr wrap="square" rtlCol="0">
            <a:spAutoFit/>
          </a:bodyPr>
          <a:lstStyle/>
          <a:p>
            <a:pPr algn="ctr"/>
            <a:r>
              <a:rPr lang="en-US" sz="2800" b="1" dirty="0"/>
              <a:t>D. </a:t>
            </a:r>
            <a:r>
              <a:rPr lang="en-US" sz="2800" dirty="0"/>
              <a:t>There are right reasons, times, and ways to </a:t>
            </a:r>
            <a:r>
              <a:rPr lang="en-US" sz="2800" u="sng" dirty="0">
                <a:solidFill>
                  <a:srgbClr val="00B050"/>
                </a:solidFill>
              </a:rPr>
              <a:t>stand</a:t>
            </a:r>
            <a:r>
              <a:rPr lang="en-US" sz="2800" dirty="0"/>
              <a:t> </a:t>
            </a:r>
            <a:r>
              <a:rPr lang="en-US" sz="2800" u="sng" dirty="0">
                <a:solidFill>
                  <a:srgbClr val="00B050"/>
                </a:solidFill>
              </a:rPr>
              <a:t>up</a:t>
            </a:r>
            <a:r>
              <a:rPr lang="en-US" sz="2800" dirty="0">
                <a:solidFill>
                  <a:srgbClr val="00B050"/>
                </a:solidFill>
              </a:rPr>
              <a:t> </a:t>
            </a:r>
            <a:r>
              <a:rPr lang="en-US" sz="2800" u="sng" dirty="0">
                <a:solidFill>
                  <a:srgbClr val="00B050"/>
                </a:solidFill>
              </a:rPr>
              <a:t>to</a:t>
            </a:r>
            <a:r>
              <a:rPr lang="en-US" sz="2800" dirty="0"/>
              <a:t> authority if the above 3 things are true.</a:t>
            </a:r>
          </a:p>
        </p:txBody>
      </p:sp>
      <p:sp>
        <p:nvSpPr>
          <p:cNvPr id="2" name="TextBox 1">
            <a:extLst>
              <a:ext uri="{FF2B5EF4-FFF2-40B4-BE49-F238E27FC236}">
                <a16:creationId xmlns:a16="http://schemas.microsoft.com/office/drawing/2014/main" id="{2500D48C-238D-92D3-99E2-37F8BA73CB74}"/>
              </a:ext>
            </a:extLst>
          </p:cNvPr>
          <p:cNvSpPr txBox="1"/>
          <p:nvPr/>
        </p:nvSpPr>
        <p:spPr>
          <a:xfrm>
            <a:off x="1671269" y="1705707"/>
            <a:ext cx="9024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Timothy 3:2, 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Therefore an overseer </a:t>
            </a:r>
            <a:r>
              <a:rPr lang="en-US" dirty="0">
                <a:highlight>
                  <a:srgbClr val="FFFF00"/>
                </a:highlight>
              </a:rPr>
              <a:t>must be above reproach </a:t>
            </a:r>
            <a:r>
              <a:rPr lang="en-US" dirty="0"/>
              <a:t>… he </a:t>
            </a:r>
            <a:r>
              <a:rPr lang="en-US" dirty="0">
                <a:highlight>
                  <a:srgbClr val="FFFF00"/>
                </a:highlight>
              </a:rPr>
              <a:t>must be well thought of by outsiders </a:t>
            </a:r>
            <a:r>
              <a:rPr lang="en-US" dirty="0"/>
              <a:t>…</a:t>
            </a:r>
          </a:p>
        </p:txBody>
      </p:sp>
      <p:sp>
        <p:nvSpPr>
          <p:cNvPr id="4" name="TextBox 3">
            <a:extLst>
              <a:ext uri="{FF2B5EF4-FFF2-40B4-BE49-F238E27FC236}">
                <a16:creationId xmlns:a16="http://schemas.microsoft.com/office/drawing/2014/main" id="{321F1D44-6352-1E83-C500-278C0BF95D98}"/>
              </a:ext>
            </a:extLst>
          </p:cNvPr>
          <p:cNvSpPr txBox="1"/>
          <p:nvPr/>
        </p:nvSpPr>
        <p:spPr>
          <a:xfrm>
            <a:off x="1583585" y="2624801"/>
            <a:ext cx="902482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Acts 20:29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sz="1800" dirty="0">
                <a:solidFill>
                  <a:srgbClr val="000000"/>
                </a:solidFill>
                <a:highlight>
                  <a:srgbClr val="FFFF00"/>
                </a:highlight>
              </a:rPr>
              <a:t>Pay careful attention to yourselves and to all the flock</a:t>
            </a:r>
            <a:r>
              <a:rPr lang="en-US" sz="1800" dirty="0">
                <a:solidFill>
                  <a:srgbClr val="000000"/>
                </a:solidFill>
              </a:rPr>
              <a:t>, in which the Holy Spirit has made you overseers, to care for the church of God, which he obtained with his own blood. </a:t>
            </a:r>
            <a:endParaRPr lang="en-US" dirty="0"/>
          </a:p>
        </p:txBody>
      </p:sp>
      <p:sp>
        <p:nvSpPr>
          <p:cNvPr id="5" name="TextBox 4">
            <a:extLst>
              <a:ext uri="{FF2B5EF4-FFF2-40B4-BE49-F238E27FC236}">
                <a16:creationId xmlns:a16="http://schemas.microsoft.com/office/drawing/2014/main" id="{FF2D1712-5280-2690-8E68-2E2F7B9DCB17}"/>
              </a:ext>
            </a:extLst>
          </p:cNvPr>
          <p:cNvSpPr txBox="1"/>
          <p:nvPr/>
        </p:nvSpPr>
        <p:spPr>
          <a:xfrm>
            <a:off x="1583584" y="3820894"/>
            <a:ext cx="90248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Peter 5:1-2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sz="1800" dirty="0">
                <a:solidFill>
                  <a:srgbClr val="000000"/>
                </a:solidFill>
              </a:rPr>
              <a:t> So I exhort the elders among you, as a fellow elder and a witness of the sufferings of Christ, as well as a partaker in the glory that is going to be revealed: </a:t>
            </a:r>
            <a:r>
              <a:rPr lang="en-US" sz="1800" dirty="0">
                <a:solidFill>
                  <a:srgbClr val="000000"/>
                </a:solidFill>
                <a:highlight>
                  <a:srgbClr val="FFFF00"/>
                </a:highlight>
              </a:rPr>
              <a:t>shepherd the flock of God that is among you,</a:t>
            </a:r>
            <a:r>
              <a:rPr lang="en-US" sz="1800" dirty="0">
                <a:solidFill>
                  <a:srgbClr val="000000"/>
                </a:solidFill>
              </a:rPr>
              <a:t> exercising oversight, not under compulsion, but willingly, as God would have you;</a:t>
            </a:r>
            <a:endParaRPr lang="en-US" dirty="0"/>
          </a:p>
        </p:txBody>
      </p:sp>
    </p:spTree>
    <p:extLst>
      <p:ext uri="{BB962C8B-B14F-4D97-AF65-F5344CB8AC3E}">
        <p14:creationId xmlns:p14="http://schemas.microsoft.com/office/powerpoint/2010/main" val="7363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954107"/>
          </a:xfrm>
          <a:prstGeom prst="rect">
            <a:avLst/>
          </a:prstGeom>
          <a:noFill/>
        </p:spPr>
        <p:txBody>
          <a:bodyPr wrap="square" rtlCol="0">
            <a:spAutoFit/>
          </a:bodyPr>
          <a:lstStyle/>
          <a:p>
            <a:pPr algn="ctr"/>
            <a:r>
              <a:rPr lang="en-US" sz="2800" b="1" dirty="0"/>
              <a:t>D. </a:t>
            </a:r>
            <a:r>
              <a:rPr lang="en-US" sz="2800" dirty="0"/>
              <a:t>There are right reasons, times, and ways to </a:t>
            </a:r>
            <a:r>
              <a:rPr lang="en-US" sz="2800" u="sng" dirty="0">
                <a:solidFill>
                  <a:srgbClr val="00B050"/>
                </a:solidFill>
              </a:rPr>
              <a:t>stand</a:t>
            </a:r>
            <a:r>
              <a:rPr lang="en-US" sz="2800" dirty="0"/>
              <a:t> </a:t>
            </a:r>
            <a:r>
              <a:rPr lang="en-US" sz="2800" u="sng" dirty="0">
                <a:solidFill>
                  <a:srgbClr val="00B050"/>
                </a:solidFill>
              </a:rPr>
              <a:t>up</a:t>
            </a:r>
            <a:r>
              <a:rPr lang="en-US" sz="2800" dirty="0">
                <a:solidFill>
                  <a:srgbClr val="00B050"/>
                </a:solidFill>
              </a:rPr>
              <a:t> </a:t>
            </a:r>
            <a:r>
              <a:rPr lang="en-US" sz="2800" u="sng" dirty="0">
                <a:solidFill>
                  <a:srgbClr val="00B050"/>
                </a:solidFill>
              </a:rPr>
              <a:t>to</a:t>
            </a:r>
            <a:r>
              <a:rPr lang="en-US" sz="2800" dirty="0"/>
              <a:t> authority if the above 3 things are true.</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1181310"/>
            <a:ext cx="12192000" cy="830997"/>
          </a:xfrm>
          <a:prstGeom prst="rect">
            <a:avLst/>
          </a:prstGeom>
          <a:noFill/>
        </p:spPr>
        <p:txBody>
          <a:bodyPr wrap="square" rtlCol="0">
            <a:spAutoFit/>
          </a:bodyPr>
          <a:lstStyle/>
          <a:p>
            <a:pPr algn="ctr"/>
            <a:r>
              <a:rPr lang="en-US" sz="2400" b="1" dirty="0"/>
              <a:t>1. </a:t>
            </a:r>
            <a:r>
              <a:rPr lang="en-US" sz="2400" dirty="0"/>
              <a:t>There are times to stand up when your </a:t>
            </a:r>
            <a:r>
              <a:rPr lang="en-US" sz="2400" u="sng" dirty="0">
                <a:solidFill>
                  <a:srgbClr val="00B050"/>
                </a:solidFill>
              </a:rPr>
              <a:t>reputation</a:t>
            </a:r>
            <a:r>
              <a:rPr lang="en-US" sz="2400" dirty="0"/>
              <a:t> as Christ’s </a:t>
            </a:r>
            <a:r>
              <a:rPr lang="en-US" sz="2400" u="sng" dirty="0">
                <a:solidFill>
                  <a:srgbClr val="00B050"/>
                </a:solidFill>
              </a:rPr>
              <a:t>ambassador</a:t>
            </a:r>
            <a:r>
              <a:rPr lang="en-US" sz="2400" dirty="0"/>
              <a:t> or the </a:t>
            </a:r>
            <a:r>
              <a:rPr lang="en-US" sz="2400" u="sng" dirty="0">
                <a:solidFill>
                  <a:srgbClr val="00B050"/>
                </a:solidFill>
              </a:rPr>
              <a:t>reputation</a:t>
            </a:r>
            <a:r>
              <a:rPr lang="en-US" sz="2400" dirty="0"/>
              <a:t> of Jesus Christ Himself is on the line.</a:t>
            </a:r>
          </a:p>
        </p:txBody>
      </p:sp>
      <p:sp>
        <p:nvSpPr>
          <p:cNvPr id="2" name="TextBox 1">
            <a:extLst>
              <a:ext uri="{FF2B5EF4-FFF2-40B4-BE49-F238E27FC236}">
                <a16:creationId xmlns:a16="http://schemas.microsoft.com/office/drawing/2014/main" id="{2500D48C-238D-92D3-99E2-37F8BA73CB74}"/>
              </a:ext>
            </a:extLst>
          </p:cNvPr>
          <p:cNvSpPr txBox="1"/>
          <p:nvPr/>
        </p:nvSpPr>
        <p:spPr>
          <a:xfrm>
            <a:off x="643355" y="3429000"/>
            <a:ext cx="109052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12:17-19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Repay no one evil for evil, but give thought to do what is honorable in the sight of all. If possible, so far as it depends on you, live peaceably with all. Beloved, never avenge yourselves, but leave it to the wrath of God, for it is written, “</a:t>
            </a:r>
            <a:r>
              <a:rPr lang="en-US" dirty="0">
                <a:highlight>
                  <a:srgbClr val="FFFF00"/>
                </a:highlight>
              </a:rPr>
              <a:t>Vengeance is mine, I will repay, says the Lord</a:t>
            </a:r>
            <a:r>
              <a:rPr lang="en-US" dirty="0"/>
              <a:t>.”</a:t>
            </a:r>
          </a:p>
        </p:txBody>
      </p:sp>
      <p:sp>
        <p:nvSpPr>
          <p:cNvPr id="6" name="TextBox 5">
            <a:extLst>
              <a:ext uri="{FF2B5EF4-FFF2-40B4-BE49-F238E27FC236}">
                <a16:creationId xmlns:a16="http://schemas.microsoft.com/office/drawing/2014/main" id="{3FBC017F-186B-B939-E45F-B528411F0619}"/>
              </a:ext>
            </a:extLst>
          </p:cNvPr>
          <p:cNvSpPr txBox="1"/>
          <p:nvPr/>
        </p:nvSpPr>
        <p:spPr>
          <a:xfrm>
            <a:off x="0" y="2258988"/>
            <a:ext cx="12192000" cy="461665"/>
          </a:xfrm>
          <a:prstGeom prst="rect">
            <a:avLst/>
          </a:prstGeom>
          <a:noFill/>
        </p:spPr>
        <p:txBody>
          <a:bodyPr wrap="square" rtlCol="0">
            <a:spAutoFit/>
          </a:bodyPr>
          <a:lstStyle/>
          <a:p>
            <a:pPr algn="ctr"/>
            <a:r>
              <a:rPr lang="en-US" sz="2400" b="1" dirty="0"/>
              <a:t>2. </a:t>
            </a:r>
            <a:r>
              <a:rPr lang="en-US" sz="2400" dirty="0"/>
              <a:t>There are times to stand up in order to </a:t>
            </a:r>
            <a:r>
              <a:rPr lang="en-US" sz="2400" u="sng" dirty="0">
                <a:solidFill>
                  <a:srgbClr val="00B050"/>
                </a:solidFill>
              </a:rPr>
              <a:t>protect</a:t>
            </a:r>
            <a:r>
              <a:rPr lang="en-US" sz="2400" dirty="0"/>
              <a:t> Jesus’s church.</a:t>
            </a:r>
          </a:p>
        </p:txBody>
      </p:sp>
    </p:spTree>
    <p:extLst>
      <p:ext uri="{BB962C8B-B14F-4D97-AF65-F5344CB8AC3E}">
        <p14:creationId xmlns:p14="http://schemas.microsoft.com/office/powerpoint/2010/main" val="52679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0" y="162839"/>
            <a:ext cx="12192000" cy="523220"/>
          </a:xfrm>
          <a:prstGeom prst="rect">
            <a:avLst/>
          </a:prstGeom>
          <a:noFill/>
        </p:spPr>
        <p:txBody>
          <a:bodyPr wrap="square" rtlCol="0">
            <a:spAutoFit/>
          </a:bodyPr>
          <a:lstStyle/>
          <a:p>
            <a:r>
              <a:rPr lang="en-US" sz="2800" b="1" dirty="0"/>
              <a:t>A. </a:t>
            </a:r>
            <a:r>
              <a:rPr lang="en-US" sz="2800" dirty="0"/>
              <a:t>Have a </a:t>
            </a:r>
            <a:r>
              <a:rPr lang="en-US" sz="2800" u="sng" dirty="0">
                <a:solidFill>
                  <a:srgbClr val="00B050"/>
                </a:solidFill>
              </a:rPr>
              <a:t>living</a:t>
            </a:r>
            <a:r>
              <a:rPr lang="en-US" sz="2800" dirty="0"/>
              <a:t> and </a:t>
            </a:r>
            <a:r>
              <a:rPr lang="en-US" sz="2800" u="sng" dirty="0">
                <a:solidFill>
                  <a:srgbClr val="00B050"/>
                </a:solidFill>
              </a:rPr>
              <a:t>active</a:t>
            </a:r>
            <a:r>
              <a:rPr lang="en-US" sz="2800" dirty="0"/>
              <a:t> faith in Jesus Christ</a:t>
            </a:r>
          </a:p>
        </p:txBody>
      </p:sp>
      <p:sp>
        <p:nvSpPr>
          <p:cNvPr id="4" name="TextBox 3">
            <a:extLst>
              <a:ext uri="{FF2B5EF4-FFF2-40B4-BE49-F238E27FC236}">
                <a16:creationId xmlns:a16="http://schemas.microsoft.com/office/drawing/2014/main" id="{B5FE510B-71E3-0CDB-3E56-35296FA14224}"/>
              </a:ext>
            </a:extLst>
          </p:cNvPr>
          <p:cNvSpPr txBox="1"/>
          <p:nvPr/>
        </p:nvSpPr>
        <p:spPr>
          <a:xfrm>
            <a:off x="0" y="811805"/>
            <a:ext cx="12192000" cy="523220"/>
          </a:xfrm>
          <a:prstGeom prst="rect">
            <a:avLst/>
          </a:prstGeom>
          <a:noFill/>
        </p:spPr>
        <p:txBody>
          <a:bodyPr wrap="square" rtlCol="0">
            <a:spAutoFit/>
          </a:bodyPr>
          <a:lstStyle/>
          <a:p>
            <a:r>
              <a:rPr lang="en-US" sz="2800" b="1" dirty="0"/>
              <a:t>B. </a:t>
            </a:r>
            <a:r>
              <a:rPr lang="en-US" sz="2800" u="sng" dirty="0">
                <a:solidFill>
                  <a:srgbClr val="00B050"/>
                </a:solidFill>
              </a:rPr>
              <a:t>Trust</a:t>
            </a:r>
            <a:r>
              <a:rPr lang="en-US" sz="2800" dirty="0"/>
              <a:t> in God’s </a:t>
            </a:r>
            <a:r>
              <a:rPr lang="en-US" sz="2800" u="sng" dirty="0">
                <a:solidFill>
                  <a:srgbClr val="00B050"/>
                </a:solidFill>
              </a:rPr>
              <a:t>sovereignty</a:t>
            </a:r>
          </a:p>
        </p:txBody>
      </p:sp>
      <p:sp>
        <p:nvSpPr>
          <p:cNvPr id="7" name="TextBox 6">
            <a:extLst>
              <a:ext uri="{FF2B5EF4-FFF2-40B4-BE49-F238E27FC236}">
                <a16:creationId xmlns:a16="http://schemas.microsoft.com/office/drawing/2014/main" id="{CD40A32B-A43E-8B59-345B-1C76894B948F}"/>
              </a:ext>
            </a:extLst>
          </p:cNvPr>
          <p:cNvSpPr txBox="1"/>
          <p:nvPr/>
        </p:nvSpPr>
        <p:spPr>
          <a:xfrm>
            <a:off x="0" y="1574099"/>
            <a:ext cx="12192000" cy="523220"/>
          </a:xfrm>
          <a:prstGeom prst="rect">
            <a:avLst/>
          </a:prstGeom>
          <a:noFill/>
        </p:spPr>
        <p:txBody>
          <a:bodyPr wrap="square" rtlCol="0">
            <a:spAutoFit/>
          </a:bodyPr>
          <a:lstStyle/>
          <a:p>
            <a:r>
              <a:rPr lang="en-US" sz="2800" b="1" dirty="0"/>
              <a:t>C. </a:t>
            </a:r>
            <a:r>
              <a:rPr lang="en-US" sz="2800" u="sng" dirty="0">
                <a:solidFill>
                  <a:srgbClr val="00B050"/>
                </a:solidFill>
              </a:rPr>
              <a:t>Submit</a:t>
            </a:r>
            <a:r>
              <a:rPr lang="en-US" sz="2800" dirty="0"/>
              <a:t> to authorities when it doesn’t </a:t>
            </a:r>
            <a:r>
              <a:rPr lang="en-US" sz="2800" u="sng" dirty="0">
                <a:solidFill>
                  <a:srgbClr val="00B050"/>
                </a:solidFill>
              </a:rPr>
              <a:t>compromise</a:t>
            </a:r>
            <a:r>
              <a:rPr lang="en-US" sz="2800" dirty="0"/>
              <a:t> your faith</a:t>
            </a:r>
          </a:p>
        </p:txBody>
      </p:sp>
      <p:sp>
        <p:nvSpPr>
          <p:cNvPr id="8" name="TextBox 7">
            <a:extLst>
              <a:ext uri="{FF2B5EF4-FFF2-40B4-BE49-F238E27FC236}">
                <a16:creationId xmlns:a16="http://schemas.microsoft.com/office/drawing/2014/main" id="{A19F846A-98AE-4963-0372-4A6C08BED116}"/>
              </a:ext>
            </a:extLst>
          </p:cNvPr>
          <p:cNvSpPr txBox="1"/>
          <p:nvPr/>
        </p:nvSpPr>
        <p:spPr>
          <a:xfrm>
            <a:off x="0" y="2336393"/>
            <a:ext cx="12192000" cy="954107"/>
          </a:xfrm>
          <a:prstGeom prst="rect">
            <a:avLst/>
          </a:prstGeom>
          <a:noFill/>
        </p:spPr>
        <p:txBody>
          <a:bodyPr wrap="square" rtlCol="0">
            <a:spAutoFit/>
          </a:bodyPr>
          <a:lstStyle/>
          <a:p>
            <a:r>
              <a:rPr lang="en-US" sz="2800" b="1" dirty="0"/>
              <a:t>D. </a:t>
            </a:r>
            <a:r>
              <a:rPr lang="en-US" sz="2800" dirty="0"/>
              <a:t>There are right reasons, times, and ways to </a:t>
            </a:r>
            <a:r>
              <a:rPr lang="en-US" sz="2800" u="sng" dirty="0">
                <a:solidFill>
                  <a:srgbClr val="00B050"/>
                </a:solidFill>
              </a:rPr>
              <a:t>stand</a:t>
            </a:r>
            <a:r>
              <a:rPr lang="en-US" sz="2800" dirty="0"/>
              <a:t> </a:t>
            </a:r>
            <a:r>
              <a:rPr lang="en-US" sz="2800" u="sng" dirty="0">
                <a:solidFill>
                  <a:srgbClr val="00B050"/>
                </a:solidFill>
              </a:rPr>
              <a:t>up</a:t>
            </a:r>
            <a:r>
              <a:rPr lang="en-US" sz="2800" dirty="0">
                <a:solidFill>
                  <a:srgbClr val="00B050"/>
                </a:solidFill>
              </a:rPr>
              <a:t> </a:t>
            </a:r>
            <a:r>
              <a:rPr lang="en-US" sz="2800" u="sng" dirty="0">
                <a:solidFill>
                  <a:srgbClr val="00B050"/>
                </a:solidFill>
              </a:rPr>
              <a:t>to</a:t>
            </a:r>
            <a:r>
              <a:rPr lang="en-US" sz="2800" dirty="0"/>
              <a:t> authority if the above 3</a:t>
            </a:r>
          </a:p>
          <a:p>
            <a:r>
              <a:rPr lang="en-US" sz="2800" dirty="0"/>
              <a:t>      things are true.</a:t>
            </a:r>
          </a:p>
        </p:txBody>
      </p:sp>
    </p:spTree>
    <p:extLst>
      <p:ext uri="{BB962C8B-B14F-4D97-AF65-F5344CB8AC3E}">
        <p14:creationId xmlns:p14="http://schemas.microsoft.com/office/powerpoint/2010/main" val="334265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par>
                                <p:cTn id="8" presetID="22" presetClass="entr" presetSubtype="8"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0"/>
                                        <p:tgtEl>
                                          <p:spTgt spid="4"/>
                                        </p:tgtEl>
                                      </p:cBhvr>
                                    </p:animEffect>
                                  </p:childTnLst>
                                </p:cTn>
                              </p:par>
                              <p:par>
                                <p:cTn id="11" presetID="22" presetClass="entr" presetSubtype="8" fill="hold" grpId="0" nodeType="withEffect">
                                  <p:stCondLst>
                                    <p:cond delay="40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par>
                                <p:cTn id="14" presetID="22" presetClass="entr" presetSubtype="8" fill="hold" grpId="0" nodeType="withEffect">
                                  <p:stCondLst>
                                    <p:cond delay="60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text on a white background&#10;&#10;Description automatically generated">
            <a:extLst>
              <a:ext uri="{FF2B5EF4-FFF2-40B4-BE49-F238E27FC236}">
                <a16:creationId xmlns:a16="http://schemas.microsoft.com/office/drawing/2014/main" id="{6682E85B-07BA-7F96-A648-27903C560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262" y="1529850"/>
            <a:ext cx="9515475" cy="296227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00B78C5-04F0-B082-87B1-FCFA330D4E1A}"/>
                  </a:ext>
                </a:extLst>
              </p14:cNvPr>
              <p14:cNvContentPartPr/>
              <p14:nvPr/>
            </p14:nvContentPartPr>
            <p14:xfrm>
              <a:off x="6570411" y="1697349"/>
              <a:ext cx="1872360" cy="80640"/>
            </p14:xfrm>
          </p:contentPart>
        </mc:Choice>
        <mc:Fallback xmlns="">
          <p:pic>
            <p:nvPicPr>
              <p:cNvPr id="6" name="Ink 5">
                <a:extLst>
                  <a:ext uri="{FF2B5EF4-FFF2-40B4-BE49-F238E27FC236}">
                    <a16:creationId xmlns:a16="http://schemas.microsoft.com/office/drawing/2014/main" id="{C00B78C5-04F0-B082-87B1-FCFA330D4E1A}"/>
                  </a:ext>
                </a:extLst>
              </p:cNvPr>
              <p:cNvPicPr/>
              <p:nvPr/>
            </p:nvPicPr>
            <p:blipFill>
              <a:blip r:embed="rId4"/>
              <a:stretch>
                <a:fillRect/>
              </a:stretch>
            </p:blipFill>
            <p:spPr>
              <a:xfrm>
                <a:off x="6516411" y="1589709"/>
                <a:ext cx="19800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FF90A13-2EE4-AF6C-D9A4-40E09B17FC66}"/>
                  </a:ext>
                </a:extLst>
              </p14:cNvPr>
              <p14:cNvContentPartPr/>
              <p14:nvPr/>
            </p14:nvContentPartPr>
            <p14:xfrm>
              <a:off x="6727371" y="1618149"/>
              <a:ext cx="1714680" cy="54000"/>
            </p14:xfrm>
          </p:contentPart>
        </mc:Choice>
        <mc:Fallback xmlns="">
          <p:pic>
            <p:nvPicPr>
              <p:cNvPr id="7" name="Ink 6">
                <a:extLst>
                  <a:ext uri="{FF2B5EF4-FFF2-40B4-BE49-F238E27FC236}">
                    <a16:creationId xmlns:a16="http://schemas.microsoft.com/office/drawing/2014/main" id="{5FF90A13-2EE4-AF6C-D9A4-40E09B17FC66}"/>
                  </a:ext>
                </a:extLst>
              </p:cNvPr>
              <p:cNvPicPr/>
              <p:nvPr/>
            </p:nvPicPr>
            <p:blipFill>
              <a:blip r:embed="rId6"/>
              <a:stretch>
                <a:fillRect/>
              </a:stretch>
            </p:blipFill>
            <p:spPr>
              <a:xfrm>
                <a:off x="6673371" y="1510509"/>
                <a:ext cx="1822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D57623D-3EFB-3518-7E7C-3BCFB1BF6A69}"/>
                  </a:ext>
                </a:extLst>
              </p14:cNvPr>
              <p14:cNvContentPartPr/>
              <p14:nvPr/>
            </p14:nvContentPartPr>
            <p14:xfrm>
              <a:off x="1724091" y="4270989"/>
              <a:ext cx="1134000" cy="40320"/>
            </p14:xfrm>
          </p:contentPart>
        </mc:Choice>
        <mc:Fallback xmlns="">
          <p:pic>
            <p:nvPicPr>
              <p:cNvPr id="8" name="Ink 7">
                <a:extLst>
                  <a:ext uri="{FF2B5EF4-FFF2-40B4-BE49-F238E27FC236}">
                    <a16:creationId xmlns:a16="http://schemas.microsoft.com/office/drawing/2014/main" id="{FD57623D-3EFB-3518-7E7C-3BCFB1BF6A69}"/>
                  </a:ext>
                </a:extLst>
              </p:cNvPr>
              <p:cNvPicPr/>
              <p:nvPr/>
            </p:nvPicPr>
            <p:blipFill>
              <a:blip r:embed="rId8"/>
              <a:stretch>
                <a:fillRect/>
              </a:stretch>
            </p:blipFill>
            <p:spPr>
              <a:xfrm>
                <a:off x="1670091" y="4162989"/>
                <a:ext cx="1241640" cy="255960"/>
              </a:xfrm>
              <a:prstGeom prst="rect">
                <a:avLst/>
              </a:prstGeom>
            </p:spPr>
          </p:pic>
        </mc:Fallback>
      </mc:AlternateContent>
    </p:spTree>
    <p:extLst>
      <p:ext uri="{BB962C8B-B14F-4D97-AF65-F5344CB8AC3E}">
        <p14:creationId xmlns:p14="http://schemas.microsoft.com/office/powerpoint/2010/main" val="8280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text&#10;&#10;Description automatically generated">
            <a:extLst>
              <a:ext uri="{FF2B5EF4-FFF2-40B4-BE49-F238E27FC236}">
                <a16:creationId xmlns:a16="http://schemas.microsoft.com/office/drawing/2014/main" id="{E71DC68A-AC75-C7A5-9B31-E0FA08EFF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7" y="710615"/>
            <a:ext cx="8620125" cy="2428875"/>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E3CBFE9-1783-AF6F-E969-D669661A4EF6}"/>
                  </a:ext>
                </a:extLst>
              </p14:cNvPr>
              <p14:cNvContentPartPr/>
              <p14:nvPr/>
            </p14:nvContentPartPr>
            <p14:xfrm>
              <a:off x="3565575" y="2819399"/>
              <a:ext cx="1089360" cy="59040"/>
            </p14:xfrm>
          </p:contentPart>
        </mc:Choice>
        <mc:Fallback>
          <p:pic>
            <p:nvPicPr>
              <p:cNvPr id="2" name="Ink 1">
                <a:extLst>
                  <a:ext uri="{FF2B5EF4-FFF2-40B4-BE49-F238E27FC236}">
                    <a16:creationId xmlns:a16="http://schemas.microsoft.com/office/drawing/2014/main" id="{DE3CBFE9-1783-AF6F-E969-D669661A4EF6}"/>
                  </a:ext>
                </a:extLst>
              </p:cNvPr>
              <p:cNvPicPr/>
              <p:nvPr/>
            </p:nvPicPr>
            <p:blipFill>
              <a:blip r:embed="rId4"/>
              <a:stretch>
                <a:fillRect/>
              </a:stretch>
            </p:blipFill>
            <p:spPr>
              <a:xfrm>
                <a:off x="3511557" y="2710736"/>
                <a:ext cx="1197036" cy="276003"/>
              </a:xfrm>
              <a:prstGeom prst="rect">
                <a:avLst/>
              </a:prstGeom>
            </p:spPr>
          </p:pic>
        </mc:Fallback>
      </mc:AlternateContent>
    </p:spTree>
    <p:extLst>
      <p:ext uri="{BB962C8B-B14F-4D97-AF65-F5344CB8AC3E}">
        <p14:creationId xmlns:p14="http://schemas.microsoft.com/office/powerpoint/2010/main" val="344050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website&#10;&#10;Description automatically generated">
            <a:extLst>
              <a:ext uri="{FF2B5EF4-FFF2-40B4-BE49-F238E27FC236}">
                <a16:creationId xmlns:a16="http://schemas.microsoft.com/office/drawing/2014/main" id="{C344EEA1-9B67-528B-0597-F18A01F70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 y="571228"/>
            <a:ext cx="11591925" cy="4095750"/>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B2277B5F-5BDF-92AA-B3ED-1EB452D440FF}"/>
                  </a:ext>
                </a:extLst>
              </p14:cNvPr>
              <p14:cNvContentPartPr/>
              <p14:nvPr/>
            </p14:nvContentPartPr>
            <p14:xfrm>
              <a:off x="5751152" y="804524"/>
              <a:ext cx="3471480" cy="74520"/>
            </p14:xfrm>
          </p:contentPart>
        </mc:Choice>
        <mc:Fallback xmlns="">
          <p:pic>
            <p:nvPicPr>
              <p:cNvPr id="10" name="Ink 9">
                <a:extLst>
                  <a:ext uri="{FF2B5EF4-FFF2-40B4-BE49-F238E27FC236}">
                    <a16:creationId xmlns:a16="http://schemas.microsoft.com/office/drawing/2014/main" id="{B2277B5F-5BDF-92AA-B3ED-1EB452D440FF}"/>
                  </a:ext>
                </a:extLst>
              </p:cNvPr>
              <p:cNvPicPr/>
              <p:nvPr/>
            </p:nvPicPr>
            <p:blipFill>
              <a:blip r:embed="rId4"/>
              <a:stretch>
                <a:fillRect/>
              </a:stretch>
            </p:blipFill>
            <p:spPr>
              <a:xfrm>
                <a:off x="5697152" y="696524"/>
                <a:ext cx="35791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EB29FF60-D900-F11B-1F46-13767E89EB5B}"/>
                  </a:ext>
                </a:extLst>
              </p14:cNvPr>
              <p14:cNvContentPartPr/>
              <p14:nvPr/>
            </p14:nvContentPartPr>
            <p14:xfrm>
              <a:off x="7988912" y="853844"/>
              <a:ext cx="1101600" cy="62280"/>
            </p14:xfrm>
          </p:contentPart>
        </mc:Choice>
        <mc:Fallback xmlns="">
          <p:pic>
            <p:nvPicPr>
              <p:cNvPr id="11" name="Ink 10">
                <a:extLst>
                  <a:ext uri="{FF2B5EF4-FFF2-40B4-BE49-F238E27FC236}">
                    <a16:creationId xmlns:a16="http://schemas.microsoft.com/office/drawing/2014/main" id="{EB29FF60-D900-F11B-1F46-13767E89EB5B}"/>
                  </a:ext>
                </a:extLst>
              </p:cNvPr>
              <p:cNvPicPr/>
              <p:nvPr/>
            </p:nvPicPr>
            <p:blipFill>
              <a:blip r:embed="rId6"/>
              <a:stretch>
                <a:fillRect/>
              </a:stretch>
            </p:blipFill>
            <p:spPr>
              <a:xfrm>
                <a:off x="7934912" y="746204"/>
                <a:ext cx="12092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D0E30A05-0FAC-E0CB-D98F-88DD18CB684E}"/>
                  </a:ext>
                </a:extLst>
              </p14:cNvPr>
              <p14:cNvContentPartPr/>
              <p14:nvPr/>
            </p14:nvContentPartPr>
            <p14:xfrm>
              <a:off x="7567712" y="2427764"/>
              <a:ext cx="1438920" cy="38880"/>
            </p14:xfrm>
          </p:contentPart>
        </mc:Choice>
        <mc:Fallback xmlns="">
          <p:pic>
            <p:nvPicPr>
              <p:cNvPr id="12" name="Ink 11">
                <a:extLst>
                  <a:ext uri="{FF2B5EF4-FFF2-40B4-BE49-F238E27FC236}">
                    <a16:creationId xmlns:a16="http://schemas.microsoft.com/office/drawing/2014/main" id="{D0E30A05-0FAC-E0CB-D98F-88DD18CB684E}"/>
                  </a:ext>
                </a:extLst>
              </p:cNvPr>
              <p:cNvPicPr/>
              <p:nvPr/>
            </p:nvPicPr>
            <p:blipFill>
              <a:blip r:embed="rId8"/>
              <a:stretch>
                <a:fillRect/>
              </a:stretch>
            </p:blipFill>
            <p:spPr>
              <a:xfrm>
                <a:off x="7513712" y="2320124"/>
                <a:ext cx="1546560" cy="254520"/>
              </a:xfrm>
              <a:prstGeom prst="rect">
                <a:avLst/>
              </a:prstGeom>
            </p:spPr>
          </p:pic>
        </mc:Fallback>
      </mc:AlternateContent>
    </p:spTree>
    <p:extLst>
      <p:ext uri="{BB962C8B-B14F-4D97-AF65-F5344CB8AC3E}">
        <p14:creationId xmlns:p14="http://schemas.microsoft.com/office/powerpoint/2010/main" val="346898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83C17471-2E19-ABF1-71B7-225E2D832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229" y="486737"/>
            <a:ext cx="9522822" cy="604501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917D5D3-E21B-814F-45E8-ED5BA3B6FB69}"/>
                  </a:ext>
                </a:extLst>
              </p14:cNvPr>
              <p14:cNvContentPartPr/>
              <p14:nvPr/>
            </p14:nvContentPartPr>
            <p14:xfrm>
              <a:off x="4545771" y="1541109"/>
              <a:ext cx="1244880" cy="53280"/>
            </p14:xfrm>
          </p:contentPart>
        </mc:Choice>
        <mc:Fallback xmlns="">
          <p:pic>
            <p:nvPicPr>
              <p:cNvPr id="4" name="Ink 3">
                <a:extLst>
                  <a:ext uri="{FF2B5EF4-FFF2-40B4-BE49-F238E27FC236}">
                    <a16:creationId xmlns:a16="http://schemas.microsoft.com/office/drawing/2014/main" id="{D917D5D3-E21B-814F-45E8-ED5BA3B6FB69}"/>
                  </a:ext>
                </a:extLst>
              </p:cNvPr>
              <p:cNvPicPr/>
              <p:nvPr/>
            </p:nvPicPr>
            <p:blipFill>
              <a:blip r:embed="rId4"/>
              <a:stretch>
                <a:fillRect/>
              </a:stretch>
            </p:blipFill>
            <p:spPr>
              <a:xfrm>
                <a:off x="4491771" y="1433109"/>
                <a:ext cx="13525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7748636-C114-26F1-B184-67AF3C616DD8}"/>
                  </a:ext>
                </a:extLst>
              </p14:cNvPr>
              <p14:cNvContentPartPr/>
              <p14:nvPr/>
            </p14:nvContentPartPr>
            <p14:xfrm>
              <a:off x="5512371" y="6087189"/>
              <a:ext cx="1170720" cy="66600"/>
            </p14:xfrm>
          </p:contentPart>
        </mc:Choice>
        <mc:Fallback xmlns="">
          <p:pic>
            <p:nvPicPr>
              <p:cNvPr id="5" name="Ink 4">
                <a:extLst>
                  <a:ext uri="{FF2B5EF4-FFF2-40B4-BE49-F238E27FC236}">
                    <a16:creationId xmlns:a16="http://schemas.microsoft.com/office/drawing/2014/main" id="{67748636-C114-26F1-B184-67AF3C616DD8}"/>
                  </a:ext>
                </a:extLst>
              </p:cNvPr>
              <p:cNvPicPr/>
              <p:nvPr/>
            </p:nvPicPr>
            <p:blipFill>
              <a:blip r:embed="rId6"/>
              <a:stretch>
                <a:fillRect/>
              </a:stretch>
            </p:blipFill>
            <p:spPr>
              <a:xfrm>
                <a:off x="5458371" y="5979189"/>
                <a:ext cx="1278360" cy="282240"/>
              </a:xfrm>
              <a:prstGeom prst="rect">
                <a:avLst/>
              </a:prstGeom>
            </p:spPr>
          </p:pic>
        </mc:Fallback>
      </mc:AlternateContent>
    </p:spTree>
    <p:extLst>
      <p:ext uri="{BB962C8B-B14F-4D97-AF65-F5344CB8AC3E}">
        <p14:creationId xmlns:p14="http://schemas.microsoft.com/office/powerpoint/2010/main" val="42164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aper head&#10;&#10;Description automatically generated">
            <a:extLst>
              <a:ext uri="{FF2B5EF4-FFF2-40B4-BE49-F238E27FC236}">
                <a16:creationId xmlns:a16="http://schemas.microsoft.com/office/drawing/2014/main" id="{1C5A6500-C78D-AF93-9920-CC69E6E04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05" y="0"/>
            <a:ext cx="1091199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80A2BC0-A2AB-414B-9E54-B8941271CE1B}"/>
                  </a:ext>
                </a:extLst>
              </p14:cNvPr>
              <p14:cNvContentPartPr/>
              <p14:nvPr/>
            </p14:nvContentPartPr>
            <p14:xfrm>
              <a:off x="9352851" y="6688029"/>
              <a:ext cx="903600" cy="63000"/>
            </p14:xfrm>
          </p:contentPart>
        </mc:Choice>
        <mc:Fallback xmlns="">
          <p:pic>
            <p:nvPicPr>
              <p:cNvPr id="4" name="Ink 3">
                <a:extLst>
                  <a:ext uri="{FF2B5EF4-FFF2-40B4-BE49-F238E27FC236}">
                    <a16:creationId xmlns:a16="http://schemas.microsoft.com/office/drawing/2014/main" id="{180A2BC0-A2AB-414B-9E54-B8941271CE1B}"/>
                  </a:ext>
                </a:extLst>
              </p:cNvPr>
              <p:cNvPicPr/>
              <p:nvPr/>
            </p:nvPicPr>
            <p:blipFill>
              <a:blip r:embed="rId4"/>
              <a:stretch>
                <a:fillRect/>
              </a:stretch>
            </p:blipFill>
            <p:spPr>
              <a:xfrm>
                <a:off x="9299211" y="6580029"/>
                <a:ext cx="1011240" cy="278640"/>
              </a:xfrm>
              <a:prstGeom prst="rect">
                <a:avLst/>
              </a:prstGeom>
            </p:spPr>
          </p:pic>
        </mc:Fallback>
      </mc:AlternateContent>
    </p:spTree>
    <p:extLst>
      <p:ext uri="{BB962C8B-B14F-4D97-AF65-F5344CB8AC3E}">
        <p14:creationId xmlns:p14="http://schemas.microsoft.com/office/powerpoint/2010/main" val="17331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DAB8FDEA-5884-0026-B836-3FBFE37A3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4" y="535576"/>
            <a:ext cx="12089492" cy="3888242"/>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71734D5-09B9-97A5-D385-871A34F76763}"/>
                  </a:ext>
                </a:extLst>
              </p14:cNvPr>
              <p14:cNvContentPartPr/>
              <p14:nvPr/>
            </p14:nvContentPartPr>
            <p14:xfrm>
              <a:off x="6505251" y="1972389"/>
              <a:ext cx="929880" cy="32400"/>
            </p14:xfrm>
          </p:contentPart>
        </mc:Choice>
        <mc:Fallback xmlns="">
          <p:pic>
            <p:nvPicPr>
              <p:cNvPr id="4" name="Ink 3">
                <a:extLst>
                  <a:ext uri="{FF2B5EF4-FFF2-40B4-BE49-F238E27FC236}">
                    <a16:creationId xmlns:a16="http://schemas.microsoft.com/office/drawing/2014/main" id="{271734D5-09B9-97A5-D385-871A34F76763}"/>
                  </a:ext>
                </a:extLst>
              </p:cNvPr>
              <p:cNvPicPr/>
              <p:nvPr/>
            </p:nvPicPr>
            <p:blipFill>
              <a:blip r:embed="rId4"/>
              <a:stretch>
                <a:fillRect/>
              </a:stretch>
            </p:blipFill>
            <p:spPr>
              <a:xfrm>
                <a:off x="6451251" y="1864749"/>
                <a:ext cx="1037520" cy="248040"/>
              </a:xfrm>
              <a:prstGeom prst="rect">
                <a:avLst/>
              </a:prstGeom>
            </p:spPr>
          </p:pic>
        </mc:Fallback>
      </mc:AlternateContent>
    </p:spTree>
    <p:extLst>
      <p:ext uri="{BB962C8B-B14F-4D97-AF65-F5344CB8AC3E}">
        <p14:creationId xmlns:p14="http://schemas.microsoft.com/office/powerpoint/2010/main" val="235369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news page">
            <a:extLst>
              <a:ext uri="{FF2B5EF4-FFF2-40B4-BE49-F238E27FC236}">
                <a16:creationId xmlns:a16="http://schemas.microsoft.com/office/drawing/2014/main" id="{905A8076-46FD-DD95-07A2-AEA70BDA8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525" y="106680"/>
            <a:ext cx="7600950" cy="6096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508FC52D-AD63-74A2-5605-E155F4F3F27A}"/>
                  </a:ext>
                </a:extLst>
              </p14:cNvPr>
              <p14:cNvContentPartPr/>
              <p14:nvPr/>
            </p14:nvContentPartPr>
            <p14:xfrm>
              <a:off x="4952700" y="6082900"/>
              <a:ext cx="616320" cy="41400"/>
            </p14:xfrm>
          </p:contentPart>
        </mc:Choice>
        <mc:Fallback xmlns="">
          <p:pic>
            <p:nvPicPr>
              <p:cNvPr id="6" name="Ink 5">
                <a:extLst>
                  <a:ext uri="{FF2B5EF4-FFF2-40B4-BE49-F238E27FC236}">
                    <a16:creationId xmlns:a16="http://schemas.microsoft.com/office/drawing/2014/main" id="{508FC52D-AD63-74A2-5605-E155F4F3F27A}"/>
                  </a:ext>
                </a:extLst>
              </p:cNvPr>
              <p:cNvPicPr/>
              <p:nvPr/>
            </p:nvPicPr>
            <p:blipFill>
              <a:blip r:embed="rId4"/>
              <a:stretch>
                <a:fillRect/>
              </a:stretch>
            </p:blipFill>
            <p:spPr>
              <a:xfrm>
                <a:off x="4898700" y="5975260"/>
                <a:ext cx="723960" cy="257040"/>
              </a:xfrm>
              <a:prstGeom prst="rect">
                <a:avLst/>
              </a:prstGeom>
            </p:spPr>
          </p:pic>
        </mc:Fallback>
      </mc:AlternateContent>
    </p:spTree>
    <p:extLst>
      <p:ext uri="{BB962C8B-B14F-4D97-AF65-F5344CB8AC3E}">
        <p14:creationId xmlns:p14="http://schemas.microsoft.com/office/powerpoint/2010/main" val="19991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You must have a </a:t>
            </a:r>
            <a:r>
              <a:rPr lang="en-US" sz="2800" u="sng" dirty="0">
                <a:solidFill>
                  <a:srgbClr val="00B050"/>
                </a:solidFill>
              </a:rPr>
              <a:t>living</a:t>
            </a:r>
            <a:r>
              <a:rPr lang="en-US" sz="2800" dirty="0"/>
              <a:t> and </a:t>
            </a:r>
            <a:r>
              <a:rPr lang="en-US" sz="2800" u="sng" dirty="0">
                <a:solidFill>
                  <a:srgbClr val="00B050"/>
                </a:solidFill>
              </a:rPr>
              <a:t>active</a:t>
            </a:r>
            <a:r>
              <a:rPr lang="en-US" sz="2800" dirty="0"/>
              <a:t> faith in Jesus Christ.</a:t>
            </a:r>
          </a:p>
        </p:txBody>
      </p:sp>
      <p:sp>
        <p:nvSpPr>
          <p:cNvPr id="5" name="TextBox 4">
            <a:extLst>
              <a:ext uri="{FF2B5EF4-FFF2-40B4-BE49-F238E27FC236}">
                <a16:creationId xmlns:a16="http://schemas.microsoft.com/office/drawing/2014/main" id="{25B2D4B6-6526-B292-2B6D-ADE6258ABD74}"/>
              </a:ext>
            </a:extLst>
          </p:cNvPr>
          <p:cNvSpPr txBox="1"/>
          <p:nvPr/>
        </p:nvSpPr>
        <p:spPr>
          <a:xfrm>
            <a:off x="0" y="523221"/>
            <a:ext cx="12192000" cy="461665"/>
          </a:xfrm>
          <a:prstGeom prst="rect">
            <a:avLst/>
          </a:prstGeom>
          <a:noFill/>
        </p:spPr>
        <p:txBody>
          <a:bodyPr wrap="square" rtlCol="0">
            <a:spAutoFit/>
          </a:bodyPr>
          <a:lstStyle/>
          <a:p>
            <a:pPr algn="ctr"/>
            <a:r>
              <a:rPr lang="en-US" sz="2400" b="1" dirty="0"/>
              <a:t>1. </a:t>
            </a:r>
            <a:r>
              <a:rPr lang="en-US" sz="2400" dirty="0"/>
              <a:t>It must be a </a:t>
            </a:r>
            <a:r>
              <a:rPr lang="en-US" sz="2400" u="sng" dirty="0">
                <a:solidFill>
                  <a:srgbClr val="00B050"/>
                </a:solidFill>
              </a:rPr>
              <a:t>living</a:t>
            </a:r>
            <a:r>
              <a:rPr lang="en-US" sz="2400" dirty="0"/>
              <a:t> faith.</a:t>
            </a:r>
          </a:p>
        </p:txBody>
      </p:sp>
      <p:sp>
        <p:nvSpPr>
          <p:cNvPr id="2" name="TextBox 1">
            <a:extLst>
              <a:ext uri="{FF2B5EF4-FFF2-40B4-BE49-F238E27FC236}">
                <a16:creationId xmlns:a16="http://schemas.microsoft.com/office/drawing/2014/main" id="{2500D48C-238D-92D3-99E2-37F8BA73CB74}"/>
              </a:ext>
            </a:extLst>
          </p:cNvPr>
          <p:cNvSpPr txBox="1"/>
          <p:nvPr/>
        </p:nvSpPr>
        <p:spPr>
          <a:xfrm>
            <a:off x="643355" y="2228671"/>
            <a:ext cx="109052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Corinthians 3:1-3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But I, brothers, </a:t>
            </a:r>
            <a:r>
              <a:rPr lang="en-US" dirty="0">
                <a:highlight>
                  <a:srgbClr val="FFFF00"/>
                </a:highlight>
              </a:rPr>
              <a:t>could not address you as spiritual people, but as people of the flesh</a:t>
            </a:r>
            <a:r>
              <a:rPr lang="en-US" dirty="0"/>
              <a:t>, as infants in Christ. I fed you with milk, not solid food, for you were not ready for it. And </a:t>
            </a:r>
            <a:r>
              <a:rPr lang="en-US" dirty="0">
                <a:highlight>
                  <a:srgbClr val="FFFF00"/>
                </a:highlight>
              </a:rPr>
              <a:t>even now</a:t>
            </a:r>
            <a:r>
              <a:rPr lang="en-US" dirty="0"/>
              <a:t> you are not yet ready, for </a:t>
            </a:r>
            <a:r>
              <a:rPr lang="en-US" dirty="0">
                <a:highlight>
                  <a:srgbClr val="FFFF00"/>
                </a:highlight>
              </a:rPr>
              <a:t>you are still of the flesh</a:t>
            </a:r>
            <a:r>
              <a:rPr lang="en-US" dirty="0"/>
              <a:t>. For while there is jealousy and strife among you, are you not of the flesh and behaving only in a human way?</a:t>
            </a:r>
          </a:p>
        </p:txBody>
      </p:sp>
      <p:sp>
        <p:nvSpPr>
          <p:cNvPr id="6" name="TextBox 5">
            <a:extLst>
              <a:ext uri="{FF2B5EF4-FFF2-40B4-BE49-F238E27FC236}">
                <a16:creationId xmlns:a16="http://schemas.microsoft.com/office/drawing/2014/main" id="{3FBC017F-186B-B939-E45F-B528411F0619}"/>
              </a:ext>
            </a:extLst>
          </p:cNvPr>
          <p:cNvSpPr txBox="1"/>
          <p:nvPr/>
        </p:nvSpPr>
        <p:spPr>
          <a:xfrm>
            <a:off x="0" y="984886"/>
            <a:ext cx="12192000" cy="461665"/>
          </a:xfrm>
          <a:prstGeom prst="rect">
            <a:avLst/>
          </a:prstGeom>
          <a:noFill/>
        </p:spPr>
        <p:txBody>
          <a:bodyPr wrap="square" rtlCol="0">
            <a:spAutoFit/>
          </a:bodyPr>
          <a:lstStyle/>
          <a:p>
            <a:pPr algn="ctr"/>
            <a:r>
              <a:rPr lang="en-US" sz="2400" b="1" dirty="0"/>
              <a:t>2. </a:t>
            </a:r>
            <a:r>
              <a:rPr lang="en-US" sz="2400" dirty="0"/>
              <a:t>It must be an </a:t>
            </a:r>
            <a:r>
              <a:rPr lang="en-US" sz="2400" u="sng" dirty="0">
                <a:solidFill>
                  <a:srgbClr val="00B050"/>
                </a:solidFill>
              </a:rPr>
              <a:t>active</a:t>
            </a:r>
            <a:r>
              <a:rPr lang="en-US" sz="2400" dirty="0"/>
              <a:t> faith.</a:t>
            </a:r>
          </a:p>
        </p:txBody>
      </p:sp>
    </p:spTree>
    <p:extLst>
      <p:ext uri="{BB962C8B-B14F-4D97-AF65-F5344CB8AC3E}">
        <p14:creationId xmlns:p14="http://schemas.microsoft.com/office/powerpoint/2010/main" val="82077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15487</TotalTime>
  <Words>1101</Words>
  <Application>Microsoft Office PowerPoint</Application>
  <PresentationFormat>Widescreen</PresentationFormat>
  <Paragraphs>47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Richard Decker</cp:lastModifiedBy>
  <cp:revision>338</cp:revision>
  <dcterms:created xsi:type="dcterms:W3CDTF">2022-07-07T17:16:49Z</dcterms:created>
  <dcterms:modified xsi:type="dcterms:W3CDTF">2023-07-30T17:02:38Z</dcterms:modified>
</cp:coreProperties>
</file>